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301" r:id="rId6"/>
    <p:sldId id="306" r:id="rId7"/>
    <p:sldId id="278" r:id="rId8"/>
    <p:sldId id="307" r:id="rId9"/>
    <p:sldId id="303" r:id="rId10"/>
    <p:sldId id="266" r:id="rId11"/>
    <p:sldId id="298" r:id="rId12"/>
    <p:sldId id="267" r:id="rId13"/>
    <p:sldId id="300" r:id="rId14"/>
    <p:sldId id="299" r:id="rId15"/>
    <p:sldId id="268" r:id="rId16"/>
    <p:sldId id="258" r:id="rId17"/>
    <p:sldId id="304" r:id="rId18"/>
    <p:sldId id="305" r:id="rId19"/>
    <p:sldId id="302"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191804-3DF6-4027-2D99-6D2417FD9BAA}" name="Rentner, K. (Kimberley)" initials="KK" userId="S::k.rentner@amsterdamumc.nl::8aaf815f-2125-472f-86c0-f74e3df4979a" providerId="AD"/>
  <p188:author id="{C7B3D52A-A575-D0BD-CB60-F8505A6D5777}" name="Martin Sanchez, L. (Lara)" initials="M(" userId="S::l.martinsanchez@amsterdamumc.nl::2d3e89f7-ff16-499e-baca-4401394b2c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3741"/>
    <a:srgbClr val="6AB650"/>
    <a:srgbClr val="009CB4"/>
    <a:srgbClr val="F07814"/>
    <a:srgbClr val="E89E00"/>
    <a:srgbClr val="CED9E5"/>
    <a:srgbClr val="0037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96"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tner, K. (Kimberley)" userId="8aaf815f-2125-472f-86c0-f74e3df4979a" providerId="ADAL" clId="{DF220006-3E51-475B-94B0-7D276C65FC21}"/>
    <pc:docChg chg="undo redo custSel addSld delSld modSld">
      <pc:chgData name="Rentner, K. (Kimberley)" userId="8aaf815f-2125-472f-86c0-f74e3df4979a" providerId="ADAL" clId="{DF220006-3E51-475B-94B0-7D276C65FC21}" dt="2025-07-10T12:49:37.477" v="548" actId="20577"/>
      <pc:docMkLst>
        <pc:docMk/>
      </pc:docMkLst>
      <pc:sldChg chg="modSp mod">
        <pc:chgData name="Rentner, K. (Kimberley)" userId="8aaf815f-2125-472f-86c0-f74e3df4979a" providerId="ADAL" clId="{DF220006-3E51-475B-94B0-7D276C65FC21}" dt="2025-07-10T12:12:53.986" v="78" actId="14100"/>
        <pc:sldMkLst>
          <pc:docMk/>
          <pc:sldMk cId="2283122246" sldId="258"/>
        </pc:sldMkLst>
        <pc:spChg chg="mod">
          <ac:chgData name="Rentner, K. (Kimberley)" userId="8aaf815f-2125-472f-86c0-f74e3df4979a" providerId="ADAL" clId="{DF220006-3E51-475B-94B0-7D276C65FC21}" dt="2025-07-10T12:12:53.986" v="78" actId="14100"/>
          <ac:spMkLst>
            <pc:docMk/>
            <pc:sldMk cId="2283122246" sldId="258"/>
            <ac:spMk id="4" creationId="{00000000-0000-0000-0000-000000000000}"/>
          </ac:spMkLst>
        </pc:spChg>
      </pc:sldChg>
      <pc:sldChg chg="delSp modSp mod">
        <pc:chgData name="Rentner, K. (Kimberley)" userId="8aaf815f-2125-472f-86c0-f74e3df4979a" providerId="ADAL" clId="{DF220006-3E51-475B-94B0-7D276C65FC21}" dt="2025-07-10T12:41:30.923" v="426" actId="478"/>
        <pc:sldMkLst>
          <pc:docMk/>
          <pc:sldMk cId="2211060949" sldId="267"/>
        </pc:sldMkLst>
        <pc:spChg chg="mod">
          <ac:chgData name="Rentner, K. (Kimberley)" userId="8aaf815f-2125-472f-86c0-f74e3df4979a" providerId="ADAL" clId="{DF220006-3E51-475B-94B0-7D276C65FC21}" dt="2025-07-10T12:41:24.331" v="425" actId="20577"/>
          <ac:spMkLst>
            <pc:docMk/>
            <pc:sldMk cId="2211060949" sldId="267"/>
            <ac:spMk id="3" creationId="{00000000-0000-0000-0000-000000000000}"/>
          </ac:spMkLst>
        </pc:spChg>
        <pc:spChg chg="del">
          <ac:chgData name="Rentner, K. (Kimberley)" userId="8aaf815f-2125-472f-86c0-f74e3df4979a" providerId="ADAL" clId="{DF220006-3E51-475B-94B0-7D276C65FC21}" dt="2025-07-10T12:41:30.923" v="426" actId="478"/>
          <ac:spMkLst>
            <pc:docMk/>
            <pc:sldMk cId="2211060949" sldId="267"/>
            <ac:spMk id="5" creationId="{C5E705F1-9464-8A15-B307-9113AC3696F6}"/>
          </ac:spMkLst>
        </pc:spChg>
      </pc:sldChg>
      <pc:sldChg chg="del">
        <pc:chgData name="Rentner, K. (Kimberley)" userId="8aaf815f-2125-472f-86c0-f74e3df4979a" providerId="ADAL" clId="{DF220006-3E51-475B-94B0-7D276C65FC21}" dt="2025-07-10T11:31:28.483" v="4" actId="47"/>
        <pc:sldMkLst>
          <pc:docMk/>
          <pc:sldMk cId="1773191720" sldId="269"/>
        </pc:sldMkLst>
      </pc:sldChg>
      <pc:sldChg chg="add del">
        <pc:chgData name="Rentner, K. (Kimberley)" userId="8aaf815f-2125-472f-86c0-f74e3df4979a" providerId="ADAL" clId="{DF220006-3E51-475B-94B0-7D276C65FC21}" dt="2025-07-10T11:31:20.408" v="3" actId="47"/>
        <pc:sldMkLst>
          <pc:docMk/>
          <pc:sldMk cId="239871981" sldId="296"/>
        </pc:sldMkLst>
      </pc:sldChg>
      <pc:sldChg chg="del">
        <pc:chgData name="Rentner, K. (Kimberley)" userId="8aaf815f-2125-472f-86c0-f74e3df4979a" providerId="ADAL" clId="{DF220006-3E51-475B-94B0-7D276C65FC21}" dt="2025-07-10T12:42:01.578" v="427" actId="47"/>
        <pc:sldMkLst>
          <pc:docMk/>
          <pc:sldMk cId="284450466" sldId="297"/>
        </pc:sldMkLst>
      </pc:sldChg>
      <pc:sldChg chg="modSp mod">
        <pc:chgData name="Rentner, K. (Kimberley)" userId="8aaf815f-2125-472f-86c0-f74e3df4979a" providerId="ADAL" clId="{DF220006-3E51-475B-94B0-7D276C65FC21}" dt="2025-07-10T12:45:51.579" v="536" actId="20577"/>
        <pc:sldMkLst>
          <pc:docMk/>
          <pc:sldMk cId="1992379351" sldId="299"/>
        </pc:sldMkLst>
        <pc:spChg chg="mod">
          <ac:chgData name="Rentner, K. (Kimberley)" userId="8aaf815f-2125-472f-86c0-f74e3df4979a" providerId="ADAL" clId="{DF220006-3E51-475B-94B0-7D276C65FC21}" dt="2025-07-10T12:45:51.579" v="536" actId="20577"/>
          <ac:spMkLst>
            <pc:docMk/>
            <pc:sldMk cId="1992379351" sldId="299"/>
            <ac:spMk id="3" creationId="{3328446E-5879-8EB5-7254-30052D0AB7D6}"/>
          </ac:spMkLst>
        </pc:spChg>
      </pc:sldChg>
      <pc:sldChg chg="modSp mod">
        <pc:chgData name="Rentner, K. (Kimberley)" userId="8aaf815f-2125-472f-86c0-f74e3df4979a" providerId="ADAL" clId="{DF220006-3E51-475B-94B0-7D276C65FC21}" dt="2025-07-10T12:49:37.477" v="548" actId="20577"/>
        <pc:sldMkLst>
          <pc:docMk/>
          <pc:sldMk cId="1333235019" sldId="301"/>
        </pc:sldMkLst>
        <pc:spChg chg="mod">
          <ac:chgData name="Rentner, K. (Kimberley)" userId="8aaf815f-2125-472f-86c0-f74e3df4979a" providerId="ADAL" clId="{DF220006-3E51-475B-94B0-7D276C65FC21}" dt="2025-07-10T12:49:37.477" v="548" actId="20577"/>
          <ac:spMkLst>
            <pc:docMk/>
            <pc:sldMk cId="1333235019" sldId="301"/>
            <ac:spMk id="3" creationId="{00000000-0000-0000-0000-000000000000}"/>
          </ac:spMkLst>
        </pc:spChg>
      </pc:sldChg>
      <pc:sldChg chg="modSp mod modAnim">
        <pc:chgData name="Rentner, K. (Kimberley)" userId="8aaf815f-2125-472f-86c0-f74e3df4979a" providerId="ADAL" clId="{DF220006-3E51-475B-94B0-7D276C65FC21}" dt="2025-07-10T12:12:14.104" v="73" actId="113"/>
        <pc:sldMkLst>
          <pc:docMk/>
          <pc:sldMk cId="3411309500" sldId="302"/>
        </pc:sldMkLst>
        <pc:spChg chg="mod">
          <ac:chgData name="Rentner, K. (Kimberley)" userId="8aaf815f-2125-472f-86c0-f74e3df4979a" providerId="ADAL" clId="{DF220006-3E51-475B-94B0-7D276C65FC21}" dt="2025-07-10T12:12:14.104" v="73" actId="113"/>
          <ac:spMkLst>
            <pc:docMk/>
            <pc:sldMk cId="3411309500" sldId="302"/>
            <ac:spMk id="7" creationId="{E0895E3B-4D5D-9002-583C-96DC4BC28400}"/>
          </ac:spMkLst>
        </pc:spChg>
      </pc:sldChg>
      <pc:sldChg chg="modSp mod">
        <pc:chgData name="Rentner, K. (Kimberley)" userId="8aaf815f-2125-472f-86c0-f74e3df4979a" providerId="ADAL" clId="{DF220006-3E51-475B-94B0-7D276C65FC21}" dt="2025-07-10T12:10:18.918" v="22" actId="1076"/>
        <pc:sldMkLst>
          <pc:docMk/>
          <pc:sldMk cId="3141718417" sldId="304"/>
        </pc:sldMkLst>
        <pc:spChg chg="mod">
          <ac:chgData name="Rentner, K. (Kimberley)" userId="8aaf815f-2125-472f-86c0-f74e3df4979a" providerId="ADAL" clId="{DF220006-3E51-475B-94B0-7D276C65FC21}" dt="2025-07-10T12:10:18.918" v="22" actId="1076"/>
          <ac:spMkLst>
            <pc:docMk/>
            <pc:sldMk cId="3141718417" sldId="304"/>
            <ac:spMk id="7" creationId="{E0895E3B-4D5D-9002-583C-96DC4BC28400}"/>
          </ac:spMkLst>
        </pc:spChg>
      </pc:sldChg>
      <pc:sldChg chg="addSp delSp modSp mod delAnim modAnim">
        <pc:chgData name="Rentner, K. (Kimberley)" userId="8aaf815f-2125-472f-86c0-f74e3df4979a" providerId="ADAL" clId="{DF220006-3E51-475B-94B0-7D276C65FC21}" dt="2025-07-10T12:10:35.879" v="29" actId="113"/>
        <pc:sldMkLst>
          <pc:docMk/>
          <pc:sldMk cId="3466831099" sldId="305"/>
        </pc:sldMkLst>
        <pc:spChg chg="add mod">
          <ac:chgData name="Rentner, K. (Kimberley)" userId="8aaf815f-2125-472f-86c0-f74e3df4979a" providerId="ADAL" clId="{DF220006-3E51-475B-94B0-7D276C65FC21}" dt="2025-07-10T12:10:35.879" v="29" actId="113"/>
          <ac:spMkLst>
            <pc:docMk/>
            <pc:sldMk cId="3466831099" sldId="305"/>
            <ac:spMk id="4" creationId="{15F422F3-BAF2-E791-6E60-F315955A44A1}"/>
          </ac:spMkLst>
        </pc:spChg>
        <pc:spChg chg="del mod">
          <ac:chgData name="Rentner, K. (Kimberley)" userId="8aaf815f-2125-472f-86c0-f74e3df4979a" providerId="ADAL" clId="{DF220006-3E51-475B-94B0-7D276C65FC21}" dt="2025-07-10T12:09:43.929" v="11"/>
          <ac:spMkLst>
            <pc:docMk/>
            <pc:sldMk cId="3466831099" sldId="305"/>
            <ac:spMk id="7" creationId="{E0895E3B-4D5D-9002-583C-96DC4BC28400}"/>
          </ac:spMkLst>
        </pc:spChg>
      </pc:sldChg>
    </pc:docChg>
  </pc:docChgLst>
  <pc:docChgLst>
    <pc:chgData name="Rentner, K. (Kimberley)" userId="8aaf815f-2125-472f-86c0-f74e3df4979a" providerId="ADAL" clId="{92335779-2A42-4FFE-8E04-8056FB90E944}"/>
    <pc:docChg chg="undo custSel delSld modSld">
      <pc:chgData name="Rentner, K. (Kimberley)" userId="8aaf815f-2125-472f-86c0-f74e3df4979a" providerId="ADAL" clId="{92335779-2A42-4FFE-8E04-8056FB90E944}" dt="2025-07-14T13:12:38.725" v="200" actId="1076"/>
      <pc:docMkLst>
        <pc:docMk/>
      </pc:docMkLst>
      <pc:sldChg chg="modSp mod">
        <pc:chgData name="Rentner, K. (Kimberley)" userId="8aaf815f-2125-472f-86c0-f74e3df4979a" providerId="ADAL" clId="{92335779-2A42-4FFE-8E04-8056FB90E944}" dt="2025-07-14T13:05:58.752" v="84" actId="20577"/>
        <pc:sldMkLst>
          <pc:docMk/>
          <pc:sldMk cId="1790524064" sldId="256"/>
        </pc:sldMkLst>
        <pc:spChg chg="mod">
          <ac:chgData name="Rentner, K. (Kimberley)" userId="8aaf815f-2125-472f-86c0-f74e3df4979a" providerId="ADAL" clId="{92335779-2A42-4FFE-8E04-8056FB90E944}" dt="2025-07-14T13:05:58.752" v="84" actId="20577"/>
          <ac:spMkLst>
            <pc:docMk/>
            <pc:sldMk cId="1790524064" sldId="256"/>
            <ac:spMk id="6" creationId="{C3740D73-4025-CE4C-70BD-A044C9EBEA91}"/>
          </ac:spMkLst>
        </pc:spChg>
      </pc:sldChg>
      <pc:sldChg chg="delSp modSp mod">
        <pc:chgData name="Rentner, K. (Kimberley)" userId="8aaf815f-2125-472f-86c0-f74e3df4979a" providerId="ADAL" clId="{92335779-2A42-4FFE-8E04-8056FB90E944}" dt="2025-07-14T13:11:09.076" v="165" actId="13926"/>
        <pc:sldMkLst>
          <pc:docMk/>
          <pc:sldMk cId="2283122246" sldId="258"/>
        </pc:sldMkLst>
        <pc:spChg chg="mod">
          <ac:chgData name="Rentner, K. (Kimberley)" userId="8aaf815f-2125-472f-86c0-f74e3df4979a" providerId="ADAL" clId="{92335779-2A42-4FFE-8E04-8056FB90E944}" dt="2025-07-14T13:10:52.775" v="161" actId="20577"/>
          <ac:spMkLst>
            <pc:docMk/>
            <pc:sldMk cId="2283122246" sldId="258"/>
            <ac:spMk id="3" creationId="{00000000-0000-0000-0000-000000000000}"/>
          </ac:spMkLst>
        </pc:spChg>
        <pc:spChg chg="mod">
          <ac:chgData name="Rentner, K. (Kimberley)" userId="8aaf815f-2125-472f-86c0-f74e3df4979a" providerId="ADAL" clId="{92335779-2A42-4FFE-8E04-8056FB90E944}" dt="2025-07-14T13:10:43.228" v="159" actId="20577"/>
          <ac:spMkLst>
            <pc:docMk/>
            <pc:sldMk cId="2283122246" sldId="258"/>
            <ac:spMk id="4" creationId="{00000000-0000-0000-0000-000000000000}"/>
          </ac:spMkLst>
        </pc:spChg>
        <pc:spChg chg="del">
          <ac:chgData name="Rentner, K. (Kimberley)" userId="8aaf815f-2125-472f-86c0-f74e3df4979a" providerId="ADAL" clId="{92335779-2A42-4FFE-8E04-8056FB90E944}" dt="2025-07-14T13:09:20.426" v="112" actId="478"/>
          <ac:spMkLst>
            <pc:docMk/>
            <pc:sldMk cId="2283122246" sldId="258"/>
            <ac:spMk id="6" creationId="{53D001D0-3725-1871-3957-1AC0B38E7D43}"/>
          </ac:spMkLst>
        </pc:spChg>
        <pc:spChg chg="mod">
          <ac:chgData name="Rentner, K. (Kimberley)" userId="8aaf815f-2125-472f-86c0-f74e3df4979a" providerId="ADAL" clId="{92335779-2A42-4FFE-8E04-8056FB90E944}" dt="2025-07-14T13:11:09.076" v="165" actId="13926"/>
          <ac:spMkLst>
            <pc:docMk/>
            <pc:sldMk cId="2283122246" sldId="258"/>
            <ac:spMk id="8" creationId="{C63CD7A2-7F54-A843-67F4-40ED71745A1C}"/>
          </ac:spMkLst>
        </pc:spChg>
      </pc:sldChg>
      <pc:sldChg chg="modSp mod">
        <pc:chgData name="Rentner, K. (Kimberley)" userId="8aaf815f-2125-472f-86c0-f74e3df4979a" providerId="ADAL" clId="{92335779-2A42-4FFE-8E04-8056FB90E944}" dt="2025-07-14T13:07:31.058" v="91" actId="113"/>
        <pc:sldMkLst>
          <pc:docMk/>
          <pc:sldMk cId="2211060949" sldId="267"/>
        </pc:sldMkLst>
        <pc:spChg chg="mod">
          <ac:chgData name="Rentner, K. (Kimberley)" userId="8aaf815f-2125-472f-86c0-f74e3df4979a" providerId="ADAL" clId="{92335779-2A42-4FFE-8E04-8056FB90E944}" dt="2025-07-14T13:07:31.058" v="91" actId="113"/>
          <ac:spMkLst>
            <pc:docMk/>
            <pc:sldMk cId="2211060949" sldId="267"/>
            <ac:spMk id="3" creationId="{00000000-0000-0000-0000-000000000000}"/>
          </ac:spMkLst>
        </pc:spChg>
      </pc:sldChg>
      <pc:sldChg chg="addSp delSp modSp mod">
        <pc:chgData name="Rentner, K. (Kimberley)" userId="8aaf815f-2125-472f-86c0-f74e3df4979a" providerId="ADAL" clId="{92335779-2A42-4FFE-8E04-8056FB90E944}" dt="2025-07-14T13:07:00.987" v="88" actId="478"/>
        <pc:sldMkLst>
          <pc:docMk/>
          <pc:sldMk cId="3423142323" sldId="298"/>
        </pc:sldMkLst>
        <pc:spChg chg="add del mod">
          <ac:chgData name="Rentner, K. (Kimberley)" userId="8aaf815f-2125-472f-86c0-f74e3df4979a" providerId="ADAL" clId="{92335779-2A42-4FFE-8E04-8056FB90E944}" dt="2025-07-14T13:07:00.987" v="88" actId="478"/>
          <ac:spMkLst>
            <pc:docMk/>
            <pc:sldMk cId="3423142323" sldId="298"/>
            <ac:spMk id="5" creationId="{3B590CEE-8053-ED18-F6B1-D2A8E70154BB}"/>
          </ac:spMkLst>
        </pc:spChg>
        <pc:spChg chg="del mod">
          <ac:chgData name="Rentner, K. (Kimberley)" userId="8aaf815f-2125-472f-86c0-f74e3df4979a" providerId="ADAL" clId="{92335779-2A42-4FFE-8E04-8056FB90E944}" dt="2025-07-14T13:06:58.932" v="87" actId="478"/>
          <ac:spMkLst>
            <pc:docMk/>
            <pc:sldMk cId="3423142323" sldId="298"/>
            <ac:spMk id="6" creationId="{D91B266B-21A9-43A6-8020-B059E1B06687}"/>
          </ac:spMkLst>
        </pc:spChg>
      </pc:sldChg>
      <pc:sldChg chg="modSp mod">
        <pc:chgData name="Rentner, K. (Kimberley)" userId="8aaf815f-2125-472f-86c0-f74e3df4979a" providerId="ADAL" clId="{92335779-2A42-4FFE-8E04-8056FB90E944}" dt="2025-07-14T13:08:12.494" v="109" actId="20577"/>
        <pc:sldMkLst>
          <pc:docMk/>
          <pc:sldMk cId="1992379351" sldId="299"/>
        </pc:sldMkLst>
        <pc:spChg chg="mod">
          <ac:chgData name="Rentner, K. (Kimberley)" userId="8aaf815f-2125-472f-86c0-f74e3df4979a" providerId="ADAL" clId="{92335779-2A42-4FFE-8E04-8056FB90E944}" dt="2025-07-14T13:08:12.494" v="109" actId="20577"/>
          <ac:spMkLst>
            <pc:docMk/>
            <pc:sldMk cId="1992379351" sldId="299"/>
            <ac:spMk id="5" creationId="{125E4CB0-2CF5-9BD3-1523-946BF1D59BAF}"/>
          </ac:spMkLst>
        </pc:spChg>
      </pc:sldChg>
      <pc:sldChg chg="del">
        <pc:chgData name="Rentner, K. (Kimberley)" userId="8aaf815f-2125-472f-86c0-f74e3df4979a" providerId="ADAL" clId="{92335779-2A42-4FFE-8E04-8056FB90E944}" dt="2025-07-14T13:06:37.938" v="85" actId="47"/>
        <pc:sldMkLst>
          <pc:docMk/>
          <pc:sldMk cId="1333235019" sldId="301"/>
        </pc:sldMkLst>
      </pc:sldChg>
      <pc:sldChg chg="modSp mod">
        <pc:chgData name="Rentner, K. (Kimberley)" userId="8aaf815f-2125-472f-86c0-f74e3df4979a" providerId="ADAL" clId="{92335779-2A42-4FFE-8E04-8056FB90E944}" dt="2025-07-14T13:12:38.725" v="200" actId="1076"/>
        <pc:sldMkLst>
          <pc:docMk/>
          <pc:sldMk cId="3141718417" sldId="304"/>
        </pc:sldMkLst>
        <pc:spChg chg="mod">
          <ac:chgData name="Rentner, K. (Kimberley)" userId="8aaf815f-2125-472f-86c0-f74e3df4979a" providerId="ADAL" clId="{92335779-2A42-4FFE-8E04-8056FB90E944}" dt="2025-07-14T13:12:38.725" v="200" actId="1076"/>
          <ac:spMkLst>
            <pc:docMk/>
            <pc:sldMk cId="3141718417" sldId="304"/>
            <ac:spMk id="7" creationId="{E0895E3B-4D5D-9002-583C-96DC4BC28400}"/>
          </ac:spMkLst>
        </pc:spChg>
      </pc:sldChg>
      <pc:sldChg chg="modSp mod">
        <pc:chgData name="Rentner, K. (Kimberley)" userId="8aaf815f-2125-472f-86c0-f74e3df4979a" providerId="ADAL" clId="{92335779-2A42-4FFE-8E04-8056FB90E944}" dt="2025-07-14T13:12:28.367" v="197" actId="20577"/>
        <pc:sldMkLst>
          <pc:docMk/>
          <pc:sldMk cId="3466831099" sldId="305"/>
        </pc:sldMkLst>
        <pc:spChg chg="mod">
          <ac:chgData name="Rentner, K. (Kimberley)" userId="8aaf815f-2125-472f-86c0-f74e3df4979a" providerId="ADAL" clId="{92335779-2A42-4FFE-8E04-8056FB90E944}" dt="2025-07-14T13:12:28.367" v="197" actId="20577"/>
          <ac:spMkLst>
            <pc:docMk/>
            <pc:sldMk cId="3466831099" sldId="305"/>
            <ac:spMk id="4" creationId="{15F422F3-BAF2-E791-6E60-F315955A44A1}"/>
          </ac:spMkLst>
        </pc:spChg>
      </pc:sldChg>
      <pc:sldChg chg="del">
        <pc:chgData name="Rentner, K. (Kimberley)" userId="8aaf815f-2125-472f-86c0-f74e3df4979a" providerId="ADAL" clId="{92335779-2A42-4FFE-8E04-8056FB90E944}" dt="2025-07-14T13:06:37.938" v="85" actId="47"/>
        <pc:sldMkLst>
          <pc:docMk/>
          <pc:sldMk cId="3651659006" sldId="306"/>
        </pc:sldMkLst>
      </pc:sldChg>
    </pc:docChg>
  </pc:docChgLst>
  <pc:docChgLst>
    <pc:chgData name="Rentner, K. (Kimberley)" userId="8aaf815f-2125-472f-86c0-f74e3df4979a" providerId="ADAL" clId="{91BDCC5C-4E92-4123-89FE-967B72BDBB52}"/>
    <pc:docChg chg="undo custSel modSld">
      <pc:chgData name="Rentner, K. (Kimberley)" userId="8aaf815f-2125-472f-86c0-f74e3df4979a" providerId="ADAL" clId="{91BDCC5C-4E92-4123-89FE-967B72BDBB52}" dt="2025-07-29T11:07:45.268" v="1314" actId="20577"/>
      <pc:docMkLst>
        <pc:docMk/>
      </pc:docMkLst>
      <pc:sldChg chg="addSp delSp modSp mod">
        <pc:chgData name="Rentner, K. (Kimberley)" userId="8aaf815f-2125-472f-86c0-f74e3df4979a" providerId="ADAL" clId="{91BDCC5C-4E92-4123-89FE-967B72BDBB52}" dt="2025-07-29T10:45:41.262" v="1220" actId="20577"/>
        <pc:sldMkLst>
          <pc:docMk/>
          <pc:sldMk cId="2283122246" sldId="258"/>
        </pc:sldMkLst>
        <pc:spChg chg="mod">
          <ac:chgData name="Rentner, K. (Kimberley)" userId="8aaf815f-2125-472f-86c0-f74e3df4979a" providerId="ADAL" clId="{91BDCC5C-4E92-4123-89FE-967B72BDBB52}" dt="2025-07-29T10:45:41.262" v="1220" actId="20577"/>
          <ac:spMkLst>
            <pc:docMk/>
            <pc:sldMk cId="2283122246" sldId="258"/>
            <ac:spMk id="2" creationId="{00000000-0000-0000-0000-000000000000}"/>
          </ac:spMkLst>
        </pc:spChg>
        <pc:spChg chg="mod">
          <ac:chgData name="Rentner, K. (Kimberley)" userId="8aaf815f-2125-472f-86c0-f74e3df4979a" providerId="ADAL" clId="{91BDCC5C-4E92-4123-89FE-967B72BDBB52}" dt="2025-07-29T10:44:50.964" v="1140" actId="20577"/>
          <ac:spMkLst>
            <pc:docMk/>
            <pc:sldMk cId="2283122246" sldId="258"/>
            <ac:spMk id="3" creationId="{00000000-0000-0000-0000-000000000000}"/>
          </ac:spMkLst>
        </pc:spChg>
        <pc:spChg chg="del mod">
          <ac:chgData name="Rentner, K. (Kimberley)" userId="8aaf815f-2125-472f-86c0-f74e3df4979a" providerId="ADAL" clId="{91BDCC5C-4E92-4123-89FE-967B72BDBB52}" dt="2025-07-29T10:38:01.471" v="330" actId="478"/>
          <ac:spMkLst>
            <pc:docMk/>
            <pc:sldMk cId="2283122246" sldId="258"/>
            <ac:spMk id="4" creationId="{00000000-0000-0000-0000-000000000000}"/>
          </ac:spMkLst>
        </pc:spChg>
        <pc:spChg chg="add del mod">
          <ac:chgData name="Rentner, K. (Kimberley)" userId="8aaf815f-2125-472f-86c0-f74e3df4979a" providerId="ADAL" clId="{91BDCC5C-4E92-4123-89FE-967B72BDBB52}" dt="2025-07-29T10:38:04.032" v="331" actId="478"/>
          <ac:spMkLst>
            <pc:docMk/>
            <pc:sldMk cId="2283122246" sldId="258"/>
            <ac:spMk id="6" creationId="{0C6B8A59-04EE-84BC-AA47-CCC64D5E7D26}"/>
          </ac:spMkLst>
        </pc:spChg>
        <pc:spChg chg="mod">
          <ac:chgData name="Rentner, K. (Kimberley)" userId="8aaf815f-2125-472f-86c0-f74e3df4979a" providerId="ADAL" clId="{91BDCC5C-4E92-4123-89FE-967B72BDBB52}" dt="2025-07-29T10:44:19.636" v="1131" actId="1076"/>
          <ac:spMkLst>
            <pc:docMk/>
            <pc:sldMk cId="2283122246" sldId="258"/>
            <ac:spMk id="8" creationId="{C63CD7A2-7F54-A843-67F4-40ED71745A1C}"/>
          </ac:spMkLst>
        </pc:spChg>
      </pc:sldChg>
      <pc:sldChg chg="delSp modSp mod">
        <pc:chgData name="Rentner, K. (Kimberley)" userId="8aaf815f-2125-472f-86c0-f74e3df4979a" providerId="ADAL" clId="{91BDCC5C-4E92-4123-89FE-967B72BDBB52}" dt="2025-07-29T10:34:07.741" v="100" actId="478"/>
        <pc:sldMkLst>
          <pc:docMk/>
          <pc:sldMk cId="351360595" sldId="278"/>
        </pc:sldMkLst>
        <pc:spChg chg="del">
          <ac:chgData name="Rentner, K. (Kimberley)" userId="8aaf815f-2125-472f-86c0-f74e3df4979a" providerId="ADAL" clId="{91BDCC5C-4E92-4123-89FE-967B72BDBB52}" dt="2025-07-29T10:34:07.741" v="100" actId="478"/>
          <ac:spMkLst>
            <pc:docMk/>
            <pc:sldMk cId="351360595" sldId="278"/>
            <ac:spMk id="9" creationId="{52B699B2-A0AD-589E-98D6-ADDE77DA5AE3}"/>
          </ac:spMkLst>
        </pc:spChg>
        <pc:spChg chg="mod">
          <ac:chgData name="Rentner, K. (Kimberley)" userId="8aaf815f-2125-472f-86c0-f74e3df4979a" providerId="ADAL" clId="{91BDCC5C-4E92-4123-89FE-967B72BDBB52}" dt="2025-07-29T10:32:06.720" v="23" actId="20577"/>
          <ac:spMkLst>
            <pc:docMk/>
            <pc:sldMk cId="351360595" sldId="278"/>
            <ac:spMk id="10" creationId="{04716E52-B393-E81A-5798-9126540C5623}"/>
          </ac:spMkLst>
        </pc:spChg>
      </pc:sldChg>
      <pc:sldChg chg="delSp modSp mod">
        <pc:chgData name="Rentner, K. (Kimberley)" userId="8aaf815f-2125-472f-86c0-f74e3df4979a" providerId="ADAL" clId="{91BDCC5C-4E92-4123-89FE-967B72BDBB52}" dt="2025-07-29T10:34:00.413" v="98" actId="478"/>
        <pc:sldMkLst>
          <pc:docMk/>
          <pc:sldMk cId="1917680785" sldId="303"/>
        </pc:sldMkLst>
        <pc:spChg chg="del">
          <ac:chgData name="Rentner, K. (Kimberley)" userId="8aaf815f-2125-472f-86c0-f74e3df4979a" providerId="ADAL" clId="{91BDCC5C-4E92-4123-89FE-967B72BDBB52}" dt="2025-07-29T10:34:00.413" v="98" actId="478"/>
          <ac:spMkLst>
            <pc:docMk/>
            <pc:sldMk cId="1917680785" sldId="303"/>
            <ac:spMk id="9" creationId="{52B699B2-A0AD-589E-98D6-ADDE77DA5AE3}"/>
          </ac:spMkLst>
        </pc:spChg>
        <pc:spChg chg="mod">
          <ac:chgData name="Rentner, K. (Kimberley)" userId="8aaf815f-2125-472f-86c0-f74e3df4979a" providerId="ADAL" clId="{91BDCC5C-4E92-4123-89FE-967B72BDBB52}" dt="2025-07-29T10:33:58.949" v="97" actId="14100"/>
          <ac:spMkLst>
            <pc:docMk/>
            <pc:sldMk cId="1917680785" sldId="303"/>
            <ac:spMk id="10" creationId="{04716E52-B393-E81A-5798-9126540C5623}"/>
          </ac:spMkLst>
        </pc:spChg>
      </pc:sldChg>
      <pc:sldChg chg="modSp mod">
        <pc:chgData name="Rentner, K. (Kimberley)" userId="8aaf815f-2125-472f-86c0-f74e3df4979a" providerId="ADAL" clId="{91BDCC5C-4E92-4123-89FE-967B72BDBB52}" dt="2025-07-29T11:07:45.268" v="1314" actId="20577"/>
        <pc:sldMkLst>
          <pc:docMk/>
          <pc:sldMk cId="3466831099" sldId="305"/>
        </pc:sldMkLst>
        <pc:spChg chg="mod">
          <ac:chgData name="Rentner, K. (Kimberley)" userId="8aaf815f-2125-472f-86c0-f74e3df4979a" providerId="ADAL" clId="{91BDCC5C-4E92-4123-89FE-967B72BDBB52}" dt="2025-07-29T11:07:45.268" v="1314" actId="20577"/>
          <ac:spMkLst>
            <pc:docMk/>
            <pc:sldMk cId="3466831099" sldId="305"/>
            <ac:spMk id="4" creationId="{15F422F3-BAF2-E791-6E60-F315955A44A1}"/>
          </ac:spMkLst>
        </pc:spChg>
      </pc:sldChg>
      <pc:sldChg chg="delSp mod">
        <pc:chgData name="Rentner, K. (Kimberley)" userId="8aaf815f-2125-472f-86c0-f74e3df4979a" providerId="ADAL" clId="{91BDCC5C-4E92-4123-89FE-967B72BDBB52}" dt="2025-07-29T10:34:03.869" v="99" actId="478"/>
        <pc:sldMkLst>
          <pc:docMk/>
          <pc:sldMk cId="1056846068" sldId="307"/>
        </pc:sldMkLst>
        <pc:spChg chg="del">
          <ac:chgData name="Rentner, K. (Kimberley)" userId="8aaf815f-2125-472f-86c0-f74e3df4979a" providerId="ADAL" clId="{91BDCC5C-4E92-4123-89FE-967B72BDBB52}" dt="2025-07-29T10:34:03.869" v="99" actId="478"/>
          <ac:spMkLst>
            <pc:docMk/>
            <pc:sldMk cId="1056846068" sldId="307"/>
            <ac:spMk id="9" creationId="{52B699B2-A0AD-589E-98D6-ADDE77DA5AE3}"/>
          </ac:spMkLst>
        </pc:spChg>
      </pc:sldChg>
    </pc:docChg>
  </pc:docChgLst>
  <pc:docChgLst>
    <pc:chgData name="Rentner, K. (Kimberley)" userId="8aaf815f-2125-472f-86c0-f74e3df4979a" providerId="ADAL" clId="{BB8C6BD4-9BA1-4C04-8B63-CC73DD9D5526}"/>
    <pc:docChg chg="undo custSel addSld modSld">
      <pc:chgData name="Rentner, K. (Kimberley)" userId="8aaf815f-2125-472f-86c0-f74e3df4979a" providerId="ADAL" clId="{BB8C6BD4-9BA1-4C04-8B63-CC73DD9D5526}" dt="2025-07-21T11:03:39.044" v="205" actId="20577"/>
      <pc:docMkLst>
        <pc:docMk/>
      </pc:docMkLst>
      <pc:sldChg chg="modSp mod">
        <pc:chgData name="Rentner, K. (Kimberley)" userId="8aaf815f-2125-472f-86c0-f74e3df4979a" providerId="ADAL" clId="{BB8C6BD4-9BA1-4C04-8B63-CC73DD9D5526}" dt="2025-07-21T11:03:39.044" v="205" actId="20577"/>
        <pc:sldMkLst>
          <pc:docMk/>
          <pc:sldMk cId="1790524064" sldId="256"/>
        </pc:sldMkLst>
        <pc:spChg chg="mod">
          <ac:chgData name="Rentner, K. (Kimberley)" userId="8aaf815f-2125-472f-86c0-f74e3df4979a" providerId="ADAL" clId="{BB8C6BD4-9BA1-4C04-8B63-CC73DD9D5526}" dt="2025-07-21T11:03:39.044" v="205" actId="20577"/>
          <ac:spMkLst>
            <pc:docMk/>
            <pc:sldMk cId="1790524064" sldId="256"/>
            <ac:spMk id="3" creationId="{56C75DE5-E7F3-4286-BDF2-F3A412C482B9}"/>
          </ac:spMkLst>
        </pc:spChg>
      </pc:sldChg>
      <pc:sldChg chg="modSp add mod">
        <pc:chgData name="Rentner, K. (Kimberley)" userId="8aaf815f-2125-472f-86c0-f74e3df4979a" providerId="ADAL" clId="{BB8C6BD4-9BA1-4C04-8B63-CC73DD9D5526}" dt="2025-07-21T10:58:01.799" v="169" actId="14100"/>
        <pc:sldMkLst>
          <pc:docMk/>
          <pc:sldMk cId="351360595" sldId="278"/>
        </pc:sldMkLst>
        <pc:spChg chg="mod">
          <ac:chgData name="Rentner, K. (Kimberley)" userId="8aaf815f-2125-472f-86c0-f74e3df4979a" providerId="ADAL" clId="{BB8C6BD4-9BA1-4C04-8B63-CC73DD9D5526}" dt="2025-07-21T10:52:55.379" v="147" actId="207"/>
          <ac:spMkLst>
            <pc:docMk/>
            <pc:sldMk cId="351360595" sldId="278"/>
            <ac:spMk id="2" creationId="{C6740E8F-0F2E-8CBE-56E9-E422E2F3CFB3}"/>
          </ac:spMkLst>
        </pc:spChg>
        <pc:spChg chg="mod">
          <ac:chgData name="Rentner, K. (Kimberley)" userId="8aaf815f-2125-472f-86c0-f74e3df4979a" providerId="ADAL" clId="{BB8C6BD4-9BA1-4C04-8B63-CC73DD9D5526}" dt="2025-07-21T10:57:57.238" v="168" actId="1076"/>
          <ac:spMkLst>
            <pc:docMk/>
            <pc:sldMk cId="351360595" sldId="278"/>
            <ac:spMk id="10" creationId="{04716E52-B393-E81A-5798-9126540C5623}"/>
          </ac:spMkLst>
        </pc:spChg>
        <pc:picChg chg="mod ord">
          <ac:chgData name="Rentner, K. (Kimberley)" userId="8aaf815f-2125-472f-86c0-f74e3df4979a" providerId="ADAL" clId="{BB8C6BD4-9BA1-4C04-8B63-CC73DD9D5526}" dt="2025-07-21T10:58:01.799" v="169" actId="14100"/>
          <ac:picMkLst>
            <pc:docMk/>
            <pc:sldMk cId="351360595" sldId="278"/>
            <ac:picMk id="3" creationId="{7BF73F91-CC36-F747-33EA-C759BB63EB5A}"/>
          </ac:picMkLst>
        </pc:picChg>
      </pc:sldChg>
      <pc:sldChg chg="add">
        <pc:chgData name="Rentner, K. (Kimberley)" userId="8aaf815f-2125-472f-86c0-f74e3df4979a" providerId="ADAL" clId="{BB8C6BD4-9BA1-4C04-8B63-CC73DD9D5526}" dt="2025-07-21T10:58:54.862" v="170"/>
        <pc:sldMkLst>
          <pc:docMk/>
          <pc:sldMk cId="1333235019" sldId="301"/>
        </pc:sldMkLst>
      </pc:sldChg>
      <pc:sldChg chg="delSp modSp add mod">
        <pc:chgData name="Rentner, K. (Kimberley)" userId="8aaf815f-2125-472f-86c0-f74e3df4979a" providerId="ADAL" clId="{BB8C6BD4-9BA1-4C04-8B63-CC73DD9D5526}" dt="2025-07-21T10:57:12.903" v="159" actId="478"/>
        <pc:sldMkLst>
          <pc:docMk/>
          <pc:sldMk cId="1917680785" sldId="303"/>
        </pc:sldMkLst>
        <pc:spChg chg="del">
          <ac:chgData name="Rentner, K. (Kimberley)" userId="8aaf815f-2125-472f-86c0-f74e3df4979a" providerId="ADAL" clId="{BB8C6BD4-9BA1-4C04-8B63-CC73DD9D5526}" dt="2025-07-21T10:57:12.903" v="159" actId="478"/>
          <ac:spMkLst>
            <pc:docMk/>
            <pc:sldMk cId="1917680785" sldId="303"/>
            <ac:spMk id="3" creationId="{AEBAA069-4EDC-C298-C53E-0F795498DF79}"/>
          </ac:spMkLst>
        </pc:spChg>
        <pc:spChg chg="mod">
          <ac:chgData name="Rentner, K. (Kimberley)" userId="8aaf815f-2125-472f-86c0-f74e3df4979a" providerId="ADAL" clId="{BB8C6BD4-9BA1-4C04-8B63-CC73DD9D5526}" dt="2025-07-21T10:57:03.579" v="158" actId="14100"/>
          <ac:spMkLst>
            <pc:docMk/>
            <pc:sldMk cId="1917680785" sldId="303"/>
            <ac:spMk id="10" creationId="{04716E52-B393-E81A-5798-9126540C5623}"/>
          </ac:spMkLst>
        </pc:spChg>
      </pc:sldChg>
      <pc:sldChg chg="add">
        <pc:chgData name="Rentner, K. (Kimberley)" userId="8aaf815f-2125-472f-86c0-f74e3df4979a" providerId="ADAL" clId="{BB8C6BD4-9BA1-4C04-8B63-CC73DD9D5526}" dt="2025-07-21T10:58:54.862" v="170"/>
        <pc:sldMkLst>
          <pc:docMk/>
          <pc:sldMk cId="3651659006" sldId="306"/>
        </pc:sldMkLst>
      </pc:sldChg>
      <pc:sldChg chg="modSp add mod">
        <pc:chgData name="Rentner, K. (Kimberley)" userId="8aaf815f-2125-472f-86c0-f74e3df4979a" providerId="ADAL" clId="{BB8C6BD4-9BA1-4C04-8B63-CC73DD9D5526}" dt="2025-07-21T10:57:51.683" v="167" actId="207"/>
        <pc:sldMkLst>
          <pc:docMk/>
          <pc:sldMk cId="1056846068" sldId="307"/>
        </pc:sldMkLst>
        <pc:spChg chg="mod">
          <ac:chgData name="Rentner, K. (Kimberley)" userId="8aaf815f-2125-472f-86c0-f74e3df4979a" providerId="ADAL" clId="{BB8C6BD4-9BA1-4C04-8B63-CC73DD9D5526}" dt="2025-07-21T10:57:21.715" v="160" actId="3626"/>
          <ac:spMkLst>
            <pc:docMk/>
            <pc:sldMk cId="1056846068" sldId="307"/>
            <ac:spMk id="2" creationId="{C6740E8F-0F2E-8CBE-56E9-E422E2F3CFB3}"/>
          </ac:spMkLst>
        </pc:spChg>
        <pc:spChg chg="mod">
          <ac:chgData name="Rentner, K. (Kimberley)" userId="8aaf815f-2125-472f-86c0-f74e3df4979a" providerId="ADAL" clId="{BB8C6BD4-9BA1-4C04-8B63-CC73DD9D5526}" dt="2025-07-21T10:57:51.683" v="167" actId="207"/>
          <ac:spMkLst>
            <pc:docMk/>
            <pc:sldMk cId="1056846068" sldId="307"/>
            <ac:spMk id="10" creationId="{04716E52-B393-E81A-5798-9126540C5623}"/>
          </ac:spMkLst>
        </pc:spChg>
      </pc:sldChg>
    </pc:docChg>
  </pc:docChgLst>
  <pc:docChgLst>
    <pc:chgData name="Rentner, K. (Kimberley)" userId="8aaf815f-2125-472f-86c0-f74e3df4979a" providerId="ADAL" clId="{07D77F2C-B4A5-4DCD-ADA9-7B3CF89C5258}"/>
    <pc:docChg chg="undo redo custSel modSld">
      <pc:chgData name="Rentner, K. (Kimberley)" userId="8aaf815f-2125-472f-86c0-f74e3df4979a" providerId="ADAL" clId="{07D77F2C-B4A5-4DCD-ADA9-7B3CF89C5258}" dt="2025-06-03T14:16:01.336" v="645" actId="20577"/>
      <pc:docMkLst>
        <pc:docMk/>
      </pc:docMkLst>
      <pc:sldChg chg="delSp modSp mod modCm">
        <pc:chgData name="Rentner, K. (Kimberley)" userId="8aaf815f-2125-472f-86c0-f74e3df4979a" providerId="ADAL" clId="{07D77F2C-B4A5-4DCD-ADA9-7B3CF89C5258}" dt="2025-06-03T14:12:36.410" v="383" actId="20577"/>
        <pc:sldMkLst>
          <pc:docMk/>
          <pc:sldMk cId="2283122246" sldId="258"/>
        </pc:sldMkLst>
        <pc:spChg chg="mod">
          <ac:chgData name="Rentner, K. (Kimberley)" userId="8aaf815f-2125-472f-86c0-f74e3df4979a" providerId="ADAL" clId="{07D77F2C-B4A5-4DCD-ADA9-7B3CF89C5258}" dt="2025-06-03T14:02:53.277" v="23" actId="20577"/>
          <ac:spMkLst>
            <pc:docMk/>
            <pc:sldMk cId="2283122246" sldId="258"/>
            <ac:spMk id="2" creationId="{00000000-0000-0000-0000-000000000000}"/>
          </ac:spMkLst>
        </pc:spChg>
        <pc:spChg chg="mod">
          <ac:chgData name="Rentner, K. (Kimberley)" userId="8aaf815f-2125-472f-86c0-f74e3df4979a" providerId="ADAL" clId="{07D77F2C-B4A5-4DCD-ADA9-7B3CF89C5258}" dt="2025-06-03T14:05:41.344" v="184" actId="1076"/>
          <ac:spMkLst>
            <pc:docMk/>
            <pc:sldMk cId="2283122246" sldId="258"/>
            <ac:spMk id="3" creationId="{00000000-0000-0000-0000-000000000000}"/>
          </ac:spMkLst>
        </pc:spChg>
        <pc:spChg chg="mod">
          <ac:chgData name="Rentner, K. (Kimberley)" userId="8aaf815f-2125-472f-86c0-f74e3df4979a" providerId="ADAL" clId="{07D77F2C-B4A5-4DCD-ADA9-7B3CF89C5258}" dt="2025-06-03T14:05:45.430" v="185" actId="1076"/>
          <ac:spMkLst>
            <pc:docMk/>
            <pc:sldMk cId="2283122246" sldId="258"/>
            <ac:spMk id="4" creationId="{00000000-0000-0000-0000-000000000000}"/>
          </ac:spMkLst>
        </pc:spChg>
        <pc:spChg chg="del">
          <ac:chgData name="Rentner, K. (Kimberley)" userId="8aaf815f-2125-472f-86c0-f74e3df4979a" providerId="ADAL" clId="{07D77F2C-B4A5-4DCD-ADA9-7B3CF89C5258}" dt="2025-06-03T14:06:28.726" v="197" actId="478"/>
          <ac:spMkLst>
            <pc:docMk/>
            <pc:sldMk cId="2283122246" sldId="258"/>
            <ac:spMk id="5" creationId="{1970A167-95D5-68EA-1457-1C69C34FAECF}"/>
          </ac:spMkLst>
        </pc:spChg>
        <pc:spChg chg="mod">
          <ac:chgData name="Rentner, K. (Kimberley)" userId="8aaf815f-2125-472f-86c0-f74e3df4979a" providerId="ADAL" clId="{07D77F2C-B4A5-4DCD-ADA9-7B3CF89C5258}" dt="2025-06-03T14:12:36.410" v="383" actId="20577"/>
          <ac:spMkLst>
            <pc:docMk/>
            <pc:sldMk cId="2283122246" sldId="258"/>
            <ac:spMk id="6" creationId="{53D001D0-3725-1871-3957-1AC0B38E7D43}"/>
          </ac:spMkLst>
        </pc:spChg>
        <pc:spChg chg="mod">
          <ac:chgData name="Rentner, K. (Kimberley)" userId="8aaf815f-2125-472f-86c0-f74e3df4979a" providerId="ADAL" clId="{07D77F2C-B4A5-4DCD-ADA9-7B3CF89C5258}" dt="2025-06-03T14:10:49.035" v="282" actId="1076"/>
          <ac:spMkLst>
            <pc:docMk/>
            <pc:sldMk cId="2283122246" sldId="258"/>
            <ac:spMk id="8" creationId="{C63CD7A2-7F54-A843-67F4-40ED71745A1C}"/>
          </ac:spMkLst>
        </pc:spChg>
        <pc:extLst>
          <p:ext xmlns:p="http://schemas.openxmlformats.org/presentationml/2006/main" uri="{D6D511B9-2390-475A-947B-AFAB55BFBCF1}">
            <pc226:cmChg xmlns:pc226="http://schemas.microsoft.com/office/powerpoint/2022/06/main/command" chg="mod">
              <pc226:chgData name="Rentner, K. (Kimberley)" userId="8aaf815f-2125-472f-86c0-f74e3df4979a" providerId="ADAL" clId="{07D77F2C-B4A5-4DCD-ADA9-7B3CF89C5258}" dt="2025-06-03T12:47:14.617" v="21" actId="20577"/>
              <pc2:cmMkLst xmlns:pc2="http://schemas.microsoft.com/office/powerpoint/2019/9/main/command">
                <pc:docMk/>
                <pc:sldMk cId="2283122246" sldId="258"/>
                <pc2:cmMk id="{9A9F743D-3CFC-4460-9826-FAC3B5EBD9B3}"/>
              </pc2:cmMkLst>
            </pc226:cmChg>
          </p:ext>
        </pc:extLst>
      </pc:sldChg>
      <pc:sldChg chg="addSp modSp mod">
        <pc:chgData name="Rentner, K. (Kimberley)" userId="8aaf815f-2125-472f-86c0-f74e3df4979a" providerId="ADAL" clId="{07D77F2C-B4A5-4DCD-ADA9-7B3CF89C5258}" dt="2025-06-03T14:15:31.388" v="621" actId="20577"/>
        <pc:sldMkLst>
          <pc:docMk/>
          <pc:sldMk cId="2211060949" sldId="267"/>
        </pc:sldMkLst>
        <pc:spChg chg="mod">
          <ac:chgData name="Rentner, K. (Kimberley)" userId="8aaf815f-2125-472f-86c0-f74e3df4979a" providerId="ADAL" clId="{07D77F2C-B4A5-4DCD-ADA9-7B3CF89C5258}" dt="2025-06-03T14:12:31.592" v="381"/>
          <ac:spMkLst>
            <pc:docMk/>
            <pc:sldMk cId="2211060949" sldId="267"/>
            <ac:spMk id="3" creationId="{00000000-0000-0000-0000-000000000000}"/>
          </ac:spMkLst>
        </pc:spChg>
        <pc:spChg chg="add mod">
          <ac:chgData name="Rentner, K. (Kimberley)" userId="8aaf815f-2125-472f-86c0-f74e3df4979a" providerId="ADAL" clId="{07D77F2C-B4A5-4DCD-ADA9-7B3CF89C5258}" dt="2025-06-03T14:15:31.388" v="621" actId="20577"/>
          <ac:spMkLst>
            <pc:docMk/>
            <pc:sldMk cId="2211060949" sldId="267"/>
            <ac:spMk id="5" creationId="{C5E705F1-9464-8A15-B307-9113AC3696F6}"/>
          </ac:spMkLst>
        </pc:spChg>
      </pc:sldChg>
      <pc:sldChg chg="modSp mod">
        <pc:chgData name="Rentner, K. (Kimberley)" userId="8aaf815f-2125-472f-86c0-f74e3df4979a" providerId="ADAL" clId="{07D77F2C-B4A5-4DCD-ADA9-7B3CF89C5258}" dt="2025-06-03T14:16:01.336" v="645" actId="20577"/>
        <pc:sldMkLst>
          <pc:docMk/>
          <pc:sldMk cId="239871981" sldId="296"/>
        </pc:sldMkLst>
        <pc:spChg chg="mod">
          <ac:chgData name="Rentner, K. (Kimberley)" userId="8aaf815f-2125-472f-86c0-f74e3df4979a" providerId="ADAL" clId="{07D77F2C-B4A5-4DCD-ADA9-7B3CF89C5258}" dt="2025-06-03T14:16:01.336" v="645" actId="20577"/>
          <ac:spMkLst>
            <pc:docMk/>
            <pc:sldMk cId="239871981" sldId="296"/>
            <ac:spMk id="2" creationId="{4387573F-439F-907F-7692-D4DB01DE55EA}"/>
          </ac:spMkLst>
        </pc:spChg>
        <pc:spChg chg="mod">
          <ac:chgData name="Rentner, K. (Kimberley)" userId="8aaf815f-2125-472f-86c0-f74e3df4979a" providerId="ADAL" clId="{07D77F2C-B4A5-4DCD-ADA9-7B3CF89C5258}" dt="2025-06-03T14:07:18.610" v="231" actId="20577"/>
          <ac:spMkLst>
            <pc:docMk/>
            <pc:sldMk cId="239871981" sldId="296"/>
            <ac:spMk id="8" creationId="{4955D6BE-EDA4-43FD-C749-8C1D5DFEA1B8}"/>
          </ac:spMkLst>
        </pc:spChg>
      </pc:sldChg>
      <pc:sldChg chg="modSp mod">
        <pc:chgData name="Rentner, K. (Kimberley)" userId="8aaf815f-2125-472f-86c0-f74e3df4979a" providerId="ADAL" clId="{07D77F2C-B4A5-4DCD-ADA9-7B3CF89C5258}" dt="2025-06-03T14:10:12.564" v="281" actId="12"/>
        <pc:sldMkLst>
          <pc:docMk/>
          <pc:sldMk cId="1992379351" sldId="299"/>
        </pc:sldMkLst>
        <pc:spChg chg="mod">
          <ac:chgData name="Rentner, K. (Kimberley)" userId="8aaf815f-2125-472f-86c0-f74e3df4979a" providerId="ADAL" clId="{07D77F2C-B4A5-4DCD-ADA9-7B3CF89C5258}" dt="2025-06-03T14:10:12.564" v="281" actId="12"/>
          <ac:spMkLst>
            <pc:docMk/>
            <pc:sldMk cId="1992379351" sldId="299"/>
            <ac:spMk id="3" creationId="{3328446E-5879-8EB5-7254-30052D0AB7D6}"/>
          </ac:spMkLst>
        </pc:spChg>
      </pc:sldChg>
      <pc:sldChg chg="modSp">
        <pc:chgData name="Rentner, K. (Kimberley)" userId="8aaf815f-2125-472f-86c0-f74e3df4979a" providerId="ADAL" clId="{07D77F2C-B4A5-4DCD-ADA9-7B3CF89C5258}" dt="2025-06-03T12:38:23.579" v="7" actId="6549"/>
        <pc:sldMkLst>
          <pc:docMk/>
          <pc:sldMk cId="3651659006" sldId="306"/>
        </pc:sldMkLst>
        <pc:spChg chg="mod">
          <ac:chgData name="Rentner, K. (Kimberley)" userId="8aaf815f-2125-472f-86c0-f74e3df4979a" providerId="ADAL" clId="{07D77F2C-B4A5-4DCD-ADA9-7B3CF89C5258}" dt="2025-06-03T12:38:23.579" v="7" actId="6549"/>
          <ac:spMkLst>
            <pc:docMk/>
            <pc:sldMk cId="3651659006" sldId="306"/>
            <ac:spMk id="7" creationId="{E0895E3B-4D5D-9002-583C-96DC4BC284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29-7-2025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‹nr.›</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BE8A1BD9-1485-432A-A1B9-E1F7C6F58217}" type="slidenum">
              <a:rPr lang="nl-NL" smtClean="0"/>
              <a:t>4</a:t>
            </a:fld>
            <a:endParaRPr lang="nl-NL"/>
          </a:p>
        </p:txBody>
      </p:sp>
    </p:spTree>
    <p:extLst>
      <p:ext uri="{BB962C8B-B14F-4D97-AF65-F5344CB8AC3E}">
        <p14:creationId xmlns:p14="http://schemas.microsoft.com/office/powerpoint/2010/main" val="3278370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BE8A1BD9-1485-432A-A1B9-E1F7C6F58217}" type="slidenum">
              <a:rPr lang="nl-NL" smtClean="0"/>
              <a:t>5</a:t>
            </a:fld>
            <a:endParaRPr lang="nl-NL"/>
          </a:p>
        </p:txBody>
      </p:sp>
    </p:spTree>
    <p:extLst>
      <p:ext uri="{BB962C8B-B14F-4D97-AF65-F5344CB8AC3E}">
        <p14:creationId xmlns:p14="http://schemas.microsoft.com/office/powerpoint/2010/main" val="3656975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p>
        </p:txBody>
      </p:sp>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p>
        </p:txBody>
      </p:sp>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 column - resear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Enter </a:t>
            </a:r>
            <a:r>
              <a:rPr lang="nl-NL" dirty="0" err="1"/>
              <a:t>title</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Tree>
    <p:extLst>
      <p:ext uri="{BB962C8B-B14F-4D97-AF65-F5344CB8AC3E}">
        <p14:creationId xmlns:p14="http://schemas.microsoft.com/office/powerpoint/2010/main" val="218687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a:t>Hier een puntenlijst</a:t>
            </a:r>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r>
              <a:rPr lang="nl-NL"/>
              <a:t>Klik op het pictogram als u een afbeelding wilt toevoegen</a:t>
            </a:r>
          </a:p>
        </p:txBody>
      </p:sp>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Voorbeeld voettekst | juli 2018</a:t>
            </a:r>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55" r:id="rId25"/>
    <p:sldLayoutId id="2147483682"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english.rvo.nl/sites/default/files/2024-09/FAQ-MSCA-financial-aspects-september-2024.pdf" TargetMode="External"/><Relationship Id="rId2" Type="http://schemas.openxmlformats.org/officeDocument/2006/relationships/hyperlink" Target="https://horizoneuropencpportal.eu/find-your-ncp?country-type=MS&amp;function=45785756,45785760,45785764,45785768,45785772,45785776,45785780,45785784,45785788,45785792,45785796,45785800,45785804,45785808,45785812,45785816,45785820,45785824,47016176&amp;order=country" TargetMode="Externa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wp-call/2023-2024/wp-2-msca-actions_horizon-2023-2024_en.pdf" TargetMode="External"/><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517EB-B136-48ED-AE96-94D7144BC8DC}"/>
              </a:ext>
            </a:extLst>
          </p:cNvPr>
          <p:cNvSpPr>
            <a:spLocks noGrp="1"/>
          </p:cNvSpPr>
          <p:nvPr>
            <p:ph type="ctrTitle"/>
          </p:nvPr>
        </p:nvSpPr>
        <p:spPr/>
        <p:txBody>
          <a:bodyPr/>
          <a:lstStyle/>
          <a:p>
            <a:r>
              <a:rPr lang="nl-NL" dirty="0"/>
              <a:t>MSCA </a:t>
            </a:r>
            <a:r>
              <a:rPr lang="nl-NL" dirty="0" err="1"/>
              <a:t>Doctoral</a:t>
            </a:r>
            <a:r>
              <a:rPr lang="nl-NL" dirty="0"/>
              <a:t> Networks</a:t>
            </a:r>
          </a:p>
        </p:txBody>
      </p:sp>
      <p:sp>
        <p:nvSpPr>
          <p:cNvPr id="3" name="Ondertitel 2">
            <a:extLst>
              <a:ext uri="{FF2B5EF4-FFF2-40B4-BE49-F238E27FC236}">
                <a16:creationId xmlns:a16="http://schemas.microsoft.com/office/drawing/2014/main" id="{56C75DE5-E7F3-4286-BDF2-F3A412C482B9}"/>
              </a:ext>
            </a:extLst>
          </p:cNvPr>
          <p:cNvSpPr>
            <a:spLocks noGrp="1"/>
          </p:cNvSpPr>
          <p:nvPr>
            <p:ph type="subTitle" idx="1"/>
          </p:nvPr>
        </p:nvSpPr>
        <p:spPr/>
        <p:txBody>
          <a:bodyPr/>
          <a:lstStyle/>
          <a:p>
            <a:r>
              <a:rPr lang="nl-NL" dirty="0"/>
              <a:t>Project Management (incl. financial </a:t>
            </a:r>
            <a:r>
              <a:rPr lang="nl-NL" dirty="0" err="1"/>
              <a:t>aspects</a:t>
            </a:r>
            <a:r>
              <a:rPr lang="nl-NL"/>
              <a:t>)</a:t>
            </a:r>
            <a:endParaRPr lang="nl-NL" dirty="0"/>
          </a:p>
          <a:p>
            <a:endParaRPr lang="nl-NL" dirty="0"/>
          </a:p>
        </p:txBody>
      </p:sp>
      <p:sp>
        <p:nvSpPr>
          <p:cNvPr id="4" name="Tijdelijke aanduiding voor afbeelding 3">
            <a:extLst>
              <a:ext uri="{FF2B5EF4-FFF2-40B4-BE49-F238E27FC236}">
                <a16:creationId xmlns:a16="http://schemas.microsoft.com/office/drawing/2014/main" id="{EC2F27A6-575B-4D0D-B946-B946DB2C1A5B}"/>
              </a:ext>
            </a:extLst>
          </p:cNvPr>
          <p:cNvSpPr>
            <a:spLocks noGrp="1"/>
          </p:cNvSpPr>
          <p:nvPr>
            <p:ph type="pic" sz="quarter" idx="10"/>
          </p:nvPr>
        </p:nvSpPr>
        <p:spPr/>
        <p:txBody>
          <a:bodyPr/>
          <a:lstStyle/>
          <a:p>
            <a:endParaRPr lang="nl-NL"/>
          </a:p>
        </p:txBody>
      </p:sp>
      <p:sp>
        <p:nvSpPr>
          <p:cNvPr id="6" name="Ondertitel 2">
            <a:extLst>
              <a:ext uri="{FF2B5EF4-FFF2-40B4-BE49-F238E27FC236}">
                <a16:creationId xmlns:a16="http://schemas.microsoft.com/office/drawing/2014/main" id="{C3740D73-4025-CE4C-70BD-A044C9EBEA91}"/>
              </a:ext>
            </a:extLst>
          </p:cNvPr>
          <p:cNvSpPr txBox="1">
            <a:spLocks/>
          </p:cNvSpPr>
          <p:nvPr/>
        </p:nvSpPr>
        <p:spPr>
          <a:xfrm>
            <a:off x="707571" y="2993572"/>
            <a:ext cx="10776857" cy="374254"/>
          </a:xfrm>
          <a:prstGeom prst="rect">
            <a:avLst/>
          </a:prstGeom>
        </p:spPr>
        <p:txBody>
          <a:bodyPr>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800" b="0" kern="1200">
                <a:solidFill>
                  <a:schemeClr val="bg1"/>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dirty="0"/>
              <a:t>Kimberley Rentner – </a:t>
            </a:r>
            <a:r>
              <a:rPr lang="nl-NL" sz="2000" dirty="0" err="1"/>
              <a:t>grant</a:t>
            </a:r>
            <a:r>
              <a:rPr lang="nl-NL" sz="2000" dirty="0"/>
              <a:t> </a:t>
            </a:r>
            <a:r>
              <a:rPr lang="nl-NL" sz="2000" dirty="0" err="1"/>
              <a:t>advisor</a:t>
            </a:r>
            <a:r>
              <a:rPr lang="nl-NL" sz="2000" dirty="0"/>
              <a:t> and project manager at Research Grant Support (Amsterdam UMC)</a:t>
            </a:r>
          </a:p>
        </p:txBody>
      </p:sp>
    </p:spTree>
    <p:extLst>
      <p:ext uri="{BB962C8B-B14F-4D97-AF65-F5344CB8AC3E}">
        <p14:creationId xmlns:p14="http://schemas.microsoft.com/office/powerpoint/2010/main" val="179052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2978" y="681037"/>
            <a:ext cx="10766044" cy="1325563"/>
          </a:xfrm>
        </p:spPr>
        <p:txBody>
          <a:bodyPr/>
          <a:lstStyle/>
          <a:p>
            <a:r>
              <a:rPr lang="nl-NL" err="1"/>
              <a:t>Contributions</a:t>
            </a:r>
            <a:r>
              <a:rPr lang="nl-NL"/>
              <a:t> </a:t>
            </a:r>
            <a:r>
              <a:rPr lang="nl-NL" err="1"/>
              <a:t>for</a:t>
            </a:r>
            <a:r>
              <a:rPr lang="nl-NL"/>
              <a:t> </a:t>
            </a:r>
            <a:r>
              <a:rPr lang="nl-NL" err="1"/>
              <a:t>researchers</a:t>
            </a:r>
            <a:r>
              <a:rPr lang="nl-NL"/>
              <a:t> (2)</a:t>
            </a:r>
          </a:p>
        </p:txBody>
      </p:sp>
      <p:sp>
        <p:nvSpPr>
          <p:cNvPr id="3" name="Tijdelijke aanduiding voor inhoud 2"/>
          <p:cNvSpPr>
            <a:spLocks noGrp="1"/>
          </p:cNvSpPr>
          <p:nvPr>
            <p:ph sz="half" idx="2"/>
          </p:nvPr>
        </p:nvSpPr>
        <p:spPr>
          <a:xfrm>
            <a:off x="711200" y="1849186"/>
            <a:ext cx="10744200" cy="4261839"/>
          </a:xfrm>
        </p:spPr>
        <p:txBody>
          <a:bodyPr/>
          <a:lstStyle/>
          <a:p>
            <a:pPr marL="0" indent="0">
              <a:lnSpc>
                <a:spcPct val="100000"/>
              </a:lnSpc>
              <a:buNone/>
            </a:pPr>
            <a:r>
              <a:rPr lang="nl-NL" sz="1800" dirty="0"/>
              <a:t>New unit </a:t>
            </a:r>
            <a:r>
              <a:rPr lang="nl-NL" sz="1800" dirty="0" err="1"/>
              <a:t>cost</a:t>
            </a:r>
            <a:r>
              <a:rPr lang="nl-NL" sz="1800" dirty="0"/>
              <a:t> </a:t>
            </a:r>
            <a:r>
              <a:rPr lang="nl-NL" sz="1800" dirty="0" err="1"/>
              <a:t>categories</a:t>
            </a:r>
            <a:r>
              <a:rPr lang="nl-NL" sz="1800" dirty="0"/>
              <a:t> in Horizon Europe</a:t>
            </a:r>
          </a:p>
          <a:p>
            <a:pPr marL="0" indent="0">
              <a:lnSpc>
                <a:spcPct val="100000"/>
              </a:lnSpc>
              <a:buNone/>
            </a:pPr>
            <a:endParaRPr lang="nl-NL" sz="1800" dirty="0"/>
          </a:p>
          <a:p>
            <a:pPr>
              <a:lnSpc>
                <a:spcPct val="100000"/>
              </a:lnSpc>
            </a:pPr>
            <a:r>
              <a:rPr lang="nl-NL" sz="1800" dirty="0"/>
              <a:t>Long-term </a:t>
            </a:r>
            <a:r>
              <a:rPr lang="nl-NL" sz="1800" dirty="0" err="1"/>
              <a:t>leave</a:t>
            </a:r>
            <a:r>
              <a:rPr lang="nl-NL" sz="1800" dirty="0"/>
              <a:t> </a:t>
            </a:r>
            <a:r>
              <a:rPr lang="nl-NL" sz="1800" dirty="0" err="1"/>
              <a:t>allowance</a:t>
            </a:r>
            <a:endParaRPr lang="nl-NL" sz="1800" dirty="0"/>
          </a:p>
          <a:p>
            <a:pPr lvl="1">
              <a:lnSpc>
                <a:spcPct val="100000"/>
              </a:lnSpc>
            </a:pPr>
            <a:r>
              <a:rPr lang="en-US" sz="1600" dirty="0"/>
              <a:t>Covers costs of a DCs long-term (&gt;30 consecutive days) leave</a:t>
            </a:r>
          </a:p>
          <a:p>
            <a:pPr lvl="1">
              <a:lnSpc>
                <a:spcPct val="100000"/>
              </a:lnSpc>
            </a:pPr>
            <a:r>
              <a:rPr lang="en-US" sz="1600" dirty="0"/>
              <a:t>E.g. maternity or paternity leave, long sick leave or other</a:t>
            </a:r>
            <a:br>
              <a:rPr lang="en-US" sz="1600" dirty="0"/>
            </a:br>
            <a:endParaRPr lang="nl-NL" sz="1600" dirty="0"/>
          </a:p>
          <a:p>
            <a:pPr>
              <a:lnSpc>
                <a:spcPct val="100000"/>
              </a:lnSpc>
            </a:pPr>
            <a:r>
              <a:rPr lang="en-US" sz="1800" dirty="0"/>
              <a:t>Special needs allowance</a:t>
            </a:r>
          </a:p>
          <a:p>
            <a:pPr lvl="1">
              <a:lnSpc>
                <a:spcPct val="100000"/>
              </a:lnSpc>
            </a:pPr>
            <a:r>
              <a:rPr lang="nl-NL" sz="1600" dirty="0"/>
              <a:t>For </a:t>
            </a:r>
            <a:r>
              <a:rPr lang="nl-NL" sz="1600" dirty="0" err="1"/>
              <a:t>DCs</a:t>
            </a:r>
            <a:r>
              <a:rPr lang="en-US" sz="1600" dirty="0"/>
              <a:t> with disabilities, whose long-term physical, mental, intellectual, or sensory impairments are certified by a national authority. </a:t>
            </a:r>
          </a:p>
          <a:p>
            <a:pPr lvl="1">
              <a:lnSpc>
                <a:spcPct val="100000"/>
              </a:lnSpc>
            </a:pPr>
            <a:r>
              <a:rPr lang="en-US" sz="1600" dirty="0"/>
              <a:t>For costs related to the fellow’s disability which are necessary for participation in the action.</a:t>
            </a:r>
            <a:br>
              <a:rPr lang="en-US" sz="1600" dirty="0">
                <a:highlight>
                  <a:srgbClr val="FFFF00"/>
                </a:highlight>
              </a:rPr>
            </a:br>
            <a:endParaRPr lang="nl-NL" sz="1600" dirty="0">
              <a:highlight>
                <a:srgbClr val="FFFF00"/>
              </a:highlight>
            </a:endParaRPr>
          </a:p>
          <a:p>
            <a:pPr marL="457200" lvl="1" indent="0" fontAlgn="b">
              <a:lnSpc>
                <a:spcPct val="100000"/>
              </a:lnSpc>
              <a:buNone/>
            </a:pPr>
            <a:endParaRPr lang="nl-NL" sz="1600" dirty="0"/>
          </a:p>
          <a:p>
            <a:pPr marL="0" indent="0">
              <a:buNone/>
            </a:pPr>
            <a:endParaRPr lang="nl-NL" sz="1800" dirty="0"/>
          </a:p>
          <a:p>
            <a:pPr marL="457200" lvl="1" indent="0">
              <a:buNone/>
            </a:pPr>
            <a:endParaRPr lang="nl-NL" dirty="0"/>
          </a:p>
          <a:p>
            <a:endParaRPr lang="nl-NL" dirty="0"/>
          </a:p>
        </p:txBody>
      </p:sp>
    </p:spTree>
    <p:extLst>
      <p:ext uri="{BB962C8B-B14F-4D97-AF65-F5344CB8AC3E}">
        <p14:creationId xmlns:p14="http://schemas.microsoft.com/office/powerpoint/2010/main" val="183571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2978" y="681037"/>
            <a:ext cx="10766044" cy="1325563"/>
          </a:xfrm>
        </p:spPr>
        <p:txBody>
          <a:bodyPr/>
          <a:lstStyle/>
          <a:p>
            <a:r>
              <a:rPr lang="nl-NL" dirty="0" err="1"/>
              <a:t>Contributions</a:t>
            </a:r>
            <a:r>
              <a:rPr lang="nl-NL" dirty="0"/>
              <a:t> </a:t>
            </a:r>
            <a:r>
              <a:rPr lang="nl-NL" dirty="0" err="1"/>
              <a:t>for</a:t>
            </a:r>
            <a:r>
              <a:rPr lang="nl-NL" dirty="0"/>
              <a:t> </a:t>
            </a:r>
            <a:r>
              <a:rPr lang="nl-NL" dirty="0" err="1"/>
              <a:t>researchers</a:t>
            </a:r>
            <a:r>
              <a:rPr lang="nl-NL" dirty="0"/>
              <a:t> (3)</a:t>
            </a:r>
          </a:p>
        </p:txBody>
      </p:sp>
      <p:sp>
        <p:nvSpPr>
          <p:cNvPr id="5" name="Tijdelijke aanduiding voor inhoud 2">
            <a:extLst>
              <a:ext uri="{FF2B5EF4-FFF2-40B4-BE49-F238E27FC236}">
                <a16:creationId xmlns:a16="http://schemas.microsoft.com/office/drawing/2014/main" id="{125E4CB0-2CF5-9BD3-1523-946BF1D59BAF}"/>
              </a:ext>
            </a:extLst>
          </p:cNvPr>
          <p:cNvSpPr txBox="1">
            <a:spLocks/>
          </p:cNvSpPr>
          <p:nvPr/>
        </p:nvSpPr>
        <p:spPr>
          <a:xfrm>
            <a:off x="711200" y="2006599"/>
            <a:ext cx="11088665" cy="3972781"/>
          </a:xfrm>
          <a:prstGeom prst="rect">
            <a:avLst/>
          </a:prstGeom>
        </p:spPr>
        <p:txBody>
          <a:bodyPr lIns="91440" tIns="45720" rIns="91440" bIns="45720" anchor="t"/>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l-NL" sz="2000" u="sng" dirty="0">
                <a:sym typeface="Wingdings" panose="05000000000000000000" pitchFamily="2" charset="2"/>
              </a:rPr>
              <a:t>Most common issue in DN </a:t>
            </a:r>
            <a:r>
              <a:rPr lang="nl-NL" sz="2000" u="sng" dirty="0" err="1">
                <a:sym typeface="Wingdings" panose="05000000000000000000" pitchFamily="2" charset="2"/>
              </a:rPr>
              <a:t>implementation</a:t>
            </a:r>
            <a:endParaRPr lang="nl-NL" sz="2000" u="sng" dirty="0">
              <a:sym typeface="Wingdings" panose="05000000000000000000" pitchFamily="2" charset="2"/>
            </a:endParaRPr>
          </a:p>
          <a:p>
            <a:pPr marL="0" indent="0">
              <a:lnSpc>
                <a:spcPct val="100000"/>
              </a:lnSpc>
              <a:buNone/>
            </a:pPr>
            <a:endParaRPr lang="nl-NL" sz="1800" dirty="0">
              <a:sym typeface="Wingdings" panose="05000000000000000000" pitchFamily="2" charset="2"/>
            </a:endParaRPr>
          </a:p>
          <a:p>
            <a:pPr>
              <a:lnSpc>
                <a:spcPct val="100000"/>
              </a:lnSpc>
            </a:pPr>
            <a:r>
              <a:rPr lang="nl-NL" sz="1800" dirty="0">
                <a:sym typeface="Wingdings" panose="05000000000000000000" pitchFamily="2" charset="2"/>
              </a:rPr>
              <a:t>Living, family and </a:t>
            </a:r>
            <a:r>
              <a:rPr lang="nl-NL" sz="1800" dirty="0" err="1">
                <a:sym typeface="Wingdings" panose="05000000000000000000" pitchFamily="2" charset="2"/>
              </a:rPr>
              <a:t>mobility</a:t>
            </a:r>
            <a:r>
              <a:rPr lang="nl-NL" sz="1800" dirty="0">
                <a:sym typeface="Wingdings" panose="05000000000000000000" pitchFamily="2" charset="2"/>
              </a:rPr>
              <a:t> </a:t>
            </a:r>
            <a:r>
              <a:rPr lang="nl-NL" sz="1800" dirty="0" err="1">
                <a:sym typeface="Wingdings" panose="05000000000000000000" pitchFamily="2" charset="2"/>
              </a:rPr>
              <a:t>allowances</a:t>
            </a:r>
            <a:r>
              <a:rPr lang="nl-NL" sz="1800" dirty="0">
                <a:sym typeface="Wingdings" panose="05000000000000000000" pitchFamily="2" charset="2"/>
              </a:rPr>
              <a:t> are </a:t>
            </a:r>
            <a:r>
              <a:rPr lang="nl-NL" sz="1800" b="1" dirty="0" err="1">
                <a:highlight>
                  <a:srgbClr val="FFFF00"/>
                </a:highlight>
                <a:sym typeface="Wingdings" panose="05000000000000000000" pitchFamily="2" charset="2"/>
              </a:rPr>
              <a:t>gross</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amounts</a:t>
            </a:r>
            <a:r>
              <a:rPr lang="nl-NL" sz="1800" b="1" dirty="0">
                <a:highlight>
                  <a:srgbClr val="FFFF00"/>
                </a:highlight>
                <a:sym typeface="Wingdings" panose="05000000000000000000" pitchFamily="2" charset="2"/>
              </a:rPr>
              <a:t> </a:t>
            </a:r>
            <a:r>
              <a:rPr lang="nl-NL" sz="1800" dirty="0">
                <a:sym typeface="Wingdings" panose="05000000000000000000" pitchFamily="2" charset="2"/>
              </a:rPr>
              <a:t>(e.g. </a:t>
            </a:r>
            <a:r>
              <a:rPr lang="nl-NL" sz="1800" u="sng" dirty="0">
                <a:sym typeface="Wingdings" panose="05000000000000000000" pitchFamily="2" charset="2"/>
              </a:rPr>
              <a:t>without</a:t>
            </a:r>
            <a:r>
              <a:rPr lang="nl-NL" sz="1800" dirty="0">
                <a:sym typeface="Wingdings" panose="05000000000000000000" pitchFamily="2" charset="2"/>
              </a:rPr>
              <a:t> </a:t>
            </a:r>
            <a:r>
              <a:rPr lang="nl-NL" sz="1800" dirty="0" err="1">
                <a:sym typeface="Wingdings" panose="05000000000000000000" pitchFamily="2" charset="2"/>
              </a:rPr>
              <a:t>tax</a:t>
            </a:r>
            <a:r>
              <a:rPr lang="nl-NL" sz="1800" dirty="0">
                <a:sym typeface="Wingdings" panose="05000000000000000000" pitchFamily="2" charset="2"/>
              </a:rPr>
              <a:t> </a:t>
            </a:r>
            <a:r>
              <a:rPr lang="nl-NL" sz="1800" dirty="0" err="1">
                <a:sym typeface="Wingdings" panose="05000000000000000000" pitchFamily="2" charset="2"/>
              </a:rPr>
              <a:t>deductions</a:t>
            </a:r>
            <a:r>
              <a:rPr lang="nl-NL" sz="1800" dirty="0">
                <a:sym typeface="Wingdings" panose="05000000000000000000" pitchFamily="2" charset="2"/>
              </a:rPr>
              <a:t> and </a:t>
            </a:r>
            <a:r>
              <a:rPr lang="nl-NL" sz="1800" dirty="0" err="1">
                <a:sym typeface="Wingdings" panose="05000000000000000000" pitchFamily="2" charset="2"/>
              </a:rPr>
              <a:t>social</a:t>
            </a:r>
            <a:r>
              <a:rPr lang="nl-NL" sz="1800" dirty="0">
                <a:sym typeface="Wingdings" panose="05000000000000000000" pitchFamily="2" charset="2"/>
              </a:rPr>
              <a:t> </a:t>
            </a:r>
            <a:r>
              <a:rPr lang="nl-NL" sz="1800" dirty="0" err="1">
                <a:sym typeface="Wingdings" panose="05000000000000000000" pitchFamily="2" charset="2"/>
              </a:rPr>
              <a:t>contributions</a:t>
            </a:r>
            <a:r>
              <a:rPr lang="nl-NL" sz="1800" dirty="0">
                <a:sym typeface="Wingdings" panose="05000000000000000000" pitchFamily="2" charset="2"/>
              </a:rPr>
              <a:t> and </a:t>
            </a:r>
            <a:r>
              <a:rPr lang="nl-NL" sz="1800" dirty="0" err="1">
                <a:sym typeface="Wingdings" panose="05000000000000000000" pitchFamily="2" charset="2"/>
              </a:rPr>
              <a:t>includes</a:t>
            </a:r>
            <a:r>
              <a:rPr lang="nl-NL" sz="1800" dirty="0">
                <a:sym typeface="Wingdings" panose="05000000000000000000" pitchFamily="2" charset="2"/>
              </a:rPr>
              <a:t> </a:t>
            </a:r>
            <a:r>
              <a:rPr lang="nl-NL" sz="1800" dirty="0" err="1">
                <a:sym typeface="Wingdings" panose="05000000000000000000" pitchFamily="2" charset="2"/>
              </a:rPr>
              <a:t>holiday</a:t>
            </a:r>
            <a:r>
              <a:rPr lang="nl-NL" sz="1800" dirty="0">
                <a:sym typeface="Wingdings" panose="05000000000000000000" pitchFamily="2" charset="2"/>
              </a:rPr>
              <a:t> </a:t>
            </a:r>
            <a:r>
              <a:rPr lang="nl-NL" sz="1800" dirty="0" err="1">
                <a:sym typeface="Wingdings" panose="05000000000000000000" pitchFamily="2" charset="2"/>
              </a:rPr>
              <a:t>pay</a:t>
            </a:r>
            <a:r>
              <a:rPr lang="nl-NL" sz="1800" dirty="0">
                <a:sym typeface="Wingdings" panose="05000000000000000000" pitchFamily="2" charset="2"/>
              </a:rPr>
              <a:t> and </a:t>
            </a:r>
            <a:r>
              <a:rPr lang="nl-NL" sz="1800" dirty="0" err="1">
                <a:sym typeface="Wingdings" panose="05000000000000000000" pitchFamily="2" charset="2"/>
              </a:rPr>
              <a:t>an</a:t>
            </a:r>
            <a:r>
              <a:rPr lang="nl-NL" sz="1800" dirty="0">
                <a:sym typeface="Wingdings" panose="05000000000000000000" pitchFamily="2" charset="2"/>
              </a:rPr>
              <a:t> end of </a:t>
            </a:r>
            <a:r>
              <a:rPr lang="nl-NL" sz="1800" dirty="0" err="1">
                <a:sym typeface="Wingdings" panose="05000000000000000000" pitchFamily="2" charset="2"/>
              </a:rPr>
              <a:t>year</a:t>
            </a:r>
            <a:r>
              <a:rPr lang="nl-NL" sz="1800" dirty="0">
                <a:sym typeface="Wingdings" panose="05000000000000000000" pitchFamily="2" charset="2"/>
              </a:rPr>
              <a:t> bonus).</a:t>
            </a:r>
          </a:p>
          <a:p>
            <a:pPr>
              <a:lnSpc>
                <a:spcPct val="100000"/>
              </a:lnSpc>
            </a:pPr>
            <a:r>
              <a:rPr lang="nl-NL" sz="1800" dirty="0" err="1">
                <a:sym typeface="Wingdings" panose="05000000000000000000" pitchFamily="2" charset="2"/>
              </a:rPr>
              <a:t>DCs</a:t>
            </a:r>
            <a:r>
              <a:rPr lang="nl-NL" sz="1800" dirty="0">
                <a:sym typeface="Wingdings" panose="05000000000000000000" pitchFamily="2" charset="2"/>
              </a:rPr>
              <a:t> </a:t>
            </a:r>
            <a:r>
              <a:rPr lang="nl-NL" sz="1800" dirty="0" err="1">
                <a:sym typeface="Wingdings" panose="05000000000000000000" pitchFamily="2" charset="2"/>
              </a:rPr>
              <a:t>receive</a:t>
            </a:r>
            <a:r>
              <a:rPr lang="nl-NL" sz="1800" dirty="0">
                <a:sym typeface="Wingdings" panose="05000000000000000000" pitchFamily="2" charset="2"/>
              </a:rPr>
              <a:t> </a:t>
            </a:r>
            <a:r>
              <a:rPr lang="nl-NL" sz="1800" dirty="0" err="1">
                <a:sym typeface="Wingdings" panose="05000000000000000000" pitchFamily="2" charset="2"/>
              </a:rPr>
              <a:t>less</a:t>
            </a:r>
            <a:r>
              <a:rPr lang="nl-NL" sz="1800" dirty="0">
                <a:sym typeface="Wingdings" panose="05000000000000000000" pitchFamily="2" charset="2"/>
              </a:rPr>
              <a:t> </a:t>
            </a:r>
            <a:r>
              <a:rPr lang="nl-NL" sz="1800" dirty="0" err="1">
                <a:sym typeface="Wingdings" panose="05000000000000000000" pitchFamily="2" charset="2"/>
              </a:rPr>
              <a:t>than</a:t>
            </a:r>
            <a:r>
              <a:rPr lang="nl-NL" sz="1800" dirty="0">
                <a:sym typeface="Wingdings" panose="05000000000000000000" pitchFamily="2" charset="2"/>
              </a:rPr>
              <a:t> </a:t>
            </a:r>
            <a:r>
              <a:rPr lang="nl-NL" sz="1800" dirty="0" err="1">
                <a:sym typeface="Wingdings" panose="05000000000000000000" pitchFamily="2" charset="2"/>
              </a:rPr>
              <a:t>the</a:t>
            </a:r>
            <a:r>
              <a:rPr lang="nl-NL" sz="1800" dirty="0">
                <a:sym typeface="Wingdings" panose="05000000000000000000" pitchFamily="2" charset="2"/>
              </a:rPr>
              <a:t> unit </a:t>
            </a:r>
            <a:r>
              <a:rPr lang="nl-NL" sz="1800" dirty="0" err="1">
                <a:sym typeface="Wingdings" panose="05000000000000000000" pitchFamily="2" charset="2"/>
              </a:rPr>
              <a:t>costs</a:t>
            </a:r>
            <a:r>
              <a:rPr lang="nl-NL" sz="1800" dirty="0">
                <a:sym typeface="Wingdings" panose="05000000000000000000" pitchFamily="2" charset="2"/>
              </a:rPr>
              <a:t> in EU </a:t>
            </a:r>
            <a:r>
              <a:rPr lang="nl-NL" sz="1800" dirty="0" err="1">
                <a:sym typeface="Wingdings" panose="05000000000000000000" pitchFamily="2" charset="2"/>
              </a:rPr>
              <a:t>documentation</a:t>
            </a:r>
            <a:r>
              <a:rPr lang="nl-NL" sz="1800" dirty="0">
                <a:sym typeface="Wingdings" panose="05000000000000000000" pitchFamily="2" charset="2"/>
              </a:rPr>
              <a:t> and </a:t>
            </a:r>
            <a:r>
              <a:rPr lang="nl-NL" sz="1800" dirty="0" err="1">
                <a:sym typeface="Wingdings" panose="05000000000000000000" pitchFamily="2" charset="2"/>
              </a:rPr>
              <a:t>compare</a:t>
            </a:r>
            <a:r>
              <a:rPr lang="nl-NL" sz="1800" dirty="0">
                <a:sym typeface="Wingdings" panose="05000000000000000000" pitchFamily="2" charset="2"/>
              </a:rPr>
              <a:t> </a:t>
            </a:r>
            <a:r>
              <a:rPr lang="nl-NL" sz="1800" dirty="0" err="1">
                <a:sym typeface="Wingdings" panose="05000000000000000000" pitchFamily="2" charset="2"/>
              </a:rPr>
              <a:t>their</a:t>
            </a:r>
            <a:r>
              <a:rPr lang="nl-NL" sz="1800" dirty="0">
                <a:sym typeface="Wingdings" panose="05000000000000000000" pitchFamily="2" charset="2"/>
              </a:rPr>
              <a:t> </a:t>
            </a:r>
            <a:r>
              <a:rPr lang="nl-NL" sz="1800" dirty="0" err="1">
                <a:sym typeface="Wingdings" panose="05000000000000000000" pitchFamily="2" charset="2"/>
              </a:rPr>
              <a:t>salary</a:t>
            </a:r>
            <a:r>
              <a:rPr lang="nl-NL" sz="1800" dirty="0">
                <a:sym typeface="Wingdings" panose="05000000000000000000" pitchFamily="2" charset="2"/>
              </a:rPr>
              <a:t> </a:t>
            </a:r>
            <a:r>
              <a:rPr lang="nl-NL" sz="1800" dirty="0" err="1">
                <a:sym typeface="Wingdings" panose="05000000000000000000" pitchFamily="2" charset="2"/>
              </a:rPr>
              <a:t>with</a:t>
            </a:r>
            <a:r>
              <a:rPr lang="nl-NL" sz="1800" dirty="0">
                <a:sym typeface="Wingdings" panose="05000000000000000000" pitchFamily="2" charset="2"/>
              </a:rPr>
              <a:t> </a:t>
            </a:r>
            <a:r>
              <a:rPr lang="nl-NL" sz="1800" dirty="0" err="1">
                <a:sym typeface="Wingdings" panose="05000000000000000000" pitchFamily="2" charset="2"/>
              </a:rPr>
              <a:t>the</a:t>
            </a:r>
            <a:r>
              <a:rPr lang="nl-NL" sz="1800" dirty="0">
                <a:sym typeface="Wingdings" panose="05000000000000000000" pitchFamily="2" charset="2"/>
              </a:rPr>
              <a:t> </a:t>
            </a:r>
            <a:r>
              <a:rPr lang="nl-NL" sz="1800" dirty="0" err="1">
                <a:sym typeface="Wingdings" panose="05000000000000000000" pitchFamily="2" charset="2"/>
              </a:rPr>
              <a:t>other</a:t>
            </a:r>
            <a:r>
              <a:rPr lang="nl-NL" sz="1800" dirty="0">
                <a:sym typeface="Wingdings" panose="05000000000000000000" pitchFamily="2" charset="2"/>
              </a:rPr>
              <a:t> </a:t>
            </a:r>
            <a:r>
              <a:rPr lang="nl-NL" sz="1800" dirty="0" err="1">
                <a:sym typeface="Wingdings" panose="05000000000000000000" pitchFamily="2" charset="2"/>
              </a:rPr>
              <a:t>DCs</a:t>
            </a:r>
            <a:r>
              <a:rPr lang="nl-NL" sz="1800" dirty="0">
                <a:sym typeface="Wingdings" panose="05000000000000000000" pitchFamily="2" charset="2"/>
              </a:rPr>
              <a:t> </a:t>
            </a:r>
            <a:r>
              <a:rPr lang="nl-NL" sz="1800" dirty="0" err="1">
                <a:sym typeface="Wingdings" panose="05000000000000000000" pitchFamily="2" charset="2"/>
              </a:rPr>
              <a:t>after</a:t>
            </a:r>
            <a:r>
              <a:rPr lang="nl-NL" sz="1800" dirty="0">
                <a:sym typeface="Wingdings" panose="05000000000000000000" pitchFamily="2" charset="2"/>
              </a:rPr>
              <a:t> </a:t>
            </a:r>
            <a:r>
              <a:rPr lang="nl-NL" sz="1800" dirty="0" err="1">
                <a:sym typeface="Wingdings" panose="05000000000000000000" pitchFamily="2" charset="2"/>
              </a:rPr>
              <a:t>the</a:t>
            </a:r>
            <a:r>
              <a:rPr lang="nl-NL" sz="1800" dirty="0">
                <a:sym typeface="Wingdings" panose="05000000000000000000" pitchFamily="2" charset="2"/>
              </a:rPr>
              <a:t> start of </a:t>
            </a:r>
            <a:r>
              <a:rPr lang="nl-NL" sz="1800" dirty="0" err="1">
                <a:sym typeface="Wingdings" panose="05000000000000000000" pitchFamily="2" charset="2"/>
              </a:rPr>
              <a:t>the</a:t>
            </a:r>
            <a:r>
              <a:rPr lang="nl-NL" sz="1800" dirty="0">
                <a:sym typeface="Wingdings" panose="05000000000000000000" pitchFamily="2" charset="2"/>
              </a:rPr>
              <a:t> project</a:t>
            </a:r>
          </a:p>
          <a:p>
            <a:pPr marL="0" indent="0">
              <a:lnSpc>
                <a:spcPct val="100000"/>
              </a:lnSpc>
              <a:buNone/>
            </a:pPr>
            <a:endParaRPr lang="nl-NL" sz="1800" dirty="0">
              <a:highlight>
                <a:srgbClr val="FFFF00"/>
              </a:highlight>
              <a:sym typeface="Wingdings" panose="05000000000000000000" pitchFamily="2" charset="2"/>
            </a:endParaRPr>
          </a:p>
          <a:p>
            <a:pPr marL="0" indent="0" algn="ctr">
              <a:lnSpc>
                <a:spcPct val="100000"/>
              </a:lnSpc>
              <a:buNone/>
            </a:pPr>
            <a:r>
              <a:rPr lang="nl-NL" sz="1800" b="1" dirty="0" err="1">
                <a:highlight>
                  <a:srgbClr val="FFFF00"/>
                </a:highlight>
                <a:sym typeface="Wingdings" panose="05000000000000000000" pitchFamily="2" charset="2"/>
              </a:rPr>
              <a:t>DCs</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should</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be</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informed</a:t>
            </a:r>
            <a:r>
              <a:rPr lang="nl-NL" sz="1800" b="1" dirty="0">
                <a:highlight>
                  <a:srgbClr val="FFFF00"/>
                </a:highlight>
                <a:sym typeface="Wingdings" panose="05000000000000000000" pitchFamily="2" charset="2"/>
              </a:rPr>
              <a:t> at </a:t>
            </a:r>
            <a:r>
              <a:rPr lang="nl-NL" sz="1800" b="1" dirty="0" err="1">
                <a:highlight>
                  <a:srgbClr val="FFFF00"/>
                </a:highlight>
                <a:sym typeface="Wingdings" panose="05000000000000000000" pitchFamily="2" charset="2"/>
              </a:rPr>
              <a:t>the</a:t>
            </a:r>
            <a:r>
              <a:rPr lang="nl-NL" sz="1800" b="1" dirty="0">
                <a:highlight>
                  <a:srgbClr val="FFFF00"/>
                </a:highlight>
                <a:sym typeface="Wingdings" panose="05000000000000000000" pitchFamily="2" charset="2"/>
              </a:rPr>
              <a:t> start of </a:t>
            </a:r>
            <a:r>
              <a:rPr lang="nl-NL" sz="1800" b="1" dirty="0" err="1">
                <a:highlight>
                  <a:srgbClr val="FFFF00"/>
                </a:highlight>
                <a:sym typeface="Wingdings" panose="05000000000000000000" pitchFamily="2" charset="2"/>
              </a:rPr>
              <a:t>the</a:t>
            </a:r>
            <a:r>
              <a:rPr lang="nl-NL" sz="1800" b="1" dirty="0">
                <a:highlight>
                  <a:srgbClr val="FFFF00"/>
                </a:highlight>
                <a:sym typeface="Wingdings" panose="05000000000000000000" pitchFamily="2" charset="2"/>
              </a:rPr>
              <a:t> project </a:t>
            </a:r>
            <a:r>
              <a:rPr lang="nl-NL" sz="1800" b="1" dirty="0" err="1">
                <a:highlight>
                  <a:srgbClr val="FFFF00"/>
                </a:highlight>
                <a:sym typeface="Wingdings" panose="05000000000000000000" pitchFamily="2" charset="2"/>
              </a:rPr>
              <a:t>by</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their</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beneficiary</a:t>
            </a:r>
            <a:r>
              <a:rPr lang="nl-NL" sz="1800" b="1" dirty="0">
                <a:highlight>
                  <a:srgbClr val="FFFF00"/>
                </a:highlight>
                <a:sym typeface="Wingdings" panose="05000000000000000000" pitchFamily="2" charset="2"/>
              </a:rPr>
              <a:t> (a financial </a:t>
            </a:r>
            <a:r>
              <a:rPr lang="nl-NL" sz="1800" b="1" dirty="0" err="1">
                <a:highlight>
                  <a:srgbClr val="FFFF00"/>
                </a:highlight>
                <a:sym typeface="Wingdings" panose="05000000000000000000" pitchFamily="2" charset="2"/>
              </a:rPr>
              <a:t>advisor</a:t>
            </a:r>
            <a:r>
              <a:rPr lang="nl-NL" sz="1800" b="1" dirty="0">
                <a:highlight>
                  <a:srgbClr val="FFFF00"/>
                </a:highlight>
                <a:sym typeface="Wingdings" panose="05000000000000000000" pitchFamily="2" charset="2"/>
              </a:rPr>
              <a:t> or HR expert) on </a:t>
            </a:r>
            <a:r>
              <a:rPr lang="nl-NL" sz="1800" b="1" dirty="0" err="1">
                <a:highlight>
                  <a:srgbClr val="FFFF00"/>
                </a:highlight>
                <a:sym typeface="Wingdings" panose="05000000000000000000" pitchFamily="2" charset="2"/>
              </a:rPr>
              <a:t>their</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nett</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salary</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nett</a:t>
            </a:r>
            <a:r>
              <a:rPr lang="nl-NL" sz="1800" b="1" dirty="0">
                <a:highlight>
                  <a:srgbClr val="FFFF00"/>
                </a:highlight>
                <a:sym typeface="Wingdings" panose="05000000000000000000" pitchFamily="2" charset="2"/>
              </a:rPr>
              <a:t> </a:t>
            </a:r>
            <a:r>
              <a:rPr lang="nl-NL" sz="1800" b="1" dirty="0" err="1">
                <a:highlight>
                  <a:srgbClr val="FFFF00"/>
                </a:highlight>
                <a:sym typeface="Wingdings" panose="05000000000000000000" pitchFamily="2" charset="2"/>
              </a:rPr>
              <a:t>amounts</a:t>
            </a:r>
            <a:r>
              <a:rPr lang="nl-NL" sz="1800" b="1" dirty="0">
                <a:highlight>
                  <a:srgbClr val="FFFF00"/>
                </a:highlight>
                <a:sym typeface="Wingdings" panose="05000000000000000000" pitchFamily="2" charset="2"/>
              </a:rPr>
              <a:t>)!!</a:t>
            </a:r>
            <a:endParaRPr lang="nl-NL" sz="1800" b="1" dirty="0">
              <a:highlight>
                <a:srgbClr val="FFFF00"/>
              </a:highlight>
            </a:endParaRPr>
          </a:p>
          <a:p>
            <a:pPr marL="0" indent="0" algn="ctr">
              <a:lnSpc>
                <a:spcPct val="100000"/>
              </a:lnSpc>
              <a:buNone/>
            </a:pPr>
            <a:endParaRPr lang="nl-NL" sz="1800" dirty="0">
              <a:highlight>
                <a:srgbClr val="FFFF00"/>
              </a:highlight>
            </a:endParaRPr>
          </a:p>
          <a:p>
            <a:pPr marL="0" indent="0" algn="ctr">
              <a:lnSpc>
                <a:spcPct val="100000"/>
              </a:lnSpc>
              <a:buNone/>
            </a:pPr>
            <a:endParaRPr lang="nl-NL" sz="1800" dirty="0">
              <a:highlight>
                <a:srgbClr val="FFFF00"/>
              </a:highlight>
            </a:endParaRPr>
          </a:p>
          <a:p>
            <a:pPr marL="0" indent="0">
              <a:lnSpc>
                <a:spcPct val="100000"/>
              </a:lnSpc>
              <a:buNone/>
            </a:pPr>
            <a:endParaRPr lang="nl-NL" sz="1800" dirty="0"/>
          </a:p>
          <a:p>
            <a:pPr>
              <a:lnSpc>
                <a:spcPct val="100000"/>
              </a:lnSpc>
            </a:pPr>
            <a:endParaRPr lang="nl-NL" sz="1800" dirty="0"/>
          </a:p>
          <a:p>
            <a:pPr marL="0" indent="0">
              <a:lnSpc>
                <a:spcPct val="100000"/>
              </a:lnSpc>
              <a:buNone/>
            </a:pPr>
            <a:endParaRPr lang="nl-NL" sz="2000" dirty="0"/>
          </a:p>
          <a:p>
            <a:pPr marL="0" indent="0" algn="ctr">
              <a:lnSpc>
                <a:spcPct val="100000"/>
              </a:lnSpc>
              <a:buNone/>
            </a:pPr>
            <a:endParaRPr lang="nl-NL" sz="1800" i="1" dirty="0">
              <a:sym typeface="Wingdings" panose="05000000000000000000" pitchFamily="2" charset="2"/>
            </a:endParaRPr>
          </a:p>
          <a:p>
            <a:pPr marL="0" indent="0" algn="ctr">
              <a:lnSpc>
                <a:spcPct val="100000"/>
              </a:lnSpc>
              <a:buNone/>
            </a:pPr>
            <a:endParaRPr lang="nl-NL" sz="1800" i="1" dirty="0"/>
          </a:p>
        </p:txBody>
      </p:sp>
      <p:sp>
        <p:nvSpPr>
          <p:cNvPr id="3" name="TextBox 2">
            <a:extLst>
              <a:ext uri="{FF2B5EF4-FFF2-40B4-BE49-F238E27FC236}">
                <a16:creationId xmlns:a16="http://schemas.microsoft.com/office/drawing/2014/main" id="{3328446E-5879-8EB5-7254-30052D0AB7D6}"/>
              </a:ext>
            </a:extLst>
          </p:cNvPr>
          <p:cNvSpPr txBox="1"/>
          <p:nvPr/>
        </p:nvSpPr>
        <p:spPr>
          <a:xfrm>
            <a:off x="711200" y="4706245"/>
            <a:ext cx="11177390" cy="13577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1950"/>
              </a:lnSpc>
              <a:buFont typeface="Courier New" panose="02070309020205020404" pitchFamily="49" charset="0"/>
              <a:buChar char="o"/>
            </a:pPr>
            <a:r>
              <a:rPr lang="nl-NL" sz="1600" dirty="0">
                <a:cs typeface="Arial"/>
              </a:rPr>
              <a:t>At Amsterdam UMC: </a:t>
            </a:r>
            <a:r>
              <a:rPr lang="nl-NL" sz="1600" dirty="0" err="1">
                <a:cs typeface="Arial"/>
              </a:rPr>
              <a:t>DCs</a:t>
            </a:r>
            <a:r>
              <a:rPr lang="nl-NL" sz="1600" dirty="0">
                <a:cs typeface="Arial"/>
              </a:rPr>
              <a:t>/PhD </a:t>
            </a:r>
            <a:r>
              <a:rPr lang="nl-NL" sz="1600" dirty="0" err="1">
                <a:cs typeface="Arial"/>
              </a:rPr>
              <a:t>candidates</a:t>
            </a:r>
            <a:r>
              <a:rPr lang="nl-NL" sz="1600" dirty="0">
                <a:cs typeface="Arial"/>
              </a:rPr>
              <a:t> </a:t>
            </a:r>
            <a:r>
              <a:rPr lang="nl-NL" sz="1600" dirty="0" err="1">
                <a:cs typeface="Arial"/>
              </a:rPr>
              <a:t>receive</a:t>
            </a:r>
            <a:r>
              <a:rPr lang="nl-NL" sz="1600" dirty="0">
                <a:cs typeface="Arial"/>
              </a:rPr>
              <a:t> standard </a:t>
            </a:r>
            <a:r>
              <a:rPr lang="nl-NL" sz="1600" dirty="0" err="1">
                <a:cs typeface="Arial"/>
              </a:rPr>
              <a:t>pay</a:t>
            </a:r>
            <a:r>
              <a:rPr lang="nl-NL" sz="1600" dirty="0">
                <a:cs typeface="Arial"/>
              </a:rPr>
              <a:t> </a:t>
            </a:r>
            <a:r>
              <a:rPr lang="nl-NL" sz="1600" dirty="0" err="1">
                <a:cs typeface="Arial"/>
              </a:rPr>
              <a:t>based</a:t>
            </a:r>
            <a:r>
              <a:rPr lang="nl-NL" sz="1600" dirty="0">
                <a:cs typeface="Arial"/>
              </a:rPr>
              <a:t> on </a:t>
            </a:r>
            <a:r>
              <a:rPr lang="nl-NL" sz="1600" dirty="0" err="1">
                <a:cs typeface="Arial"/>
              </a:rPr>
              <a:t>national</a:t>
            </a:r>
            <a:r>
              <a:rPr lang="nl-NL" sz="1600" dirty="0">
                <a:cs typeface="Arial"/>
              </a:rPr>
              <a:t> PhD </a:t>
            </a:r>
            <a:r>
              <a:rPr lang="nl-NL" sz="1600" dirty="0" err="1">
                <a:cs typeface="Arial"/>
              </a:rPr>
              <a:t>salary</a:t>
            </a:r>
            <a:r>
              <a:rPr lang="nl-NL" sz="1600" dirty="0">
                <a:cs typeface="Arial"/>
              </a:rPr>
              <a:t> </a:t>
            </a:r>
            <a:r>
              <a:rPr lang="nl-NL" sz="1600" dirty="0" err="1">
                <a:cs typeface="Arial"/>
              </a:rPr>
              <a:t>scales</a:t>
            </a:r>
            <a:r>
              <a:rPr lang="nl-NL" sz="1600" b="1" dirty="0">
                <a:cs typeface="Arial"/>
              </a:rPr>
              <a:t>,</a:t>
            </a:r>
            <a:r>
              <a:rPr lang="nl-NL" sz="1600" dirty="0">
                <a:cs typeface="Arial"/>
              </a:rPr>
              <a:t> </a:t>
            </a:r>
            <a:r>
              <a:rPr lang="nl-NL" sz="1600" dirty="0" err="1">
                <a:cs typeface="Arial"/>
              </a:rPr>
              <a:t>the</a:t>
            </a:r>
            <a:r>
              <a:rPr lang="nl-NL" sz="1600" dirty="0">
                <a:cs typeface="Arial"/>
              </a:rPr>
              <a:t> </a:t>
            </a:r>
            <a:r>
              <a:rPr lang="nl-NL" sz="1600" dirty="0" err="1">
                <a:cs typeface="Arial"/>
              </a:rPr>
              <a:t>remaining</a:t>
            </a:r>
            <a:r>
              <a:rPr lang="nl-NL" sz="1600" dirty="0">
                <a:cs typeface="Arial"/>
              </a:rPr>
              <a:t> </a:t>
            </a:r>
            <a:r>
              <a:rPr lang="nl-NL" sz="1600" dirty="0" err="1">
                <a:cs typeface="Arial"/>
              </a:rPr>
              <a:t>amount</a:t>
            </a:r>
            <a:r>
              <a:rPr lang="nl-NL" sz="1600" dirty="0">
                <a:cs typeface="Arial"/>
              </a:rPr>
              <a:t> (</a:t>
            </a:r>
            <a:r>
              <a:rPr lang="nl-NL" sz="1600" dirty="0" err="1">
                <a:cs typeface="Arial"/>
              </a:rPr>
              <a:t>difference</a:t>
            </a:r>
            <a:r>
              <a:rPr lang="nl-NL" sz="1600" dirty="0">
                <a:cs typeface="Arial"/>
              </a:rPr>
              <a:t> </a:t>
            </a:r>
            <a:r>
              <a:rPr lang="nl-NL" sz="1600" dirty="0" err="1">
                <a:cs typeface="Arial"/>
              </a:rPr>
              <a:t>between</a:t>
            </a:r>
            <a:r>
              <a:rPr lang="nl-NL" sz="1600" dirty="0">
                <a:cs typeface="Arial"/>
              </a:rPr>
              <a:t> </a:t>
            </a:r>
            <a:r>
              <a:rPr lang="nl-NL" sz="1600" dirty="0" err="1">
                <a:cs typeface="Arial"/>
              </a:rPr>
              <a:t>allowances</a:t>
            </a:r>
            <a:r>
              <a:rPr lang="nl-NL" sz="1600" dirty="0">
                <a:cs typeface="Arial"/>
              </a:rPr>
              <a:t> and </a:t>
            </a:r>
            <a:r>
              <a:rPr lang="nl-NL" sz="1600" dirty="0" err="1">
                <a:cs typeface="Arial"/>
              </a:rPr>
              <a:t>salary</a:t>
            </a:r>
            <a:r>
              <a:rPr lang="nl-NL" sz="1600" dirty="0">
                <a:cs typeface="Arial"/>
              </a:rPr>
              <a:t> </a:t>
            </a:r>
            <a:r>
              <a:rPr lang="nl-NL" sz="1600" dirty="0" err="1">
                <a:cs typeface="Arial"/>
              </a:rPr>
              <a:t>payments</a:t>
            </a:r>
            <a:r>
              <a:rPr lang="nl-NL" sz="1600" dirty="0">
                <a:cs typeface="Arial"/>
              </a:rPr>
              <a:t>) is </a:t>
            </a:r>
            <a:r>
              <a:rPr lang="nl-NL" sz="1600" dirty="0" err="1">
                <a:cs typeface="Arial"/>
              </a:rPr>
              <a:t>paid</a:t>
            </a:r>
            <a:r>
              <a:rPr lang="nl-NL" sz="1600" dirty="0">
                <a:cs typeface="Arial"/>
              </a:rPr>
              <a:t> as a single extra </a:t>
            </a:r>
            <a:r>
              <a:rPr lang="nl-NL" sz="1600" dirty="0" err="1">
                <a:cs typeface="Arial"/>
              </a:rPr>
              <a:t>payment</a:t>
            </a:r>
            <a:r>
              <a:rPr lang="nl-NL" sz="1600" dirty="0">
                <a:cs typeface="Arial"/>
              </a:rPr>
              <a:t> at </a:t>
            </a:r>
            <a:r>
              <a:rPr lang="nl-NL" sz="1600" dirty="0" err="1">
                <a:cs typeface="Arial"/>
              </a:rPr>
              <a:t>the</a:t>
            </a:r>
            <a:r>
              <a:rPr lang="nl-NL" sz="1600" dirty="0">
                <a:cs typeface="Arial"/>
              </a:rPr>
              <a:t> end of </a:t>
            </a:r>
            <a:r>
              <a:rPr lang="nl-NL" sz="1600" dirty="0" err="1">
                <a:cs typeface="Arial"/>
              </a:rPr>
              <a:t>the</a:t>
            </a:r>
            <a:r>
              <a:rPr lang="nl-NL" sz="1600" dirty="0">
                <a:cs typeface="Arial"/>
              </a:rPr>
              <a:t> project. </a:t>
            </a:r>
          </a:p>
          <a:p>
            <a:pPr marL="285750" indent="-285750">
              <a:lnSpc>
                <a:spcPts val="1950"/>
              </a:lnSpc>
              <a:buFont typeface="Courier New" panose="02070309020205020404" pitchFamily="49" charset="0"/>
              <a:buChar char="o"/>
            </a:pPr>
            <a:r>
              <a:rPr lang="nl-NL" sz="1600" dirty="0" err="1">
                <a:cs typeface="Arial"/>
              </a:rPr>
              <a:t>Some</a:t>
            </a:r>
            <a:r>
              <a:rPr lang="nl-NL" sz="1600" dirty="0">
                <a:cs typeface="Arial"/>
              </a:rPr>
              <a:t> </a:t>
            </a:r>
            <a:r>
              <a:rPr lang="nl-NL" sz="1600" dirty="0">
                <a:cs typeface="Arial"/>
                <a:hlinkClick r:id="rId2"/>
              </a:rPr>
              <a:t>National Contact Points </a:t>
            </a:r>
            <a:r>
              <a:rPr lang="nl-NL" sz="1600" dirty="0" err="1">
                <a:cs typeface="Arial"/>
              </a:rPr>
              <a:t>provide</a:t>
            </a:r>
            <a:r>
              <a:rPr lang="nl-NL" sz="1600" dirty="0">
                <a:cs typeface="Arial"/>
              </a:rPr>
              <a:t> country-</a:t>
            </a:r>
            <a:r>
              <a:rPr lang="nl-NL" sz="1600" dirty="0" err="1">
                <a:cs typeface="Arial"/>
              </a:rPr>
              <a:t>specific</a:t>
            </a:r>
            <a:r>
              <a:rPr lang="nl-NL" sz="1600" dirty="0">
                <a:cs typeface="Arial"/>
              </a:rPr>
              <a:t> </a:t>
            </a:r>
            <a:r>
              <a:rPr lang="nl-NL" sz="1600" dirty="0" err="1">
                <a:cs typeface="Arial"/>
              </a:rPr>
              <a:t>guidance</a:t>
            </a:r>
            <a:r>
              <a:rPr lang="nl-NL" sz="1600" dirty="0">
                <a:cs typeface="Arial"/>
              </a:rPr>
              <a:t> on </a:t>
            </a:r>
            <a:r>
              <a:rPr lang="nl-NL" sz="1600" dirty="0">
                <a:cs typeface="Arial"/>
                <a:hlinkClick r:id="rId3"/>
              </a:rPr>
              <a:t>financial aspects of MSCA actions</a:t>
            </a:r>
            <a:r>
              <a:rPr lang="nl-NL" sz="1600" dirty="0">
                <a:cs typeface="Arial"/>
              </a:rPr>
              <a:t> </a:t>
            </a:r>
            <a:r>
              <a:rPr lang="nl-NL" sz="1600" dirty="0" err="1">
                <a:cs typeface="Arial"/>
              </a:rPr>
              <a:t>that</a:t>
            </a:r>
            <a:r>
              <a:rPr lang="nl-NL" sz="1600" dirty="0">
                <a:cs typeface="Arial"/>
              </a:rPr>
              <a:t> </a:t>
            </a:r>
            <a:r>
              <a:rPr lang="nl-NL" sz="1600" dirty="0" err="1">
                <a:cs typeface="Arial"/>
              </a:rPr>
              <a:t>can</a:t>
            </a:r>
            <a:r>
              <a:rPr lang="nl-NL" sz="1600" dirty="0">
                <a:cs typeface="Arial"/>
              </a:rPr>
              <a:t> </a:t>
            </a:r>
            <a:r>
              <a:rPr lang="nl-NL" sz="1600" dirty="0" err="1">
                <a:cs typeface="Arial"/>
              </a:rPr>
              <a:t>be</a:t>
            </a:r>
            <a:r>
              <a:rPr lang="nl-NL" sz="1600" dirty="0">
                <a:cs typeface="Arial"/>
              </a:rPr>
              <a:t> </a:t>
            </a:r>
            <a:r>
              <a:rPr lang="nl-NL" sz="1600" dirty="0" err="1">
                <a:cs typeface="Arial"/>
              </a:rPr>
              <a:t>used</a:t>
            </a:r>
            <a:r>
              <a:rPr lang="nl-NL" sz="1600" dirty="0">
                <a:cs typeface="Arial"/>
              </a:rPr>
              <a:t> </a:t>
            </a:r>
            <a:r>
              <a:rPr lang="nl-NL" sz="1600" dirty="0" err="1">
                <a:cs typeface="Arial"/>
              </a:rPr>
              <a:t>to</a:t>
            </a:r>
            <a:r>
              <a:rPr lang="nl-NL" sz="1600" dirty="0">
                <a:cs typeface="Arial"/>
              </a:rPr>
              <a:t> </a:t>
            </a:r>
            <a:r>
              <a:rPr lang="nl-NL" sz="1600" dirty="0" err="1">
                <a:cs typeface="Arial"/>
              </a:rPr>
              <a:t>explain</a:t>
            </a:r>
            <a:r>
              <a:rPr lang="nl-NL" sz="1600" dirty="0">
                <a:cs typeface="Arial"/>
              </a:rPr>
              <a:t> </a:t>
            </a:r>
            <a:r>
              <a:rPr lang="nl-NL" sz="1600" dirty="0" err="1">
                <a:cs typeface="Arial"/>
              </a:rPr>
              <a:t>the</a:t>
            </a:r>
            <a:r>
              <a:rPr lang="nl-NL" sz="1600" dirty="0">
                <a:cs typeface="Arial"/>
              </a:rPr>
              <a:t> </a:t>
            </a:r>
            <a:r>
              <a:rPr lang="nl-NL" sz="1600" dirty="0" err="1">
                <a:cs typeface="Arial"/>
              </a:rPr>
              <a:t>salary</a:t>
            </a:r>
            <a:r>
              <a:rPr lang="nl-NL" sz="1600" dirty="0">
                <a:cs typeface="Arial"/>
              </a:rPr>
              <a:t> </a:t>
            </a:r>
            <a:r>
              <a:rPr lang="nl-NL" sz="1600" dirty="0" err="1">
                <a:cs typeface="Arial"/>
              </a:rPr>
              <a:t>to</a:t>
            </a:r>
            <a:r>
              <a:rPr lang="nl-NL" sz="1600" dirty="0">
                <a:cs typeface="Arial"/>
              </a:rPr>
              <a:t> </a:t>
            </a:r>
            <a:r>
              <a:rPr lang="nl-NL" sz="1600" dirty="0" err="1">
                <a:cs typeface="Arial"/>
              </a:rPr>
              <a:t>the</a:t>
            </a:r>
            <a:r>
              <a:rPr lang="nl-NL" sz="1600" dirty="0">
                <a:cs typeface="Arial"/>
              </a:rPr>
              <a:t> fellow</a:t>
            </a:r>
          </a:p>
        </p:txBody>
      </p:sp>
    </p:spTree>
    <p:extLst>
      <p:ext uri="{BB962C8B-B14F-4D97-AF65-F5344CB8AC3E}">
        <p14:creationId xmlns:p14="http://schemas.microsoft.com/office/powerpoint/2010/main" val="1992379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3900" y="261986"/>
            <a:ext cx="10766044" cy="1325563"/>
          </a:xfrm>
        </p:spPr>
        <p:txBody>
          <a:bodyPr/>
          <a:lstStyle/>
          <a:p>
            <a:r>
              <a:rPr lang="nl-NL" err="1"/>
              <a:t>Institutional</a:t>
            </a:r>
            <a:r>
              <a:rPr lang="nl-NL"/>
              <a:t> </a:t>
            </a:r>
            <a:r>
              <a:rPr lang="nl-NL" err="1"/>
              <a:t>costs</a:t>
            </a:r>
            <a:endParaRPr lang="nl-NL"/>
          </a:p>
        </p:txBody>
      </p:sp>
      <p:sp>
        <p:nvSpPr>
          <p:cNvPr id="3" name="Tijdelijke aanduiding voor inhoud 2"/>
          <p:cNvSpPr>
            <a:spLocks noGrp="1"/>
          </p:cNvSpPr>
          <p:nvPr>
            <p:ph sz="half" idx="2"/>
          </p:nvPr>
        </p:nvSpPr>
        <p:spPr>
          <a:xfrm>
            <a:off x="734822" y="1455313"/>
            <a:ext cx="10744200" cy="4726546"/>
          </a:xfrm>
        </p:spPr>
        <p:txBody>
          <a:bodyPr lIns="91440" tIns="45720" rIns="91440" bIns="45720" anchor="t"/>
          <a:lstStyle/>
          <a:p>
            <a:pPr marL="0" indent="0">
              <a:lnSpc>
                <a:spcPct val="100000"/>
              </a:lnSpc>
              <a:buNone/>
            </a:pPr>
            <a:r>
              <a:rPr lang="en-US" sz="1800" dirty="0"/>
              <a:t>Funding based on unit costs </a:t>
            </a:r>
            <a:r>
              <a:rPr lang="nl-NL" sz="1800" dirty="0"/>
              <a:t>x </a:t>
            </a:r>
            <a:r>
              <a:rPr lang="nl-NL" sz="1800" dirty="0" err="1"/>
              <a:t>number</a:t>
            </a:r>
            <a:r>
              <a:rPr lang="nl-NL" sz="1800" dirty="0"/>
              <a:t> of </a:t>
            </a:r>
            <a:r>
              <a:rPr lang="nl-NL" sz="1800" dirty="0" err="1"/>
              <a:t>PMs</a:t>
            </a:r>
            <a:endParaRPr lang="nl-NL" sz="1800" dirty="0"/>
          </a:p>
          <a:p>
            <a:pPr marL="0" indent="0">
              <a:lnSpc>
                <a:spcPct val="100000"/>
              </a:lnSpc>
              <a:buNone/>
            </a:pPr>
            <a:r>
              <a:rPr lang="nl-NL" sz="1800" dirty="0" err="1"/>
              <a:t>Meant</a:t>
            </a:r>
            <a:r>
              <a:rPr lang="nl-NL" sz="1800" dirty="0"/>
              <a:t> </a:t>
            </a:r>
            <a:r>
              <a:rPr lang="nl-NL" sz="1800" dirty="0" err="1"/>
              <a:t>to</a:t>
            </a:r>
            <a:r>
              <a:rPr lang="nl-NL" sz="1800" dirty="0"/>
              <a:t> cover </a:t>
            </a:r>
            <a:r>
              <a:rPr lang="nl-NL" sz="1800" dirty="0" err="1"/>
              <a:t>costs</a:t>
            </a:r>
            <a:r>
              <a:rPr lang="nl-NL" sz="1800" dirty="0"/>
              <a:t> </a:t>
            </a:r>
            <a:r>
              <a:rPr lang="nl-NL" sz="1800" dirty="0" err="1"/>
              <a:t>by</a:t>
            </a:r>
            <a:r>
              <a:rPr lang="nl-NL" sz="1800" dirty="0"/>
              <a:t> host </a:t>
            </a:r>
            <a:r>
              <a:rPr lang="nl-NL" sz="1800" dirty="0" err="1"/>
              <a:t>institutions</a:t>
            </a:r>
            <a:r>
              <a:rPr lang="nl-NL" sz="1800" dirty="0"/>
              <a:t> (</a:t>
            </a:r>
            <a:r>
              <a:rPr lang="nl-NL" sz="1800" dirty="0" err="1"/>
              <a:t>beneficiaries</a:t>
            </a:r>
            <a:r>
              <a:rPr lang="nl-NL" sz="1800" dirty="0"/>
              <a:t>) </a:t>
            </a:r>
            <a:r>
              <a:rPr lang="nl-NL" sz="1800" dirty="0" err="1"/>
              <a:t>and</a:t>
            </a:r>
            <a:r>
              <a:rPr lang="nl-NL" sz="1800" dirty="0"/>
              <a:t> project </a:t>
            </a:r>
            <a:r>
              <a:rPr lang="nl-NL" sz="1800" dirty="0" err="1"/>
              <a:t>implementation</a:t>
            </a:r>
            <a:endParaRPr lang="nl-NL" sz="1800" dirty="0"/>
          </a:p>
          <a:p>
            <a:pPr marL="0" indent="0" fontAlgn="b">
              <a:buNone/>
            </a:pPr>
            <a:endParaRPr lang="en-US" sz="1800"/>
          </a:p>
          <a:p>
            <a:pPr fontAlgn="b"/>
            <a:r>
              <a:rPr lang="en-US" sz="1800" dirty="0"/>
              <a:t>Research, training and networking costs:</a:t>
            </a:r>
            <a:endParaRPr lang="nl-NL" sz="1800" dirty="0"/>
          </a:p>
          <a:p>
            <a:pPr lvl="1" fontAlgn="b"/>
            <a:r>
              <a:rPr lang="nl-NL" sz="1600" dirty="0" err="1"/>
              <a:t>Purchase</a:t>
            </a:r>
            <a:r>
              <a:rPr lang="nl-NL" sz="1600" dirty="0"/>
              <a:t> of </a:t>
            </a:r>
            <a:r>
              <a:rPr lang="nl-NL" sz="1600" dirty="0" err="1"/>
              <a:t>materials</a:t>
            </a:r>
            <a:endParaRPr lang="nl-NL" sz="1600" dirty="0"/>
          </a:p>
          <a:p>
            <a:pPr lvl="1" fontAlgn="b"/>
            <a:r>
              <a:rPr lang="nl-NL" sz="1600" dirty="0"/>
              <a:t>Travel (</a:t>
            </a:r>
            <a:r>
              <a:rPr lang="nl-NL" sz="1600" dirty="0" err="1"/>
              <a:t>and</a:t>
            </a:r>
            <a:r>
              <a:rPr lang="nl-NL" sz="1600" dirty="0"/>
              <a:t> </a:t>
            </a:r>
            <a:r>
              <a:rPr lang="nl-NL" sz="1600" dirty="0" err="1"/>
              <a:t>accommodation</a:t>
            </a:r>
            <a:r>
              <a:rPr lang="nl-NL" sz="1600" dirty="0"/>
              <a:t>) </a:t>
            </a:r>
            <a:r>
              <a:rPr lang="nl-NL" sz="1600" dirty="0" err="1"/>
              <a:t>to</a:t>
            </a:r>
            <a:r>
              <a:rPr lang="nl-NL" sz="1600" dirty="0"/>
              <a:t> workshops </a:t>
            </a:r>
            <a:r>
              <a:rPr lang="nl-NL" sz="1600" dirty="0" err="1"/>
              <a:t>and</a:t>
            </a:r>
            <a:r>
              <a:rPr lang="nl-NL" sz="1600" dirty="0"/>
              <a:t> meetings</a:t>
            </a:r>
          </a:p>
          <a:p>
            <a:pPr lvl="1" fontAlgn="b"/>
            <a:r>
              <a:rPr lang="en-US" sz="1600" dirty="0" err="1"/>
              <a:t>Organisation</a:t>
            </a:r>
            <a:r>
              <a:rPr lang="en-US" sz="1600" dirty="0"/>
              <a:t> of training courses, </a:t>
            </a:r>
            <a:r>
              <a:rPr lang="en-US" sz="1600" b="1" u="sng" dirty="0">
                <a:highlight>
                  <a:srgbClr val="FFFF00"/>
                </a:highlight>
              </a:rPr>
              <a:t>secondment costs</a:t>
            </a:r>
            <a:r>
              <a:rPr lang="en-US" sz="1600" dirty="0"/>
              <a:t> (compensation Ass. Part., housing, travel)</a:t>
            </a:r>
          </a:p>
          <a:p>
            <a:pPr lvl="1" fontAlgn="b"/>
            <a:r>
              <a:rPr lang="en-US" sz="1600" u="sng" dirty="0"/>
              <a:t>Tuition fees (</a:t>
            </a:r>
            <a:r>
              <a:rPr lang="en-US" sz="1600" u="sng" dirty="0">
                <a:highlight>
                  <a:srgbClr val="FFFF00"/>
                </a:highlight>
              </a:rPr>
              <a:t>UK!</a:t>
            </a:r>
            <a:r>
              <a:rPr lang="en-US" sz="1600" u="sng" dirty="0"/>
              <a:t>)</a:t>
            </a:r>
            <a:r>
              <a:rPr lang="en-US" sz="1600" dirty="0"/>
              <a:t>, visa expenses, language courses, residency cards, </a:t>
            </a:r>
            <a:r>
              <a:rPr lang="en-US" sz="1600" dirty="0" err="1"/>
              <a:t>etc</a:t>
            </a:r>
            <a:r>
              <a:rPr lang="en-US" sz="1600" dirty="0"/>
              <a:t>…</a:t>
            </a:r>
          </a:p>
          <a:p>
            <a:pPr lvl="1" fontAlgn="b"/>
            <a:r>
              <a:rPr lang="en-US" sz="1600" dirty="0"/>
              <a:t>Partial redistribution to central costs (aka the coordinator) for central training activities</a:t>
            </a:r>
          </a:p>
          <a:p>
            <a:pPr marL="457200" lvl="1" indent="0" fontAlgn="b">
              <a:buNone/>
            </a:pPr>
            <a:endParaRPr lang="en-US" sz="1600"/>
          </a:p>
          <a:p>
            <a:pPr fontAlgn="b"/>
            <a:r>
              <a:rPr lang="nl-NL" sz="1800" dirty="0"/>
              <a:t>Management </a:t>
            </a:r>
            <a:r>
              <a:rPr lang="nl-NL" sz="1800" dirty="0" err="1"/>
              <a:t>and</a:t>
            </a:r>
            <a:r>
              <a:rPr lang="nl-NL" sz="1800" dirty="0"/>
              <a:t> indirect </a:t>
            </a:r>
            <a:r>
              <a:rPr lang="nl-NL" sz="1800" dirty="0" err="1"/>
              <a:t>costs</a:t>
            </a:r>
            <a:endParaRPr lang="nl-NL" sz="1800" dirty="0"/>
          </a:p>
          <a:p>
            <a:pPr lvl="1" fontAlgn="b"/>
            <a:r>
              <a:rPr lang="en-US" sz="1600" dirty="0"/>
              <a:t>Overall legal, financial, administrative and ethical management</a:t>
            </a:r>
          </a:p>
          <a:p>
            <a:pPr lvl="1" fontAlgn="b"/>
            <a:r>
              <a:rPr lang="en-US" sz="1600" dirty="0"/>
              <a:t>Indirect costs to be used by the beneficiary</a:t>
            </a:r>
          </a:p>
          <a:p>
            <a:pPr lvl="1" fontAlgn="b"/>
            <a:r>
              <a:rPr lang="en-US" sz="1600" dirty="0"/>
              <a:t>Substantial redistribution to central costs </a:t>
            </a:r>
          </a:p>
          <a:p>
            <a:pPr lvl="2" fontAlgn="b"/>
            <a:r>
              <a:rPr lang="en-US" sz="1600" dirty="0"/>
              <a:t>Salary of project manager, travel/accommodation costs of Advisory Board, website related costs, etc. </a:t>
            </a:r>
          </a:p>
          <a:p>
            <a:pPr lvl="1" fontAlgn="b"/>
            <a:endParaRPr lang="en-US" sz="1600"/>
          </a:p>
          <a:p>
            <a:pPr lvl="1" fontAlgn="b"/>
            <a:endParaRPr lang="nl-NL" sz="1600"/>
          </a:p>
        </p:txBody>
      </p:sp>
    </p:spTree>
    <p:extLst>
      <p:ext uri="{BB962C8B-B14F-4D97-AF65-F5344CB8AC3E}">
        <p14:creationId xmlns:p14="http://schemas.microsoft.com/office/powerpoint/2010/main" val="2673035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6778" y="573318"/>
            <a:ext cx="10766044" cy="1325563"/>
          </a:xfrm>
        </p:spPr>
        <p:txBody>
          <a:bodyPr/>
          <a:lstStyle/>
          <a:p>
            <a:r>
              <a:rPr lang="nl-NL" dirty="0">
                <a:solidFill>
                  <a:srgbClr val="003741"/>
                </a:solidFill>
              </a:rPr>
              <a:t>Budget </a:t>
            </a:r>
            <a:r>
              <a:rPr lang="nl-NL" dirty="0" err="1">
                <a:solidFill>
                  <a:srgbClr val="003741"/>
                </a:solidFill>
              </a:rPr>
              <a:t>redistribution</a:t>
            </a:r>
            <a:endParaRPr lang="nl-NL" dirty="0">
              <a:solidFill>
                <a:srgbClr val="003741"/>
              </a:solidFill>
            </a:endParaRPr>
          </a:p>
        </p:txBody>
      </p:sp>
      <p:sp>
        <p:nvSpPr>
          <p:cNvPr id="3" name="Tijdelijke aanduiding voor inhoud 2"/>
          <p:cNvSpPr>
            <a:spLocks noGrp="1"/>
          </p:cNvSpPr>
          <p:nvPr>
            <p:ph sz="half" idx="1"/>
          </p:nvPr>
        </p:nvSpPr>
        <p:spPr>
          <a:xfrm>
            <a:off x="703248" y="1714215"/>
            <a:ext cx="10397067" cy="4129386"/>
          </a:xfrm>
        </p:spPr>
        <p:txBody>
          <a:bodyPr/>
          <a:lstStyle/>
          <a:p>
            <a:r>
              <a:rPr lang="nl-NL" sz="2000" b="1" dirty="0"/>
              <a:t>As part of </a:t>
            </a:r>
            <a:r>
              <a:rPr lang="nl-NL" sz="2000" b="1" dirty="0" err="1"/>
              <a:t>the</a:t>
            </a:r>
            <a:r>
              <a:rPr lang="nl-NL" sz="2000" b="1" dirty="0"/>
              <a:t> Consortium Agreement </a:t>
            </a:r>
            <a:r>
              <a:rPr lang="nl-NL" sz="2000" b="1" dirty="0" err="1"/>
              <a:t>negotiations</a:t>
            </a:r>
            <a:r>
              <a:rPr lang="nl-NL" sz="2000" b="1" dirty="0"/>
              <a:t>, </a:t>
            </a:r>
            <a:r>
              <a:rPr lang="nl-NL" sz="2000" b="1" dirty="0" err="1"/>
              <a:t>coordinators</a:t>
            </a:r>
            <a:r>
              <a:rPr lang="nl-NL" sz="2000" b="1" dirty="0"/>
              <a:t> </a:t>
            </a:r>
            <a:r>
              <a:rPr lang="nl-NL" sz="2000" b="1" dirty="0" err="1"/>
              <a:t>retain</a:t>
            </a:r>
            <a:r>
              <a:rPr lang="nl-NL" sz="2000" b="1" dirty="0"/>
              <a:t> a percentage of </a:t>
            </a:r>
            <a:r>
              <a:rPr lang="nl-NL" sz="2000" b="1" dirty="0" err="1"/>
              <a:t>the</a:t>
            </a:r>
            <a:r>
              <a:rPr lang="nl-NL" sz="2000" b="1" dirty="0"/>
              <a:t> </a:t>
            </a:r>
            <a:r>
              <a:rPr lang="nl-NL" sz="2000" b="1" dirty="0" err="1"/>
              <a:t>Institutional</a:t>
            </a:r>
            <a:r>
              <a:rPr lang="nl-NL" sz="2000" b="1" dirty="0"/>
              <a:t> unit </a:t>
            </a:r>
            <a:r>
              <a:rPr lang="nl-NL" sz="2000" b="1" dirty="0" err="1"/>
              <a:t>costs</a:t>
            </a:r>
            <a:r>
              <a:rPr lang="nl-NL" sz="2000" b="1" dirty="0"/>
              <a:t> </a:t>
            </a:r>
            <a:r>
              <a:rPr lang="nl-NL" sz="2000" b="1" dirty="0" err="1"/>
              <a:t>for</a:t>
            </a:r>
            <a:r>
              <a:rPr lang="nl-NL" sz="2000" b="1" dirty="0"/>
              <a:t> </a:t>
            </a:r>
            <a:r>
              <a:rPr lang="nl-NL" sz="2000" b="1" dirty="0" err="1"/>
              <a:t>central</a:t>
            </a:r>
            <a:r>
              <a:rPr lang="nl-NL" sz="2000" b="1" dirty="0"/>
              <a:t> </a:t>
            </a:r>
            <a:r>
              <a:rPr lang="nl-NL" sz="2000" b="1" dirty="0" err="1"/>
              <a:t>costs</a:t>
            </a:r>
            <a:r>
              <a:rPr lang="nl-NL" sz="2000" b="1" dirty="0"/>
              <a:t>.</a:t>
            </a:r>
          </a:p>
          <a:p>
            <a:endParaRPr lang="nl-NL" sz="2000" b="1" dirty="0">
              <a:highlight>
                <a:srgbClr val="FFFF00"/>
              </a:highlight>
            </a:endParaRPr>
          </a:p>
          <a:p>
            <a:pPr marL="457200" indent="-457200">
              <a:buAutoNum type="arabicParenR"/>
            </a:pPr>
            <a:r>
              <a:rPr lang="nl-NL" sz="2000" b="1" dirty="0"/>
              <a:t>~50% of ‘</a:t>
            </a:r>
            <a:r>
              <a:rPr lang="nl-NL" sz="2400" dirty="0"/>
              <a:t>Management and indirect </a:t>
            </a:r>
            <a:r>
              <a:rPr lang="nl-NL" sz="2400" dirty="0" err="1"/>
              <a:t>costs</a:t>
            </a:r>
            <a:r>
              <a:rPr lang="nl-NL" sz="2400" dirty="0"/>
              <a:t>’</a:t>
            </a:r>
            <a:br>
              <a:rPr lang="nl-NL" sz="2400" dirty="0"/>
            </a:br>
            <a:r>
              <a:rPr lang="nl-NL" sz="1800" dirty="0" err="1"/>
              <a:t>To</a:t>
            </a:r>
            <a:r>
              <a:rPr lang="nl-NL" sz="1800" dirty="0"/>
              <a:t> cover </a:t>
            </a:r>
            <a:r>
              <a:rPr lang="nl-NL" sz="1800" dirty="0" err="1"/>
              <a:t>expenses</a:t>
            </a:r>
            <a:r>
              <a:rPr lang="nl-NL" sz="1800" dirty="0"/>
              <a:t> like </a:t>
            </a:r>
            <a:r>
              <a:rPr lang="nl-NL" sz="1800" dirty="0" err="1"/>
              <a:t>the</a:t>
            </a:r>
            <a:r>
              <a:rPr lang="nl-NL" sz="1800" dirty="0"/>
              <a:t> </a:t>
            </a:r>
            <a:r>
              <a:rPr lang="nl-NL" sz="1800" dirty="0" err="1"/>
              <a:t>salary</a:t>
            </a:r>
            <a:r>
              <a:rPr lang="nl-NL" sz="1800" dirty="0"/>
              <a:t> of a project manager, </a:t>
            </a:r>
            <a:r>
              <a:rPr lang="nl-NL" sz="1800" dirty="0" err="1"/>
              <a:t>communication</a:t>
            </a:r>
            <a:r>
              <a:rPr lang="nl-NL" sz="1800" dirty="0"/>
              <a:t> &amp; </a:t>
            </a:r>
            <a:r>
              <a:rPr lang="nl-NL" sz="1800" dirty="0" err="1"/>
              <a:t>dissemination</a:t>
            </a:r>
            <a:r>
              <a:rPr lang="nl-NL" sz="1800" dirty="0"/>
              <a:t> </a:t>
            </a:r>
            <a:r>
              <a:rPr lang="nl-NL" sz="1800" dirty="0" err="1"/>
              <a:t>activities</a:t>
            </a:r>
            <a:r>
              <a:rPr lang="nl-NL" sz="1800" dirty="0"/>
              <a:t> (incl. a website), </a:t>
            </a:r>
            <a:r>
              <a:rPr lang="nl-NL" sz="1800" dirty="0" err="1"/>
              <a:t>costs</a:t>
            </a:r>
            <a:r>
              <a:rPr lang="nl-NL" sz="1800" dirty="0"/>
              <a:t> </a:t>
            </a:r>
            <a:r>
              <a:rPr lang="nl-NL" sz="1800" dirty="0" err="1"/>
              <a:t>related</a:t>
            </a:r>
            <a:r>
              <a:rPr lang="nl-NL" sz="1800" dirty="0"/>
              <a:t> </a:t>
            </a:r>
            <a:r>
              <a:rPr lang="nl-NL" sz="1800" dirty="0" err="1"/>
              <a:t>to</a:t>
            </a:r>
            <a:r>
              <a:rPr lang="nl-NL" sz="1800" dirty="0"/>
              <a:t> </a:t>
            </a:r>
            <a:r>
              <a:rPr lang="nl-NL" sz="1800" dirty="0" err="1"/>
              <a:t>external</a:t>
            </a:r>
            <a:r>
              <a:rPr lang="nl-NL" sz="1800" dirty="0"/>
              <a:t> experts </a:t>
            </a:r>
            <a:r>
              <a:rPr lang="nl-NL" sz="1800" dirty="0" err="1"/>
              <a:t>needed</a:t>
            </a:r>
            <a:r>
              <a:rPr lang="nl-NL" sz="1800" dirty="0"/>
              <a:t> </a:t>
            </a:r>
            <a:r>
              <a:rPr lang="nl-NL" sz="1800" dirty="0" err="1"/>
              <a:t>to</a:t>
            </a:r>
            <a:r>
              <a:rPr lang="nl-NL" sz="1800" dirty="0"/>
              <a:t> </a:t>
            </a:r>
            <a:r>
              <a:rPr lang="nl-NL" sz="1800" dirty="0" err="1"/>
              <a:t>implement</a:t>
            </a:r>
            <a:r>
              <a:rPr lang="nl-NL" sz="1800" dirty="0"/>
              <a:t> </a:t>
            </a:r>
            <a:r>
              <a:rPr lang="nl-NL" sz="1800" dirty="0" err="1"/>
              <a:t>the</a:t>
            </a:r>
            <a:r>
              <a:rPr lang="nl-NL" sz="1800" dirty="0"/>
              <a:t> action (e.g. </a:t>
            </a:r>
            <a:r>
              <a:rPr lang="nl-NL" sz="1800" dirty="0" err="1"/>
              <a:t>Ethics</a:t>
            </a:r>
            <a:r>
              <a:rPr lang="nl-NL" sz="1800" dirty="0"/>
              <a:t> </a:t>
            </a:r>
            <a:r>
              <a:rPr lang="nl-NL" sz="1800" dirty="0" err="1"/>
              <a:t>advisor</a:t>
            </a:r>
            <a:r>
              <a:rPr lang="nl-NL" sz="1800" dirty="0"/>
              <a:t>) etc. </a:t>
            </a:r>
            <a:endParaRPr lang="nl-NL" sz="2800" dirty="0"/>
          </a:p>
          <a:p>
            <a:pPr marL="457200" indent="-457200">
              <a:buAutoNum type="arabicParenR"/>
            </a:pPr>
            <a:r>
              <a:rPr lang="nl-NL" sz="2400" dirty="0" err="1"/>
              <a:t>Between</a:t>
            </a:r>
            <a:r>
              <a:rPr lang="nl-NL" sz="2400" dirty="0"/>
              <a:t> 20-40% of </a:t>
            </a:r>
            <a:r>
              <a:rPr lang="nl-NL" sz="2400" dirty="0" err="1"/>
              <a:t>the</a:t>
            </a:r>
            <a:r>
              <a:rPr lang="nl-NL" sz="2400" dirty="0"/>
              <a:t> ‘</a:t>
            </a:r>
            <a:r>
              <a:rPr lang="en-US" sz="2400" dirty="0"/>
              <a:t>Research, Training and Networking’ costs</a:t>
            </a:r>
            <a:br>
              <a:rPr lang="en-US" sz="1800" dirty="0"/>
            </a:br>
            <a:r>
              <a:rPr lang="en-US" sz="1800" dirty="0"/>
              <a:t>To cover central training of fellows (training weeks) and network meetings (incl. travel expenses of Associated Partners and Advisory Board members)</a:t>
            </a:r>
            <a:endParaRPr lang="en-US" sz="2400" dirty="0"/>
          </a:p>
        </p:txBody>
      </p:sp>
      <p:sp>
        <p:nvSpPr>
          <p:cNvPr id="8" name="Tekstvak 7">
            <a:extLst>
              <a:ext uri="{FF2B5EF4-FFF2-40B4-BE49-F238E27FC236}">
                <a16:creationId xmlns:a16="http://schemas.microsoft.com/office/drawing/2014/main" id="{C63CD7A2-7F54-A843-67F4-40ED71745A1C}"/>
              </a:ext>
            </a:extLst>
          </p:cNvPr>
          <p:cNvSpPr txBox="1"/>
          <p:nvPr/>
        </p:nvSpPr>
        <p:spPr>
          <a:xfrm>
            <a:off x="806615" y="5843601"/>
            <a:ext cx="10968048" cy="369332"/>
          </a:xfrm>
          <a:prstGeom prst="rect">
            <a:avLst/>
          </a:prstGeom>
          <a:noFill/>
        </p:spPr>
        <p:txBody>
          <a:bodyPr wrap="square">
            <a:spAutoFit/>
          </a:bodyPr>
          <a:lstStyle/>
          <a:p>
            <a:r>
              <a:rPr lang="nl-NL" b="1" dirty="0" err="1">
                <a:highlight>
                  <a:srgbClr val="FFFF00"/>
                </a:highlight>
              </a:rPr>
              <a:t>Final</a:t>
            </a:r>
            <a:r>
              <a:rPr lang="nl-NL" b="1" dirty="0">
                <a:highlight>
                  <a:srgbClr val="FFFF00"/>
                </a:highlight>
              </a:rPr>
              <a:t> </a:t>
            </a:r>
            <a:r>
              <a:rPr lang="nl-NL" b="1" dirty="0" err="1">
                <a:highlight>
                  <a:srgbClr val="FFFF00"/>
                </a:highlight>
              </a:rPr>
              <a:t>retainments</a:t>
            </a:r>
            <a:r>
              <a:rPr lang="nl-NL" b="1" dirty="0">
                <a:highlight>
                  <a:srgbClr val="FFFF00"/>
                </a:highlight>
              </a:rPr>
              <a:t> are </a:t>
            </a:r>
            <a:r>
              <a:rPr lang="nl-NL" b="1" dirty="0" err="1">
                <a:highlight>
                  <a:srgbClr val="FFFF00"/>
                </a:highlight>
              </a:rPr>
              <a:t>dependent</a:t>
            </a:r>
            <a:r>
              <a:rPr lang="nl-NL" b="1" dirty="0">
                <a:highlight>
                  <a:srgbClr val="FFFF00"/>
                </a:highlight>
              </a:rPr>
              <a:t> on </a:t>
            </a:r>
            <a:r>
              <a:rPr lang="nl-NL" b="1" dirty="0" err="1">
                <a:highlight>
                  <a:srgbClr val="FFFF00"/>
                </a:highlight>
              </a:rPr>
              <a:t>the</a:t>
            </a:r>
            <a:r>
              <a:rPr lang="nl-NL" b="1" dirty="0">
                <a:highlight>
                  <a:srgbClr val="FFFF00"/>
                </a:highlight>
              </a:rPr>
              <a:t> </a:t>
            </a:r>
            <a:r>
              <a:rPr lang="nl-NL" b="1" dirty="0" err="1">
                <a:highlight>
                  <a:srgbClr val="FFFF00"/>
                </a:highlight>
              </a:rPr>
              <a:t>number</a:t>
            </a:r>
            <a:r>
              <a:rPr lang="nl-NL" b="1" dirty="0">
                <a:highlight>
                  <a:srgbClr val="FFFF00"/>
                </a:highlight>
              </a:rPr>
              <a:t> of </a:t>
            </a:r>
            <a:r>
              <a:rPr lang="nl-NL" sz="1800" b="1" dirty="0" err="1">
                <a:highlight>
                  <a:srgbClr val="FFFF00"/>
                </a:highlight>
              </a:rPr>
              <a:t>DCs</a:t>
            </a:r>
            <a:r>
              <a:rPr lang="nl-NL" sz="1800" b="1" dirty="0">
                <a:highlight>
                  <a:srgbClr val="FFFF00"/>
                </a:highlight>
              </a:rPr>
              <a:t> (</a:t>
            </a:r>
            <a:r>
              <a:rPr lang="nl-NL" sz="1800" b="1" dirty="0" err="1">
                <a:highlight>
                  <a:srgbClr val="FFFF00"/>
                </a:highlight>
              </a:rPr>
              <a:t>total</a:t>
            </a:r>
            <a:r>
              <a:rPr lang="nl-NL" sz="1800" b="1" dirty="0">
                <a:highlight>
                  <a:srgbClr val="FFFF00"/>
                </a:highlight>
              </a:rPr>
              <a:t> budget </a:t>
            </a:r>
            <a:r>
              <a:rPr lang="nl-NL" sz="1800" b="1" dirty="0" err="1">
                <a:highlight>
                  <a:srgbClr val="FFFF00"/>
                </a:highlight>
              </a:rPr>
              <a:t>available</a:t>
            </a:r>
            <a:r>
              <a:rPr lang="nl-NL" sz="1800" b="1" dirty="0">
                <a:highlight>
                  <a:srgbClr val="FFFF00"/>
                </a:highlight>
              </a:rPr>
              <a:t>) and </a:t>
            </a:r>
            <a:r>
              <a:rPr lang="nl-NL" sz="1800" b="1" dirty="0" err="1">
                <a:highlight>
                  <a:srgbClr val="FFFF00"/>
                </a:highlight>
              </a:rPr>
              <a:t>central</a:t>
            </a:r>
            <a:r>
              <a:rPr lang="nl-NL" sz="1800" b="1" dirty="0">
                <a:highlight>
                  <a:srgbClr val="FFFF00"/>
                </a:highlight>
              </a:rPr>
              <a:t> </a:t>
            </a:r>
            <a:r>
              <a:rPr lang="nl-NL" sz="1800" b="1" dirty="0" err="1">
                <a:highlight>
                  <a:srgbClr val="FFFF00"/>
                </a:highlight>
              </a:rPr>
              <a:t>costs</a:t>
            </a:r>
            <a:endParaRPr lang="en-US" sz="1400" i="1" dirty="0">
              <a:highlight>
                <a:srgbClr val="FFFF00"/>
              </a:highlight>
            </a:endParaRPr>
          </a:p>
        </p:txBody>
      </p:sp>
    </p:spTree>
    <p:extLst>
      <p:ext uri="{BB962C8B-B14F-4D97-AF65-F5344CB8AC3E}">
        <p14:creationId xmlns:p14="http://schemas.microsoft.com/office/powerpoint/2010/main" val="2283122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8108" y="111125"/>
            <a:ext cx="11803486" cy="771079"/>
          </a:xfrm>
        </p:spPr>
        <p:txBody>
          <a:bodyPr/>
          <a:lstStyle/>
          <a:p>
            <a:r>
              <a:rPr lang="nl-NL"/>
              <a:t>PM tips (1)					Application </a:t>
            </a:r>
            <a:r>
              <a:rPr lang="nl-NL" err="1"/>
              <a:t>phase</a:t>
            </a:r>
            <a:endParaRPr lang="nl-NL"/>
          </a:p>
        </p:txBody>
      </p:sp>
      <p:sp>
        <p:nvSpPr>
          <p:cNvPr id="7" name="TextBox 4">
            <a:extLst>
              <a:ext uri="{FF2B5EF4-FFF2-40B4-BE49-F238E27FC236}">
                <a16:creationId xmlns:a16="http://schemas.microsoft.com/office/drawing/2014/main" id="{E0895E3B-4D5D-9002-583C-96DC4BC28400}"/>
              </a:ext>
            </a:extLst>
          </p:cNvPr>
          <p:cNvSpPr txBox="1"/>
          <p:nvPr/>
        </p:nvSpPr>
        <p:spPr>
          <a:xfrm>
            <a:off x="708159" y="1222232"/>
            <a:ext cx="10775681" cy="4770537"/>
          </a:xfrm>
          <a:prstGeom prst="rect">
            <a:avLst/>
          </a:prstGeom>
          <a:noFill/>
        </p:spPr>
        <p:txBody>
          <a:bodyPr wrap="square" rtlCol="0">
            <a:spAutoFit/>
          </a:bodyPr>
          <a:lstStyle/>
          <a:p>
            <a:r>
              <a:rPr lang="en-US" sz="2400" u="sng" dirty="0"/>
              <a:t>Administration related</a:t>
            </a:r>
            <a:br>
              <a:rPr lang="en-US" sz="2400" u="sng" dirty="0"/>
            </a:br>
            <a:endParaRPr lang="en-US" sz="2400" u="sng" dirty="0"/>
          </a:p>
          <a:p>
            <a:pPr marL="342900" indent="-342900">
              <a:buFont typeface="Arial" panose="020B0604020202020204" pitchFamily="34" charset="0"/>
              <a:buChar char="•"/>
            </a:pPr>
            <a:r>
              <a:rPr lang="en-US" sz="2400" dirty="0"/>
              <a:t>Only include </a:t>
            </a:r>
            <a:r>
              <a:rPr lang="en-US" sz="2400" u="sng" dirty="0"/>
              <a:t>key</a:t>
            </a:r>
            <a:r>
              <a:rPr lang="en-US" sz="2400" dirty="0"/>
              <a:t> deliverables and milestones on scientific work </a:t>
            </a:r>
            <a:br>
              <a:rPr lang="en-US" sz="2400" dirty="0"/>
            </a:br>
            <a:r>
              <a:rPr lang="en-US" sz="2400" dirty="0"/>
              <a:t>(=less admin work for researchers and PM)</a:t>
            </a:r>
          </a:p>
          <a:p>
            <a:pPr marL="342900" indent="-342900">
              <a:buFont typeface="Arial" panose="020B0604020202020204" pitchFamily="34" charset="0"/>
              <a:buChar char="•"/>
            </a:pPr>
            <a:r>
              <a:rPr lang="en-US" sz="2400" dirty="0"/>
              <a:t>Spread out deliverables and milestones over the course of the project (not too many at the beginning or the end of the project)</a:t>
            </a:r>
          </a:p>
          <a:p>
            <a:endParaRPr lang="en-US" sz="2400" dirty="0"/>
          </a:p>
          <a:p>
            <a:r>
              <a:rPr lang="en-US" sz="2400" u="sng" dirty="0"/>
              <a:t>Budget related</a:t>
            </a:r>
            <a:br>
              <a:rPr lang="en-US" sz="2400" u="sng" dirty="0"/>
            </a:br>
            <a:endParaRPr lang="en-US" sz="2400" u="sng" dirty="0"/>
          </a:p>
          <a:p>
            <a:pPr marL="342900" indent="-342900">
              <a:buFont typeface="Arial" panose="020B0604020202020204" pitchFamily="34" charset="0"/>
              <a:buChar char="•"/>
            </a:pPr>
            <a:r>
              <a:rPr lang="en-US" sz="2400" dirty="0"/>
              <a:t>Combine training weeks with network meetings (limit costs)</a:t>
            </a:r>
          </a:p>
          <a:p>
            <a:pPr marL="342900" indent="-342900">
              <a:buFont typeface="Arial" panose="020B0604020202020204" pitchFamily="34" charset="0"/>
              <a:buChar char="•"/>
            </a:pPr>
            <a:r>
              <a:rPr lang="en-US" sz="2400" dirty="0"/>
              <a:t>Long secondments = higher costs </a:t>
            </a:r>
          </a:p>
          <a:p>
            <a:pPr marL="800100" lvl="1" indent="-342900">
              <a:buFont typeface="Arial" panose="020B0604020202020204" pitchFamily="34" charset="0"/>
              <a:buChar char="•"/>
            </a:pPr>
            <a:r>
              <a:rPr lang="en-US" sz="2000" dirty="0"/>
              <a:t>Related to the temporary housing of the fellow: only use the max duration of a secondment if scientifically justified</a:t>
            </a:r>
          </a:p>
        </p:txBody>
      </p:sp>
    </p:spTree>
    <p:extLst>
      <p:ext uri="{BB962C8B-B14F-4D97-AF65-F5344CB8AC3E}">
        <p14:creationId xmlns:p14="http://schemas.microsoft.com/office/powerpoint/2010/main" val="3141718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2314" y="111125"/>
            <a:ext cx="11944510" cy="771079"/>
          </a:xfrm>
        </p:spPr>
        <p:txBody>
          <a:bodyPr/>
          <a:lstStyle/>
          <a:p>
            <a:r>
              <a:rPr lang="nl-NL"/>
              <a:t>PM tips (2)					</a:t>
            </a:r>
            <a:r>
              <a:rPr lang="nl-NL" err="1"/>
              <a:t>Implementation</a:t>
            </a:r>
            <a:r>
              <a:rPr lang="nl-NL"/>
              <a:t> </a:t>
            </a:r>
            <a:r>
              <a:rPr lang="nl-NL" err="1"/>
              <a:t>phase</a:t>
            </a:r>
            <a:endParaRPr lang="nl-NL"/>
          </a:p>
        </p:txBody>
      </p:sp>
      <p:sp>
        <p:nvSpPr>
          <p:cNvPr id="4" name="Tekstvak 3">
            <a:extLst>
              <a:ext uri="{FF2B5EF4-FFF2-40B4-BE49-F238E27FC236}">
                <a16:creationId xmlns:a16="http://schemas.microsoft.com/office/drawing/2014/main" id="{15F422F3-BAF2-E791-6E60-F315955A44A1}"/>
              </a:ext>
            </a:extLst>
          </p:cNvPr>
          <p:cNvSpPr txBox="1"/>
          <p:nvPr/>
        </p:nvSpPr>
        <p:spPr>
          <a:xfrm>
            <a:off x="714374" y="1743838"/>
            <a:ext cx="10550525" cy="4154984"/>
          </a:xfrm>
          <a:prstGeom prst="rect">
            <a:avLst/>
          </a:prstGeom>
          <a:noFill/>
        </p:spPr>
        <p:txBody>
          <a:bodyPr wrap="square">
            <a:spAutoFit/>
          </a:bodyPr>
          <a:lstStyle/>
          <a:p>
            <a:r>
              <a:rPr lang="en-US" sz="2400" u="sng" dirty="0"/>
              <a:t>Secondments</a:t>
            </a:r>
            <a:br>
              <a:rPr lang="en-US" sz="2400" u="sng" dirty="0"/>
            </a:br>
            <a:endParaRPr lang="en-US" sz="2400" u="sng" dirty="0"/>
          </a:p>
          <a:p>
            <a:pPr marL="342900" indent="-342900">
              <a:buFont typeface="Arial" panose="020B0604020202020204" pitchFamily="34" charset="0"/>
              <a:buChar char="•"/>
            </a:pPr>
            <a:r>
              <a:rPr lang="en-US" sz="2400" dirty="0"/>
              <a:t>Switching the timing and location of secondments is generally accepted, </a:t>
            </a:r>
            <a:br>
              <a:rPr lang="en-US" sz="2400" dirty="0"/>
            </a:br>
            <a:r>
              <a:rPr lang="en-US" sz="2400" b="1" dirty="0"/>
              <a:t>reducing</a:t>
            </a:r>
            <a:r>
              <a:rPr lang="en-US" sz="2400" dirty="0"/>
              <a:t> the time is not. If the duration needs to be reduced, ask permission from EU beforehand!</a:t>
            </a:r>
          </a:p>
          <a:p>
            <a:endParaRPr lang="en-US" sz="2400" dirty="0"/>
          </a:p>
          <a:p>
            <a:r>
              <a:rPr lang="en-US" sz="2400" u="sng" dirty="0"/>
              <a:t>Training and dissemination</a:t>
            </a:r>
            <a:br>
              <a:rPr lang="en-US" sz="2400" u="sng" dirty="0"/>
            </a:br>
            <a:endParaRPr lang="en-US" sz="2400" u="sng" dirty="0"/>
          </a:p>
          <a:p>
            <a:pPr marL="342900" indent="-342900">
              <a:buFont typeface="Arial" panose="020B0604020202020204" pitchFamily="34" charset="0"/>
              <a:buChar char="•"/>
            </a:pPr>
            <a:r>
              <a:rPr lang="en-US" sz="2400" dirty="0"/>
              <a:t>Look into possibilities of shared training (with other EU projects)</a:t>
            </a:r>
          </a:p>
          <a:p>
            <a:pPr marL="342900" indent="-342900">
              <a:buFont typeface="Arial" panose="020B0604020202020204" pitchFamily="34" charset="0"/>
              <a:buChar char="•"/>
            </a:pPr>
            <a:r>
              <a:rPr lang="en-US" sz="2400" dirty="0"/>
              <a:t>Actively involve your DCs in dissemination activities (e.g. social media, public presentations)</a:t>
            </a:r>
          </a:p>
        </p:txBody>
      </p:sp>
    </p:spTree>
    <p:extLst>
      <p:ext uri="{BB962C8B-B14F-4D97-AF65-F5344CB8AC3E}">
        <p14:creationId xmlns:p14="http://schemas.microsoft.com/office/powerpoint/2010/main" val="346683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865" y="111125"/>
            <a:ext cx="10766044" cy="771079"/>
          </a:xfrm>
        </p:spPr>
        <p:txBody>
          <a:bodyPr/>
          <a:lstStyle/>
          <a:p>
            <a:r>
              <a:rPr lang="nl-NL" dirty="0"/>
              <a:t>PM tips	(3)					Recruitment</a:t>
            </a:r>
          </a:p>
        </p:txBody>
      </p:sp>
      <p:sp>
        <p:nvSpPr>
          <p:cNvPr id="4" name="Tijdelijke aanduiding voor voettekst 3">
            <a:extLst>
              <a:ext uri="{FF2B5EF4-FFF2-40B4-BE49-F238E27FC236}">
                <a16:creationId xmlns:a16="http://schemas.microsoft.com/office/drawing/2014/main" id="{9369B5D4-87F4-3B5F-C50C-5006F1797F27}"/>
              </a:ext>
            </a:extLst>
          </p:cNvPr>
          <p:cNvSpPr>
            <a:spLocks noGrp="1"/>
          </p:cNvSpPr>
          <p:nvPr>
            <p:ph type="ftr" sz="quarter" idx="11"/>
          </p:nvPr>
        </p:nvSpPr>
        <p:spPr>
          <a:xfrm>
            <a:off x="711199" y="6381750"/>
            <a:ext cx="10042659" cy="365125"/>
          </a:xfrm>
        </p:spPr>
        <p:txBody>
          <a:bodyPr/>
          <a:lstStyle/>
          <a:p>
            <a:r>
              <a:rPr lang="nl-NL" i="1"/>
              <a:t>*</a:t>
            </a:r>
            <a:r>
              <a:rPr lang="en-US" i="1"/>
              <a:t>must not have resided or carried out their main activity (work, studies, etc.) in the country of the recruiting beneficiary for more than 12 months in the 36 months immediately before their recruitment date.</a:t>
            </a:r>
            <a:endParaRPr lang="nl-NL" i="1"/>
          </a:p>
        </p:txBody>
      </p:sp>
      <p:sp>
        <p:nvSpPr>
          <p:cNvPr id="7" name="TextBox 4">
            <a:extLst>
              <a:ext uri="{FF2B5EF4-FFF2-40B4-BE49-F238E27FC236}">
                <a16:creationId xmlns:a16="http://schemas.microsoft.com/office/drawing/2014/main" id="{E0895E3B-4D5D-9002-583C-96DC4BC28400}"/>
              </a:ext>
            </a:extLst>
          </p:cNvPr>
          <p:cNvSpPr txBox="1"/>
          <p:nvPr/>
        </p:nvSpPr>
        <p:spPr>
          <a:xfrm>
            <a:off x="384865" y="1138987"/>
            <a:ext cx="11579087" cy="498598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400" dirty="0"/>
              <a:t>Mind the fellow eligibility rules</a:t>
            </a:r>
          </a:p>
          <a:p>
            <a:pPr marL="800100" lvl="1" indent="-342900">
              <a:buFont typeface="Arial" panose="020B0604020202020204" pitchFamily="34" charset="0"/>
              <a:buChar char="•"/>
            </a:pPr>
            <a:r>
              <a:rPr lang="en-GB" sz="2000" dirty="0"/>
              <a:t>Mobility rule* </a:t>
            </a:r>
            <a:r>
              <a:rPr lang="en-GB" sz="2000" dirty="0">
                <a:sym typeface="Wingdings" panose="05000000000000000000" pitchFamily="2" charset="2"/>
              </a:rPr>
              <a:t>(e.g. </a:t>
            </a:r>
            <a:r>
              <a:rPr lang="en-GB" sz="2000" b="1" dirty="0">
                <a:sym typeface="Wingdings" panose="05000000000000000000" pitchFamily="2" charset="2"/>
              </a:rPr>
              <a:t>inter</a:t>
            </a:r>
            <a:r>
              <a:rPr lang="en-GB" sz="2000" dirty="0">
                <a:sym typeface="Wingdings" panose="05000000000000000000" pitchFamily="2" charset="2"/>
              </a:rPr>
              <a:t>national recruitment)</a:t>
            </a:r>
            <a:endParaRPr lang="en-GB" sz="2000" dirty="0"/>
          </a:p>
          <a:p>
            <a:pPr marL="800100" lvl="1" indent="-342900">
              <a:buFont typeface="Arial" panose="020B0604020202020204" pitchFamily="34" charset="0"/>
              <a:buChar char="•"/>
            </a:pPr>
            <a:r>
              <a:rPr lang="en-US" sz="2000" dirty="0"/>
              <a:t>DCs must be doctoral </a:t>
            </a:r>
            <a:r>
              <a:rPr lang="en-US" sz="2000" b="1" dirty="0"/>
              <a:t>candidates</a:t>
            </a:r>
            <a:r>
              <a:rPr lang="en-US" sz="2000" dirty="0"/>
              <a:t> (i.e. no doctoral degree at the date of the recruitment)</a:t>
            </a:r>
          </a:p>
          <a:p>
            <a:pPr lvl="1"/>
            <a:endParaRPr lang="en-US" sz="2400" dirty="0"/>
          </a:p>
          <a:p>
            <a:pPr marL="342900" lvl="1" indent="-342900">
              <a:buFont typeface="Arial" panose="020B0604020202020204" pitchFamily="34" charset="0"/>
              <a:buChar char="•"/>
            </a:pPr>
            <a:r>
              <a:rPr lang="en-GB" sz="2400" dirty="0"/>
              <a:t>Mind recruitment process requirements (open and transparent)</a:t>
            </a:r>
          </a:p>
          <a:p>
            <a:pPr marL="800100" lvl="2" indent="-342900">
              <a:buFont typeface="Arial" panose="020B0604020202020204" pitchFamily="34" charset="0"/>
              <a:buChar char="•"/>
            </a:pPr>
            <a:r>
              <a:rPr lang="en-GB" sz="2000" dirty="0"/>
              <a:t>Involve HR department(s)</a:t>
            </a:r>
          </a:p>
          <a:p>
            <a:pPr marL="800100" lvl="2" indent="-342900">
              <a:buFont typeface="Arial" panose="020B0604020202020204" pitchFamily="34" charset="0"/>
              <a:buChar char="•"/>
            </a:pPr>
            <a:r>
              <a:rPr lang="en-GB" sz="2000" dirty="0"/>
              <a:t>Must post vacancies on EURAXESS </a:t>
            </a:r>
          </a:p>
          <a:p>
            <a:pPr marL="800100" lvl="2" indent="-342900">
              <a:buFont typeface="Arial" panose="020B0604020202020204" pitchFamily="34" charset="0"/>
              <a:buChar char="•"/>
            </a:pPr>
            <a:r>
              <a:rPr lang="en-US" sz="2000" dirty="0"/>
              <a:t>Ensure equal opportunities to all potential applicants, be conscious of gender and diversity</a:t>
            </a:r>
          </a:p>
          <a:p>
            <a:pPr marL="800100" lvl="2" indent="-342900">
              <a:buFont typeface="Arial" panose="020B0604020202020204" pitchFamily="34" charset="0"/>
              <a:buChar char="•"/>
            </a:pPr>
            <a:r>
              <a:rPr lang="en-GB" sz="2000" dirty="0"/>
              <a:t>Compliance is checked (e.g. number of applicants, gender, nationality) --&gt; keep records! </a:t>
            </a:r>
          </a:p>
          <a:p>
            <a:pPr marL="800100" lvl="2" indent="-342900">
              <a:buFont typeface="Arial" panose="020B0604020202020204" pitchFamily="34" charset="0"/>
              <a:buChar char="•"/>
            </a:pPr>
            <a:r>
              <a:rPr lang="en-GB" sz="2000" dirty="0"/>
              <a:t>Clearly explain salary in vacancy and mobility requirements (mobility rule and secondments)</a:t>
            </a:r>
          </a:p>
          <a:p>
            <a:pPr marL="800100" lvl="2" indent="-342900">
              <a:buFont typeface="Arial" panose="020B0604020202020204" pitchFamily="34" charset="0"/>
              <a:buChar char="•"/>
            </a:pPr>
            <a:endParaRPr lang="en-GB" sz="2400" dirty="0"/>
          </a:p>
          <a:p>
            <a:pPr marL="342900" lvl="1" indent="-342900">
              <a:buFont typeface="Arial" panose="020B0604020202020204" pitchFamily="34" charset="0"/>
              <a:buChar char="•"/>
            </a:pPr>
            <a:r>
              <a:rPr lang="en-GB" sz="2400" dirty="0"/>
              <a:t>After recruitment</a:t>
            </a:r>
          </a:p>
          <a:p>
            <a:pPr marL="800100" lvl="2" indent="-342900">
              <a:buFont typeface="Arial" panose="020B0604020202020204" pitchFamily="34" charset="0"/>
              <a:buChar char="•"/>
            </a:pPr>
            <a:r>
              <a:rPr lang="en-GB" sz="2000" dirty="0"/>
              <a:t>Plan meeting with DC a.s.a.p. to explain their salary (to be repeated as many times as needed)</a:t>
            </a:r>
          </a:p>
          <a:p>
            <a:pPr marL="800100" lvl="2" indent="-342900">
              <a:buFont typeface="Arial" panose="020B0604020202020204" pitchFamily="34" charset="0"/>
              <a:buChar char="•"/>
            </a:pPr>
            <a:r>
              <a:rPr lang="en-GB" sz="2000" dirty="0"/>
              <a:t>Institutional costs expenditures: to be decided upon by the institute/PI, </a:t>
            </a:r>
            <a:r>
              <a:rPr lang="en-GB" sz="2000" u="sng" dirty="0"/>
              <a:t>not</a:t>
            </a:r>
            <a:r>
              <a:rPr lang="en-GB" sz="2000" dirty="0"/>
              <a:t> the fellow</a:t>
            </a:r>
          </a:p>
        </p:txBody>
      </p:sp>
    </p:spTree>
    <p:extLst>
      <p:ext uri="{BB962C8B-B14F-4D97-AF65-F5344CB8AC3E}">
        <p14:creationId xmlns:p14="http://schemas.microsoft.com/office/powerpoint/2010/main" val="3411309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865" y="111125"/>
            <a:ext cx="10766044" cy="771079"/>
          </a:xfrm>
        </p:spPr>
        <p:txBody>
          <a:bodyPr/>
          <a:lstStyle/>
          <a:p>
            <a:r>
              <a:rPr lang="nl-NL" err="1"/>
              <a:t>About</a:t>
            </a:r>
            <a:r>
              <a:rPr lang="nl-NL"/>
              <a:t> me</a:t>
            </a:r>
          </a:p>
        </p:txBody>
      </p:sp>
      <p:sp>
        <p:nvSpPr>
          <p:cNvPr id="3" name="Tijdelijke aanduiding voor inhoud 2"/>
          <p:cNvSpPr>
            <a:spLocks noGrp="1"/>
          </p:cNvSpPr>
          <p:nvPr>
            <p:ph sz="half" idx="2"/>
          </p:nvPr>
        </p:nvSpPr>
        <p:spPr>
          <a:xfrm>
            <a:off x="384865" y="1217082"/>
            <a:ext cx="10744200" cy="5208858"/>
          </a:xfrm>
        </p:spPr>
        <p:txBody>
          <a:bodyPr/>
          <a:lstStyle/>
          <a:p>
            <a:r>
              <a:rPr lang="nl-NL" sz="2000"/>
              <a:t>Grant </a:t>
            </a:r>
            <a:r>
              <a:rPr lang="nl-NL" sz="2000" err="1"/>
              <a:t>advisor</a:t>
            </a:r>
            <a:r>
              <a:rPr lang="nl-NL" sz="2000"/>
              <a:t> (pre-award) and project manager (post-award) </a:t>
            </a:r>
          </a:p>
          <a:p>
            <a:r>
              <a:rPr lang="nl-NL" sz="2000"/>
              <a:t>Background</a:t>
            </a:r>
          </a:p>
          <a:p>
            <a:pPr lvl="1"/>
            <a:r>
              <a:rPr lang="nl-NL" sz="2000" err="1"/>
              <a:t>Biomedical</a:t>
            </a:r>
            <a:r>
              <a:rPr lang="nl-NL" sz="2000"/>
              <a:t> Sciences (UU), PhD research on </a:t>
            </a:r>
            <a:r>
              <a:rPr lang="nl-NL" sz="2000" err="1"/>
              <a:t>prostate</a:t>
            </a:r>
            <a:r>
              <a:rPr lang="nl-NL" sz="2000"/>
              <a:t> </a:t>
            </a:r>
            <a:r>
              <a:rPr lang="nl-NL" sz="2000" err="1"/>
              <a:t>cancer</a:t>
            </a:r>
            <a:r>
              <a:rPr lang="nl-NL" sz="2000"/>
              <a:t> (Erasmus MC)</a:t>
            </a:r>
          </a:p>
          <a:p>
            <a:pPr marL="457200" lvl="1" indent="0">
              <a:buNone/>
            </a:pPr>
            <a:r>
              <a:rPr lang="nl-NL" sz="2000" err="1"/>
              <a:t>Then</a:t>
            </a:r>
            <a:r>
              <a:rPr lang="nl-NL" sz="2000"/>
              <a:t>… </a:t>
            </a:r>
            <a:r>
              <a:rPr lang="nl-NL" sz="2000" b="1"/>
              <a:t>research management</a:t>
            </a:r>
          </a:p>
          <a:p>
            <a:pPr lvl="1"/>
            <a:r>
              <a:rPr lang="nl-NL" sz="2000"/>
              <a:t>Grant support </a:t>
            </a:r>
            <a:r>
              <a:rPr lang="nl-NL" sz="2000" err="1"/>
              <a:t>officer</a:t>
            </a:r>
            <a:r>
              <a:rPr lang="nl-NL" sz="2000"/>
              <a:t> and project manager (</a:t>
            </a:r>
            <a:r>
              <a:rPr lang="nl-NL" sz="2000" err="1"/>
              <a:t>Theme</a:t>
            </a:r>
            <a:r>
              <a:rPr lang="nl-NL" sz="2000"/>
              <a:t> Sophia, Erasmus MC)</a:t>
            </a:r>
          </a:p>
          <a:p>
            <a:pPr lvl="2"/>
            <a:r>
              <a:rPr lang="nl-NL" sz="2000" err="1"/>
              <a:t>proEVLifeCycle</a:t>
            </a:r>
            <a:r>
              <a:rPr lang="nl-NL" sz="2000"/>
              <a:t> (EU, MSCA ITN)</a:t>
            </a:r>
          </a:p>
          <a:p>
            <a:pPr lvl="2"/>
            <a:r>
              <a:rPr lang="nl-NL" sz="2000" err="1"/>
              <a:t>Started</a:t>
            </a:r>
            <a:r>
              <a:rPr lang="nl-NL" sz="2000"/>
              <a:t> </a:t>
            </a:r>
            <a:r>
              <a:rPr lang="nl-NL" sz="2000" err="1"/>
              <a:t>during</a:t>
            </a:r>
            <a:r>
              <a:rPr lang="nl-NL" sz="2000"/>
              <a:t> COVID </a:t>
            </a:r>
            <a:r>
              <a:rPr lang="nl-NL" sz="2000" err="1"/>
              <a:t>pandemic</a:t>
            </a:r>
            <a:r>
              <a:rPr lang="nl-NL" sz="2000"/>
              <a:t> (</a:t>
            </a:r>
            <a:r>
              <a:rPr lang="nl-NL" sz="2000" err="1"/>
              <a:t>Vumc</a:t>
            </a:r>
            <a:r>
              <a:rPr lang="nl-NL" sz="2000"/>
              <a:t>, 2020): </a:t>
            </a:r>
          </a:p>
          <a:p>
            <a:pPr lvl="2"/>
            <a:r>
              <a:rPr lang="nl-NL" sz="2000" err="1"/>
              <a:t>Finished</a:t>
            </a:r>
            <a:r>
              <a:rPr lang="nl-NL" sz="2000"/>
              <a:t> project: MIRIADE (</a:t>
            </a:r>
            <a:r>
              <a:rPr lang="nl-NL" sz="2000">
                <a:highlight>
                  <a:srgbClr val="00FF00"/>
                </a:highlight>
              </a:rPr>
              <a:t>MSCA ITN 2019</a:t>
            </a:r>
            <a:r>
              <a:rPr lang="nl-NL" sz="2000"/>
              <a:t>-Charlotte Teunissen)</a:t>
            </a:r>
          </a:p>
          <a:p>
            <a:r>
              <a:rPr lang="nl-NL" sz="2000" err="1"/>
              <a:t>Now</a:t>
            </a:r>
            <a:endParaRPr lang="nl-NL" sz="2000"/>
          </a:p>
          <a:p>
            <a:pPr lvl="1"/>
            <a:r>
              <a:rPr lang="nl-NL" sz="2000" err="1"/>
              <a:t>Dedicated</a:t>
            </a:r>
            <a:r>
              <a:rPr lang="nl-NL" sz="2000"/>
              <a:t> PM: </a:t>
            </a:r>
            <a:r>
              <a:rPr lang="nl-NL" sz="2000" err="1"/>
              <a:t>MenoPause</a:t>
            </a:r>
            <a:r>
              <a:rPr lang="nl-NL" sz="2000"/>
              <a:t> (NWA-ORC 2022)</a:t>
            </a:r>
          </a:p>
          <a:p>
            <a:pPr lvl="1"/>
            <a:r>
              <a:rPr lang="nl-NL" sz="2000"/>
              <a:t>PM </a:t>
            </a:r>
            <a:r>
              <a:rPr lang="nl-NL" sz="2000" err="1"/>
              <a:t>advise</a:t>
            </a:r>
            <a:r>
              <a:rPr lang="nl-NL" sz="2000"/>
              <a:t> </a:t>
            </a:r>
          </a:p>
          <a:p>
            <a:pPr lvl="1"/>
            <a:r>
              <a:rPr lang="nl-NL" sz="2000"/>
              <a:t>PM support </a:t>
            </a:r>
            <a:r>
              <a:rPr lang="nl-NL" sz="2000" err="1"/>
              <a:t>during</a:t>
            </a:r>
            <a:r>
              <a:rPr lang="nl-NL" sz="2000"/>
              <a:t> Grant Agreement </a:t>
            </a:r>
            <a:r>
              <a:rPr lang="nl-NL" sz="2000" err="1"/>
              <a:t>Preparation</a:t>
            </a:r>
            <a:r>
              <a:rPr lang="nl-NL" sz="2000"/>
              <a:t> (GAP) </a:t>
            </a:r>
            <a:r>
              <a:rPr lang="nl-NL" sz="2000" err="1"/>
              <a:t>phase</a:t>
            </a:r>
            <a:endParaRPr lang="nl-NL" sz="2000"/>
          </a:p>
          <a:p>
            <a:pPr marL="457200" lvl="1" indent="0">
              <a:buNone/>
            </a:pPr>
            <a:endParaRPr lang="nl-NL" sz="2000"/>
          </a:p>
          <a:p>
            <a:pPr lvl="1"/>
            <a:endParaRPr lang="nl-NL" sz="2000"/>
          </a:p>
          <a:p>
            <a:pPr lvl="1"/>
            <a:endParaRPr lang="nl-NL" sz="2000"/>
          </a:p>
        </p:txBody>
      </p:sp>
      <p:pic>
        <p:nvPicPr>
          <p:cNvPr id="6" name="Afbeelding 5" descr="Afbeelding met Graphics, grafische vormgeving, schermopname, Lettertype">
            <a:extLst>
              <a:ext uri="{FF2B5EF4-FFF2-40B4-BE49-F238E27FC236}">
                <a16:creationId xmlns:a16="http://schemas.microsoft.com/office/drawing/2014/main" id="{B803AED0-774F-BBB7-D62E-E990282E2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2769" y="4457454"/>
            <a:ext cx="3434366" cy="1059639"/>
          </a:xfrm>
          <a:prstGeom prst="rect">
            <a:avLst/>
          </a:prstGeom>
        </p:spPr>
      </p:pic>
    </p:spTree>
    <p:extLst>
      <p:ext uri="{BB962C8B-B14F-4D97-AF65-F5344CB8AC3E}">
        <p14:creationId xmlns:p14="http://schemas.microsoft.com/office/powerpoint/2010/main" val="1333235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865" y="111125"/>
            <a:ext cx="10766044" cy="771079"/>
          </a:xfrm>
        </p:spPr>
        <p:txBody>
          <a:bodyPr/>
          <a:lstStyle/>
          <a:p>
            <a:r>
              <a:rPr lang="nl-NL"/>
              <a:t>My job					</a:t>
            </a:r>
          </a:p>
        </p:txBody>
      </p:sp>
      <p:sp>
        <p:nvSpPr>
          <p:cNvPr id="7" name="TextBox 4">
            <a:extLst>
              <a:ext uri="{FF2B5EF4-FFF2-40B4-BE49-F238E27FC236}">
                <a16:creationId xmlns:a16="http://schemas.microsoft.com/office/drawing/2014/main" id="{E0895E3B-4D5D-9002-583C-96DC4BC28400}"/>
              </a:ext>
            </a:extLst>
          </p:cNvPr>
          <p:cNvSpPr txBox="1"/>
          <p:nvPr/>
        </p:nvSpPr>
        <p:spPr>
          <a:xfrm>
            <a:off x="446000" y="882204"/>
            <a:ext cx="11579087" cy="5324535"/>
          </a:xfrm>
          <a:prstGeom prst="rect">
            <a:avLst/>
          </a:prstGeom>
          <a:noFill/>
        </p:spPr>
        <p:txBody>
          <a:bodyPr wrap="square" lIns="91440" tIns="45720" rIns="91440" bIns="45720" rtlCol="0" anchor="t">
            <a:spAutoFit/>
          </a:bodyPr>
          <a:lstStyle/>
          <a:p>
            <a:r>
              <a:rPr lang="en-GB" sz="2000" dirty="0"/>
              <a:t>No official job description for (EU/research) project manager</a:t>
            </a:r>
          </a:p>
          <a:p>
            <a:endParaRPr lang="en-GB" sz="2000" dirty="0"/>
          </a:p>
          <a:p>
            <a:r>
              <a:rPr lang="en-GB" u="sng" dirty="0"/>
              <a:t>My main tasks</a:t>
            </a:r>
          </a:p>
          <a:p>
            <a:pPr marL="457200" indent="-457200">
              <a:buFont typeface="+mj-lt"/>
              <a:buAutoNum type="arabicPeriod"/>
            </a:pPr>
            <a:r>
              <a:rPr lang="en-GB" dirty="0"/>
              <a:t>Be the expert</a:t>
            </a:r>
          </a:p>
          <a:p>
            <a:pPr marL="914400" lvl="1" indent="-457200">
              <a:buFont typeface="Wingdings" panose="05000000000000000000" pitchFamily="2" charset="2"/>
              <a:buChar char="§"/>
            </a:pPr>
            <a:r>
              <a:rPr lang="en-GB" sz="1600" dirty="0"/>
              <a:t>Know, understand or learn all the ‘rules’ (Grant Agreement, Consortium Agreement, etc.)</a:t>
            </a:r>
            <a:br>
              <a:rPr lang="en-GB" sz="1600" dirty="0"/>
            </a:br>
            <a:endParaRPr lang="en-GB" sz="1600" dirty="0"/>
          </a:p>
          <a:p>
            <a:pPr marL="457200" indent="-457200">
              <a:buFont typeface="+mj-lt"/>
              <a:buAutoNum type="arabicPeriod"/>
            </a:pPr>
            <a:r>
              <a:rPr lang="en-GB" dirty="0"/>
              <a:t>Communication</a:t>
            </a:r>
          </a:p>
          <a:p>
            <a:pPr marL="914400" lvl="1" indent="-457200">
              <a:buFont typeface="Wingdings" panose="05000000000000000000" pitchFamily="2" charset="2"/>
              <a:buChar char="§"/>
            </a:pPr>
            <a:r>
              <a:rPr lang="en-US" sz="1600" dirty="0"/>
              <a:t>Liaise between consortium (Coordinator, PI’s, fellows, administrative personnel, etc.) and the EU</a:t>
            </a:r>
            <a:br>
              <a:rPr lang="en-US" sz="1600" dirty="0"/>
            </a:br>
            <a:endParaRPr lang="en-US" sz="1600" dirty="0"/>
          </a:p>
          <a:p>
            <a:pPr marL="457200" indent="-457200">
              <a:buFont typeface="+mj-lt"/>
              <a:buAutoNum type="arabicPeriod"/>
            </a:pPr>
            <a:r>
              <a:rPr lang="en-US" dirty="0"/>
              <a:t>Reporting</a:t>
            </a:r>
          </a:p>
          <a:p>
            <a:pPr marL="914400" lvl="1" indent="-457200">
              <a:buFont typeface="Wingdings" panose="05000000000000000000" pitchFamily="2" charset="2"/>
              <a:buChar char="§"/>
            </a:pPr>
            <a:r>
              <a:rPr lang="en-US" sz="1600" dirty="0"/>
              <a:t>Report to the EU on activities (continuous and periodic)</a:t>
            </a:r>
          </a:p>
          <a:p>
            <a:pPr marL="914400" lvl="1" indent="-457200">
              <a:buFont typeface="Wingdings" panose="05000000000000000000" pitchFamily="2" charset="2"/>
              <a:buChar char="§"/>
            </a:pPr>
            <a:r>
              <a:rPr lang="en-US" sz="1600" dirty="0"/>
              <a:t>Keep track of the project and keep the project on track (monitor and collect)</a:t>
            </a:r>
          </a:p>
          <a:p>
            <a:pPr marL="914400" lvl="1" indent="-457200">
              <a:buFont typeface="Wingdings" panose="05000000000000000000" pitchFamily="2" charset="2"/>
              <a:buChar char="§"/>
            </a:pPr>
            <a:r>
              <a:rPr lang="en-US" sz="1600" dirty="0"/>
              <a:t>Prepare amendments</a:t>
            </a:r>
            <a:br>
              <a:rPr lang="en-US" sz="1600" dirty="0"/>
            </a:br>
            <a:endParaRPr lang="en-US" sz="1600" dirty="0"/>
          </a:p>
          <a:p>
            <a:pPr marL="457200" indent="-457200">
              <a:buFont typeface="+mj-lt"/>
              <a:buAutoNum type="arabicPeriod"/>
            </a:pPr>
            <a:r>
              <a:rPr lang="en-US" dirty="0" err="1"/>
              <a:t>Organisation</a:t>
            </a:r>
            <a:endParaRPr lang="en-US" dirty="0"/>
          </a:p>
          <a:p>
            <a:pPr marL="914400" lvl="1" indent="-457200">
              <a:buFont typeface="Wingdings" panose="05000000000000000000" pitchFamily="2" charset="2"/>
              <a:buChar char="§"/>
            </a:pPr>
            <a:r>
              <a:rPr lang="en-US" sz="1600" dirty="0"/>
              <a:t>Meetings, workshops, trainings, etc. </a:t>
            </a:r>
          </a:p>
          <a:p>
            <a:pPr marL="914400" lvl="1" indent="-457200">
              <a:buFont typeface="Wingdings" panose="05000000000000000000" pitchFamily="2" charset="2"/>
              <a:buChar char="§"/>
            </a:pPr>
            <a:r>
              <a:rPr lang="en-US" sz="1600" dirty="0"/>
              <a:t>All administrative work (agenda’s, minutes, archiving, etc.)</a:t>
            </a:r>
            <a:br>
              <a:rPr lang="en-US" sz="1600" dirty="0"/>
            </a:br>
            <a:endParaRPr lang="en-US" sz="1600" dirty="0"/>
          </a:p>
          <a:p>
            <a:pPr marL="457200" indent="-457200">
              <a:buFont typeface="+mj-lt"/>
              <a:buAutoNum type="arabicPeriod"/>
            </a:pPr>
            <a:r>
              <a:rPr lang="en-US" dirty="0"/>
              <a:t>Problem-solving</a:t>
            </a:r>
          </a:p>
          <a:p>
            <a:pPr marL="914400" lvl="1" indent="-457200">
              <a:buFont typeface="Wingdings" panose="05000000000000000000" pitchFamily="2" charset="2"/>
              <a:buChar char="§"/>
            </a:pPr>
            <a:r>
              <a:rPr lang="en-US" sz="1600" dirty="0"/>
              <a:t>Everything and anything: from visa applications to meeting logistics</a:t>
            </a:r>
          </a:p>
        </p:txBody>
      </p:sp>
      <p:pic>
        <p:nvPicPr>
          <p:cNvPr id="2050" name="Picture 2" descr="Funny Webmaster Halloween Costume, Spider Web Designer&quot; Sticker for Sale by  InnerVitality | Redbubble">
            <a:extLst>
              <a:ext uri="{FF2B5EF4-FFF2-40B4-BE49-F238E27FC236}">
                <a16:creationId xmlns:a16="http://schemas.microsoft.com/office/drawing/2014/main" id="{48C01905-8EB1-6B72-C72B-D903FFFFA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1804" y="111125"/>
            <a:ext cx="1558712" cy="207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59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73F91-CC36-F747-33EA-C759BB63EB5A}"/>
              </a:ext>
            </a:extLst>
          </p:cNvPr>
          <p:cNvPicPr>
            <a:picLocks noChangeAspect="1"/>
          </p:cNvPicPr>
          <p:nvPr/>
        </p:nvPicPr>
        <p:blipFill>
          <a:blip r:embed="rId3"/>
          <a:stretch>
            <a:fillRect/>
          </a:stretch>
        </p:blipFill>
        <p:spPr>
          <a:xfrm>
            <a:off x="7219950" y="3556206"/>
            <a:ext cx="4760839" cy="3076498"/>
          </a:xfrm>
          <a:prstGeom prst="rect">
            <a:avLst/>
          </a:prstGeom>
        </p:spPr>
      </p:pic>
      <p:sp>
        <p:nvSpPr>
          <p:cNvPr id="6" name="Tekstvak 13">
            <a:extLst>
              <a:ext uri="{FF2B5EF4-FFF2-40B4-BE49-F238E27FC236}">
                <a16:creationId xmlns:a16="http://schemas.microsoft.com/office/drawing/2014/main" id="{AF725E2A-17CC-EED7-986B-BC8E18D71B20}"/>
              </a:ext>
            </a:extLst>
          </p:cNvPr>
          <p:cNvSpPr txBox="1"/>
          <p:nvPr/>
        </p:nvSpPr>
        <p:spPr>
          <a:xfrm>
            <a:off x="449834" y="292434"/>
            <a:ext cx="4785730" cy="461665"/>
          </a:xfrm>
          <a:prstGeom prst="rect">
            <a:avLst/>
          </a:prstGeom>
          <a:noFill/>
        </p:spPr>
        <p:txBody>
          <a:bodyPr wrap="square" rtlCol="0">
            <a:spAutoFit/>
          </a:bodyPr>
          <a:lstStyle/>
          <a:p>
            <a:r>
              <a:rPr lang="nl-NL" sz="2400" b="1" dirty="0">
                <a:solidFill>
                  <a:schemeClr val="accent2"/>
                </a:solidFill>
              </a:rPr>
              <a:t>MSCA </a:t>
            </a:r>
            <a:r>
              <a:rPr lang="nl-NL" sz="2400" b="1" dirty="0" err="1">
                <a:solidFill>
                  <a:schemeClr val="accent2"/>
                </a:solidFill>
              </a:rPr>
              <a:t>Doctoral</a:t>
            </a:r>
            <a:r>
              <a:rPr lang="nl-NL" sz="2400" b="1" dirty="0">
                <a:solidFill>
                  <a:schemeClr val="accent2"/>
                </a:solidFill>
              </a:rPr>
              <a:t> Networks</a:t>
            </a:r>
            <a:endParaRPr lang="nl-NL" sz="2000" dirty="0"/>
          </a:p>
        </p:txBody>
      </p:sp>
      <p:sp>
        <p:nvSpPr>
          <p:cNvPr id="10" name="TextBox 9">
            <a:extLst>
              <a:ext uri="{FF2B5EF4-FFF2-40B4-BE49-F238E27FC236}">
                <a16:creationId xmlns:a16="http://schemas.microsoft.com/office/drawing/2014/main" id="{04716E52-B393-E81A-5798-9126540C5623}"/>
              </a:ext>
            </a:extLst>
          </p:cNvPr>
          <p:cNvSpPr txBox="1">
            <a:spLocks/>
          </p:cNvSpPr>
          <p:nvPr/>
        </p:nvSpPr>
        <p:spPr>
          <a:xfrm>
            <a:off x="449834" y="1114876"/>
            <a:ext cx="11057120" cy="5053890"/>
          </a:xfrm>
          <a:prstGeom prst="rect">
            <a:avLst/>
          </a:prstGeom>
          <a:noFill/>
        </p:spPr>
        <p:txBody>
          <a:bodyPr wrap="square" rtlCol="0">
            <a:noAutofit/>
          </a:bodyPr>
          <a:lstStyle/>
          <a:p>
            <a:pPr marL="285750" indent="-285750">
              <a:buFont typeface="Arial" panose="020B0604020202020204" pitchFamily="34" charset="0"/>
              <a:buChar char="•"/>
            </a:pPr>
            <a:r>
              <a:rPr lang="en-US" dirty="0"/>
              <a:t>Funding to </a:t>
            </a:r>
            <a:r>
              <a:rPr lang="en-US" b="1" dirty="0"/>
              <a:t>train</a:t>
            </a:r>
            <a:r>
              <a:rPr lang="en-US" dirty="0"/>
              <a:t> a maximum of </a:t>
            </a:r>
            <a:r>
              <a:rPr lang="en-US" b="1" dirty="0"/>
              <a:t>15 PhD students</a:t>
            </a:r>
            <a:r>
              <a:rPr lang="en-US" dirty="0"/>
              <a:t> in an </a:t>
            </a:r>
            <a:r>
              <a:rPr lang="en-US" u="sng" dirty="0"/>
              <a:t>international</a:t>
            </a:r>
            <a:r>
              <a:rPr lang="en-US" dirty="0"/>
              <a:t>, </a:t>
            </a:r>
            <a:r>
              <a:rPr lang="en-US" u="sng" dirty="0"/>
              <a:t>interdisciplinary</a:t>
            </a:r>
            <a:r>
              <a:rPr lang="en-US" dirty="0"/>
              <a:t> and </a:t>
            </a:r>
            <a:r>
              <a:rPr lang="en-US" u="sng" dirty="0"/>
              <a:t>intersectoral</a:t>
            </a:r>
            <a:r>
              <a:rPr lang="en-US" dirty="0"/>
              <a:t> consortium to be the next generation researchers filling a gap in your field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800" dirty="0"/>
              <a:t>The research objectives, methodology and interconnected individual research projects should be solid, however, the most important aspect is training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Three ‘flavors’ – Standard Doctoral Network, Industrial Doctorate, Joint Doctorate</a:t>
            </a:r>
          </a:p>
          <a:p>
            <a:pPr marL="742950" lvl="1" indent="-285750">
              <a:buFont typeface="Arial" panose="020B0604020202020204" pitchFamily="34" charset="0"/>
              <a:buChar char="•"/>
            </a:pPr>
            <a:r>
              <a:rPr lang="en-US" sz="1600" b="1" dirty="0"/>
              <a:t>Standard Doctoral Network</a:t>
            </a:r>
            <a:r>
              <a:rPr lang="en-US" sz="1600" dirty="0"/>
              <a:t>: 48 month duration, max. 540 person months (15 PhD students for 36 months each), </a:t>
            </a:r>
            <a:r>
              <a:rPr lang="nl-NL" sz="1600" dirty="0"/>
              <a:t>secondments up </a:t>
            </a:r>
            <a:r>
              <a:rPr lang="nl-NL" sz="1600" dirty="0" err="1"/>
              <a:t>to</a:t>
            </a:r>
            <a:r>
              <a:rPr lang="nl-NL" sz="1600" dirty="0"/>
              <a:t> 1/3 of fellowship </a:t>
            </a:r>
            <a:r>
              <a:rPr lang="nl-NL" sz="1600" dirty="0" err="1"/>
              <a:t>duration</a:t>
            </a:r>
            <a:endParaRPr lang="en-US" sz="16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fr-FR" sz="1800" dirty="0">
                <a:solidFill>
                  <a:srgbClr val="F07814"/>
                </a:solidFill>
              </a:rPr>
              <a:t>MSCA-DN-2025 deadline 25 </a:t>
            </a:r>
            <a:r>
              <a:rPr lang="fr-FR" sz="1800" dirty="0" err="1">
                <a:solidFill>
                  <a:srgbClr val="F07814"/>
                </a:solidFill>
              </a:rPr>
              <a:t>November</a:t>
            </a:r>
            <a:r>
              <a:rPr lang="fr-FR" sz="1800" dirty="0">
                <a:solidFill>
                  <a:srgbClr val="F07814"/>
                </a:solidFill>
              </a:rPr>
              <a:t> 17:00 CET</a:t>
            </a:r>
          </a:p>
          <a:p>
            <a:endParaRPr lang="en-US" dirty="0">
              <a:highlight>
                <a:srgbClr val="FFFF00"/>
              </a:highlight>
            </a:endParaRPr>
          </a:p>
          <a:p>
            <a:pPr marL="285750" indent="-285750">
              <a:buFont typeface="Arial" panose="020B0604020202020204" pitchFamily="34" charset="0"/>
              <a:buChar char="•"/>
            </a:pPr>
            <a:r>
              <a:rPr lang="en-US" dirty="0"/>
              <a:t>Dedicated research support SP </a:t>
            </a:r>
            <a:r>
              <a:rPr lang="en-US" dirty="0" err="1"/>
              <a:t>hubsite</a:t>
            </a:r>
            <a:r>
              <a:rPr lang="en-US" dirty="0"/>
              <a:t> at AUMC</a:t>
            </a:r>
            <a:br>
              <a:rPr lang="en-US" dirty="0"/>
            </a:br>
            <a:r>
              <a:rPr lang="en-US" dirty="0"/>
              <a:t>(see screenshot on the right)</a:t>
            </a:r>
          </a:p>
          <a:p>
            <a:endParaRPr lang="nl-NL" dirty="0">
              <a:highlight>
                <a:srgbClr val="FFFF00"/>
              </a:highlight>
            </a:endParaRPr>
          </a:p>
        </p:txBody>
      </p:sp>
      <p:sp>
        <p:nvSpPr>
          <p:cNvPr id="2" name="TextBox 1">
            <a:extLst>
              <a:ext uri="{FF2B5EF4-FFF2-40B4-BE49-F238E27FC236}">
                <a16:creationId xmlns:a16="http://schemas.microsoft.com/office/drawing/2014/main" id="{C6740E8F-0F2E-8CBE-56E9-E422E2F3CFB3}"/>
              </a:ext>
            </a:extLst>
          </p:cNvPr>
          <p:cNvSpPr txBox="1"/>
          <p:nvPr/>
        </p:nvSpPr>
        <p:spPr>
          <a:xfrm>
            <a:off x="9859224" y="3727360"/>
            <a:ext cx="1951776" cy="276999"/>
          </a:xfrm>
          <a:prstGeom prst="rect">
            <a:avLst/>
          </a:prstGeom>
          <a:noFill/>
        </p:spPr>
        <p:txBody>
          <a:bodyPr wrap="square">
            <a:spAutoFit/>
          </a:bodyPr>
          <a:lstStyle/>
          <a:p>
            <a:r>
              <a:rPr lang="nl-NL" sz="1200" dirty="0">
                <a:solidFill>
                  <a:schemeClr val="bg1"/>
                </a:solidFill>
              </a:rPr>
              <a:t>RGS SharePoint MSCA-DN</a:t>
            </a:r>
          </a:p>
        </p:txBody>
      </p:sp>
    </p:spTree>
    <p:extLst>
      <p:ext uri="{BB962C8B-B14F-4D97-AF65-F5344CB8AC3E}">
        <p14:creationId xmlns:p14="http://schemas.microsoft.com/office/powerpoint/2010/main" val="35136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13">
            <a:extLst>
              <a:ext uri="{FF2B5EF4-FFF2-40B4-BE49-F238E27FC236}">
                <a16:creationId xmlns:a16="http://schemas.microsoft.com/office/drawing/2014/main" id="{AF725E2A-17CC-EED7-986B-BC8E18D71B20}"/>
              </a:ext>
            </a:extLst>
          </p:cNvPr>
          <p:cNvSpPr txBox="1"/>
          <p:nvPr/>
        </p:nvSpPr>
        <p:spPr>
          <a:xfrm>
            <a:off x="449834" y="292434"/>
            <a:ext cx="4785730" cy="461665"/>
          </a:xfrm>
          <a:prstGeom prst="rect">
            <a:avLst/>
          </a:prstGeom>
          <a:noFill/>
        </p:spPr>
        <p:txBody>
          <a:bodyPr wrap="square" rtlCol="0">
            <a:spAutoFit/>
          </a:bodyPr>
          <a:lstStyle/>
          <a:p>
            <a:r>
              <a:rPr lang="nl-NL" sz="2400" b="1" dirty="0">
                <a:solidFill>
                  <a:schemeClr val="accent2"/>
                </a:solidFill>
              </a:rPr>
              <a:t>MSCA </a:t>
            </a:r>
            <a:r>
              <a:rPr lang="nl-NL" sz="2400" b="1" dirty="0" err="1">
                <a:solidFill>
                  <a:schemeClr val="accent2"/>
                </a:solidFill>
              </a:rPr>
              <a:t>Doctoral</a:t>
            </a:r>
            <a:r>
              <a:rPr lang="nl-NL" sz="2400" b="1" dirty="0">
                <a:solidFill>
                  <a:schemeClr val="accent2"/>
                </a:solidFill>
              </a:rPr>
              <a:t> Networks</a:t>
            </a:r>
            <a:endParaRPr lang="nl-NL" sz="2000" dirty="0"/>
          </a:p>
        </p:txBody>
      </p:sp>
      <p:sp>
        <p:nvSpPr>
          <p:cNvPr id="10" name="TextBox 9">
            <a:extLst>
              <a:ext uri="{FF2B5EF4-FFF2-40B4-BE49-F238E27FC236}">
                <a16:creationId xmlns:a16="http://schemas.microsoft.com/office/drawing/2014/main" id="{04716E52-B393-E81A-5798-9126540C5623}"/>
              </a:ext>
            </a:extLst>
          </p:cNvPr>
          <p:cNvSpPr txBox="1">
            <a:spLocks/>
          </p:cNvSpPr>
          <p:nvPr/>
        </p:nvSpPr>
        <p:spPr>
          <a:xfrm>
            <a:off x="449834" y="1013987"/>
            <a:ext cx="11057120" cy="5053890"/>
          </a:xfrm>
          <a:prstGeom prst="rect">
            <a:avLst/>
          </a:prstGeom>
          <a:noFill/>
        </p:spPr>
        <p:txBody>
          <a:bodyPr wrap="square" rtlCol="0">
            <a:noAutofit/>
          </a:bodyPr>
          <a:lstStyle/>
          <a:p>
            <a:pPr marL="342900" indent="-342900">
              <a:buFont typeface="Arial" panose="020B0604020202020204" pitchFamily="34" charset="0"/>
              <a:buChar char="•"/>
            </a:pPr>
            <a:r>
              <a:rPr lang="nl-NL" sz="1800" dirty="0" err="1"/>
              <a:t>Each</a:t>
            </a:r>
            <a:r>
              <a:rPr lang="nl-NL" sz="1800" dirty="0"/>
              <a:t> PhD student has </a:t>
            </a:r>
            <a:r>
              <a:rPr lang="nl-NL" sz="1800" dirty="0" err="1"/>
              <a:t>their</a:t>
            </a:r>
            <a:r>
              <a:rPr lang="nl-NL" sz="1800" dirty="0"/>
              <a:t> </a:t>
            </a:r>
            <a:r>
              <a:rPr lang="nl-NL" sz="1800" dirty="0" err="1"/>
              <a:t>own</a:t>
            </a:r>
            <a:r>
              <a:rPr lang="nl-NL" sz="1800" dirty="0"/>
              <a:t> ‘</a:t>
            </a:r>
            <a:r>
              <a:rPr lang="nl-NL" sz="1800" b="1" dirty="0" err="1"/>
              <a:t>Individual</a:t>
            </a:r>
            <a:r>
              <a:rPr lang="nl-NL" sz="1800" b="1" dirty="0"/>
              <a:t> Research Project</a:t>
            </a:r>
            <a:r>
              <a:rPr lang="nl-NL" sz="1800" dirty="0"/>
              <a:t>’ (IRP) at a </a:t>
            </a:r>
            <a:r>
              <a:rPr lang="nl-NL" sz="1800" dirty="0" err="1"/>
              <a:t>Beneficiary</a:t>
            </a:r>
            <a:r>
              <a:rPr lang="nl-NL" sz="1800" dirty="0"/>
              <a:t> - </a:t>
            </a:r>
            <a:r>
              <a:rPr lang="nl-NL" sz="1800" dirty="0" err="1"/>
              <a:t>all</a:t>
            </a:r>
            <a:r>
              <a:rPr lang="nl-NL" sz="1800" dirty="0"/>
              <a:t> </a:t>
            </a:r>
            <a:r>
              <a:rPr lang="nl-NL" sz="1800" dirty="0" err="1"/>
              <a:t>IPRs</a:t>
            </a:r>
            <a:r>
              <a:rPr lang="nl-NL" sz="1800" dirty="0"/>
              <a:t> </a:t>
            </a:r>
            <a:r>
              <a:rPr lang="nl-NL" sz="1800" dirty="0" err="1"/>
              <a:t>should</a:t>
            </a:r>
            <a:r>
              <a:rPr lang="nl-NL" sz="1800" dirty="0"/>
              <a:t> </a:t>
            </a:r>
            <a:r>
              <a:rPr lang="nl-NL" sz="1800" dirty="0" err="1"/>
              <a:t>be</a:t>
            </a:r>
            <a:r>
              <a:rPr lang="nl-NL" sz="1800" dirty="0"/>
              <a:t> </a:t>
            </a:r>
            <a:r>
              <a:rPr lang="nl-NL" sz="1800" dirty="0" err="1"/>
              <a:t>interconnected</a:t>
            </a:r>
            <a:endParaRPr lang="nl-NL" sz="1800" dirty="0"/>
          </a:p>
          <a:p>
            <a:pPr marL="342900" indent="-342900">
              <a:buFont typeface="Arial" panose="020B0604020202020204" pitchFamily="34" charset="0"/>
              <a:buChar char="•"/>
            </a:pPr>
            <a:endParaRPr lang="nl-NL" sz="1800" dirty="0"/>
          </a:p>
          <a:p>
            <a:pPr marL="342900" indent="-342900">
              <a:buFont typeface="Arial" panose="020B0604020202020204" pitchFamily="34" charset="0"/>
              <a:buChar char="•"/>
            </a:pPr>
            <a:r>
              <a:rPr lang="nl-NL" sz="1800" dirty="0"/>
              <a:t>PhD </a:t>
            </a:r>
            <a:r>
              <a:rPr lang="nl-NL" sz="1800" dirty="0" err="1"/>
              <a:t>students</a:t>
            </a:r>
            <a:r>
              <a:rPr lang="nl-NL" sz="1800" dirty="0"/>
              <a:t> </a:t>
            </a:r>
            <a:r>
              <a:rPr lang="nl-NL" sz="1800" dirty="0" err="1"/>
              <a:t>can</a:t>
            </a:r>
            <a:r>
              <a:rPr lang="nl-NL" sz="1800" dirty="0"/>
              <a:t> </a:t>
            </a:r>
            <a:r>
              <a:rPr lang="nl-NL" sz="1800" dirty="0" err="1"/>
              <a:t>be</a:t>
            </a:r>
            <a:r>
              <a:rPr lang="nl-NL" sz="1800" dirty="0"/>
              <a:t> </a:t>
            </a:r>
            <a:r>
              <a:rPr lang="nl-NL" sz="1800" b="1" dirty="0" err="1"/>
              <a:t>seconded</a:t>
            </a:r>
            <a:r>
              <a:rPr lang="nl-NL" sz="1800" b="1" dirty="0"/>
              <a:t> </a:t>
            </a:r>
            <a:r>
              <a:rPr lang="nl-NL" sz="1800" dirty="0" err="1"/>
              <a:t>to</a:t>
            </a:r>
            <a:r>
              <a:rPr lang="nl-NL" sz="1800" dirty="0"/>
              <a:t> </a:t>
            </a:r>
            <a:r>
              <a:rPr lang="nl-NL" sz="1800" dirty="0" err="1"/>
              <a:t>another</a:t>
            </a:r>
            <a:r>
              <a:rPr lang="nl-NL" sz="1800" dirty="0"/>
              <a:t> consortium member (</a:t>
            </a:r>
            <a:r>
              <a:rPr lang="nl-NL" sz="1800" dirty="0" err="1"/>
              <a:t>Beneficiary</a:t>
            </a:r>
            <a:r>
              <a:rPr lang="nl-NL" sz="1800" dirty="0"/>
              <a:t> or </a:t>
            </a:r>
            <a:r>
              <a:rPr lang="nl-NL" sz="1800" dirty="0" err="1"/>
              <a:t>Associated</a:t>
            </a:r>
            <a:r>
              <a:rPr lang="nl-NL" sz="1800" dirty="0"/>
              <a:t> Partner), </a:t>
            </a:r>
            <a:r>
              <a:rPr lang="nl-NL" sz="1800" dirty="0" err="1"/>
              <a:t>preferably</a:t>
            </a:r>
            <a:r>
              <a:rPr lang="nl-NL" sz="1800" dirty="0"/>
              <a:t> in </a:t>
            </a:r>
            <a:r>
              <a:rPr lang="nl-NL" sz="1800" dirty="0" err="1"/>
              <a:t>another</a:t>
            </a:r>
            <a:r>
              <a:rPr lang="nl-NL" sz="1800" dirty="0"/>
              <a:t> sector</a:t>
            </a:r>
          </a:p>
          <a:p>
            <a:pPr marL="342900" indent="-342900">
              <a:buFont typeface="Arial" panose="020B0604020202020204" pitchFamily="34" charset="0"/>
              <a:buChar char="•"/>
            </a:pPr>
            <a:endParaRPr lang="nl-NL" sz="1800" dirty="0"/>
          </a:p>
          <a:p>
            <a:pPr marL="342900" indent="-342900">
              <a:buFont typeface="Arial" panose="020B0604020202020204" pitchFamily="34" charset="0"/>
              <a:buChar char="•"/>
            </a:pPr>
            <a:r>
              <a:rPr lang="nl-NL" sz="1800" dirty="0"/>
              <a:t>PhD </a:t>
            </a:r>
            <a:r>
              <a:rPr lang="nl-NL" sz="1800" dirty="0" err="1"/>
              <a:t>students</a:t>
            </a:r>
            <a:r>
              <a:rPr lang="nl-NL" sz="1800" dirty="0"/>
              <a:t> </a:t>
            </a:r>
            <a:r>
              <a:rPr lang="nl-NL" sz="1800" dirty="0" err="1"/>
              <a:t>receive</a:t>
            </a:r>
            <a:r>
              <a:rPr lang="nl-NL" sz="1800" dirty="0"/>
              <a:t> </a:t>
            </a:r>
            <a:r>
              <a:rPr lang="nl-NL" sz="1800" b="1" dirty="0" err="1"/>
              <a:t>formal</a:t>
            </a:r>
            <a:r>
              <a:rPr lang="nl-NL" sz="1800" b="1" dirty="0"/>
              <a:t> training </a:t>
            </a:r>
            <a:r>
              <a:rPr lang="nl-NL" sz="1800" dirty="0"/>
              <a:t>in </a:t>
            </a:r>
            <a:r>
              <a:rPr lang="nl-NL" sz="1800" u="sng" dirty="0" err="1"/>
              <a:t>core</a:t>
            </a:r>
            <a:r>
              <a:rPr lang="nl-NL" sz="1800" u="sng" dirty="0"/>
              <a:t> research skills</a:t>
            </a:r>
            <a:r>
              <a:rPr lang="nl-NL" sz="1800" dirty="0"/>
              <a:t>, </a:t>
            </a:r>
            <a:r>
              <a:rPr lang="nl-NL" sz="1800" u="sng" dirty="0" err="1"/>
              <a:t>advanced</a:t>
            </a:r>
            <a:r>
              <a:rPr lang="nl-NL" sz="1800" u="sng" dirty="0"/>
              <a:t> research skills</a:t>
            </a:r>
            <a:r>
              <a:rPr lang="nl-NL" sz="1800" dirty="0"/>
              <a:t> and </a:t>
            </a:r>
            <a:r>
              <a:rPr lang="nl-NL" sz="1800" u="sng" dirty="0" err="1"/>
              <a:t>transferable</a:t>
            </a:r>
            <a:r>
              <a:rPr lang="nl-NL" sz="1800" u="sng" dirty="0"/>
              <a:t> skills</a:t>
            </a:r>
            <a:r>
              <a:rPr lang="nl-NL" sz="1800" dirty="0"/>
              <a:t> in </a:t>
            </a:r>
            <a:r>
              <a:rPr lang="nl-NL" sz="1800" dirty="0" err="1"/>
              <a:t>local</a:t>
            </a:r>
            <a:r>
              <a:rPr lang="nl-NL" sz="1800" dirty="0"/>
              <a:t> courses, </a:t>
            </a:r>
            <a:r>
              <a:rPr lang="nl-NL" sz="1800" dirty="0" err="1"/>
              <a:t>specific</a:t>
            </a:r>
            <a:r>
              <a:rPr lang="nl-NL" sz="1800" dirty="0"/>
              <a:t> training, </a:t>
            </a:r>
            <a:r>
              <a:rPr lang="nl-NL" sz="1800" dirty="0" err="1"/>
              <a:t>network-wide</a:t>
            </a:r>
            <a:r>
              <a:rPr lang="nl-NL" sz="1800" dirty="0"/>
              <a:t> events</a:t>
            </a:r>
          </a:p>
          <a:p>
            <a:endParaRPr lang="nl-NL" sz="1800" dirty="0"/>
          </a:p>
          <a:p>
            <a:pPr marL="342900" indent="-342900">
              <a:buFont typeface="Arial" panose="020B0604020202020204" pitchFamily="34" charset="0"/>
              <a:buChar char="•"/>
            </a:pPr>
            <a:r>
              <a:rPr lang="nl-NL" sz="1800" dirty="0"/>
              <a:t>PhD </a:t>
            </a:r>
            <a:r>
              <a:rPr lang="nl-NL" sz="1800" dirty="0" err="1"/>
              <a:t>students</a:t>
            </a:r>
            <a:r>
              <a:rPr lang="nl-NL" sz="1800" dirty="0"/>
              <a:t> are </a:t>
            </a:r>
            <a:r>
              <a:rPr lang="nl-NL" sz="1800" b="1" dirty="0" err="1"/>
              <a:t>exposed</a:t>
            </a:r>
            <a:r>
              <a:rPr lang="nl-NL" sz="1800" b="1" dirty="0"/>
              <a:t> </a:t>
            </a:r>
            <a:r>
              <a:rPr lang="nl-NL" sz="1800" b="1" dirty="0" err="1"/>
              <a:t>to</a:t>
            </a:r>
            <a:r>
              <a:rPr lang="nl-NL" sz="1800" b="1" dirty="0"/>
              <a:t> </a:t>
            </a:r>
            <a:r>
              <a:rPr lang="nl-NL" sz="1800" b="1" dirty="0" err="1"/>
              <a:t>other</a:t>
            </a:r>
            <a:r>
              <a:rPr lang="nl-NL" sz="1800" b="1" dirty="0"/>
              <a:t> sectors </a:t>
            </a:r>
            <a:r>
              <a:rPr lang="nl-NL" sz="1800" dirty="0" err="1"/>
              <a:t>through</a:t>
            </a:r>
            <a:r>
              <a:rPr lang="nl-NL" sz="1800" dirty="0"/>
              <a:t> secondments, training, consortium members and </a:t>
            </a:r>
            <a:r>
              <a:rPr lang="nl-NL" sz="1800" dirty="0" err="1"/>
              <a:t>collaborations</a:t>
            </a:r>
            <a:endParaRPr lang="nl-NL" sz="1800" dirty="0"/>
          </a:p>
          <a:p>
            <a:endParaRPr lang="nl-NL" dirty="0"/>
          </a:p>
          <a:p>
            <a:pPr marL="342900" indent="-342900">
              <a:buFont typeface="Arial" panose="020B0604020202020204" pitchFamily="34" charset="0"/>
              <a:buChar char="•"/>
            </a:pPr>
            <a:r>
              <a:rPr lang="nl-NL" dirty="0"/>
              <a:t>Project </a:t>
            </a:r>
            <a:r>
              <a:rPr lang="nl-NL" dirty="0" err="1"/>
              <a:t>should</a:t>
            </a:r>
            <a:r>
              <a:rPr lang="nl-NL" dirty="0"/>
              <a:t> </a:t>
            </a:r>
            <a:r>
              <a:rPr lang="nl-NL" dirty="0" err="1"/>
              <a:t>result</a:t>
            </a:r>
            <a:r>
              <a:rPr lang="nl-NL" dirty="0"/>
              <a:t> in excellent employability of </a:t>
            </a:r>
            <a:r>
              <a:rPr lang="nl-NL" dirty="0" err="1"/>
              <a:t>your</a:t>
            </a:r>
            <a:r>
              <a:rPr lang="nl-NL" dirty="0"/>
              <a:t> </a:t>
            </a:r>
            <a:r>
              <a:rPr lang="nl-NL" dirty="0" err="1"/>
              <a:t>researchers</a:t>
            </a:r>
            <a:r>
              <a:rPr lang="nl-NL" dirty="0"/>
              <a:t> and </a:t>
            </a:r>
            <a:r>
              <a:rPr lang="nl-NL" dirty="0" err="1"/>
              <a:t>increased</a:t>
            </a:r>
            <a:r>
              <a:rPr lang="nl-NL" dirty="0"/>
              <a:t> R&amp;I </a:t>
            </a:r>
            <a:r>
              <a:rPr lang="nl-NL" dirty="0" err="1"/>
              <a:t>capacity</a:t>
            </a:r>
            <a:r>
              <a:rPr lang="nl-NL" dirty="0"/>
              <a:t> in EU, in </a:t>
            </a:r>
            <a:r>
              <a:rPr lang="nl-NL" dirty="0" err="1"/>
              <a:t>addition</a:t>
            </a:r>
            <a:r>
              <a:rPr lang="nl-NL" dirty="0"/>
              <a:t> </a:t>
            </a:r>
            <a:r>
              <a:rPr lang="nl-NL" dirty="0" err="1"/>
              <a:t>to</a:t>
            </a:r>
            <a:r>
              <a:rPr lang="nl-NL" dirty="0"/>
              <a:t> ‘standard’ </a:t>
            </a:r>
            <a:r>
              <a:rPr lang="nl-NL" dirty="0" err="1"/>
              <a:t>scientific</a:t>
            </a:r>
            <a:r>
              <a:rPr lang="nl-NL" dirty="0"/>
              <a:t>/</a:t>
            </a:r>
            <a:r>
              <a:rPr lang="nl-NL" dirty="0" err="1"/>
              <a:t>societal</a:t>
            </a:r>
            <a:r>
              <a:rPr lang="nl-NL" dirty="0"/>
              <a:t>/</a:t>
            </a:r>
            <a:r>
              <a:rPr lang="nl-NL" dirty="0" err="1"/>
              <a:t>economic</a:t>
            </a:r>
            <a:r>
              <a:rPr lang="nl-NL" dirty="0"/>
              <a:t> impact</a:t>
            </a:r>
          </a:p>
          <a:p>
            <a:pPr algn="ctr"/>
            <a:endParaRPr lang="en-US" dirty="0"/>
          </a:p>
          <a:p>
            <a:endParaRPr lang="nl-NL" dirty="0">
              <a:highlight>
                <a:srgbClr val="FFFF00"/>
              </a:highlight>
            </a:endParaRPr>
          </a:p>
        </p:txBody>
      </p:sp>
      <p:sp>
        <p:nvSpPr>
          <p:cNvPr id="2" name="TextBox 1">
            <a:extLst>
              <a:ext uri="{FF2B5EF4-FFF2-40B4-BE49-F238E27FC236}">
                <a16:creationId xmlns:a16="http://schemas.microsoft.com/office/drawing/2014/main" id="{C6740E8F-0F2E-8CBE-56E9-E422E2F3CFB3}"/>
              </a:ext>
            </a:extLst>
          </p:cNvPr>
          <p:cNvSpPr txBox="1"/>
          <p:nvPr/>
        </p:nvSpPr>
        <p:spPr>
          <a:xfrm>
            <a:off x="9540089" y="6529543"/>
            <a:ext cx="2256576" cy="276999"/>
          </a:xfrm>
          <a:prstGeom prst="rect">
            <a:avLst/>
          </a:prstGeom>
          <a:noFill/>
        </p:spPr>
        <p:txBody>
          <a:bodyPr wrap="square">
            <a:spAutoFit/>
          </a:bodyPr>
          <a:lstStyle/>
          <a:p>
            <a:r>
              <a:rPr lang="nl-NL" sz="1200" dirty="0"/>
              <a:t>RGS SharePoint MSCA-DN</a:t>
            </a:r>
          </a:p>
        </p:txBody>
      </p:sp>
      <p:pic>
        <p:nvPicPr>
          <p:cNvPr id="3" name="Picture 2">
            <a:extLst>
              <a:ext uri="{FF2B5EF4-FFF2-40B4-BE49-F238E27FC236}">
                <a16:creationId xmlns:a16="http://schemas.microsoft.com/office/drawing/2014/main" id="{39DC2C67-0793-2FDD-D079-830356D98AAB}"/>
              </a:ext>
            </a:extLst>
          </p:cNvPr>
          <p:cNvPicPr>
            <a:picLocks noChangeAspect="1"/>
          </p:cNvPicPr>
          <p:nvPr/>
        </p:nvPicPr>
        <p:blipFill>
          <a:blip r:embed="rId3"/>
          <a:stretch>
            <a:fillRect/>
          </a:stretch>
        </p:blipFill>
        <p:spPr>
          <a:xfrm>
            <a:off x="9619118" y="4976131"/>
            <a:ext cx="2403884" cy="1553412"/>
          </a:xfrm>
          <a:prstGeom prst="rect">
            <a:avLst/>
          </a:prstGeom>
        </p:spPr>
      </p:pic>
    </p:spTree>
    <p:extLst>
      <p:ext uri="{BB962C8B-B14F-4D97-AF65-F5344CB8AC3E}">
        <p14:creationId xmlns:p14="http://schemas.microsoft.com/office/powerpoint/2010/main" val="105684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13">
            <a:extLst>
              <a:ext uri="{FF2B5EF4-FFF2-40B4-BE49-F238E27FC236}">
                <a16:creationId xmlns:a16="http://schemas.microsoft.com/office/drawing/2014/main" id="{AF725E2A-17CC-EED7-986B-BC8E18D71B20}"/>
              </a:ext>
            </a:extLst>
          </p:cNvPr>
          <p:cNvSpPr txBox="1"/>
          <p:nvPr/>
        </p:nvSpPr>
        <p:spPr>
          <a:xfrm>
            <a:off x="449834" y="292434"/>
            <a:ext cx="5281115" cy="461665"/>
          </a:xfrm>
          <a:prstGeom prst="rect">
            <a:avLst/>
          </a:prstGeom>
          <a:solidFill>
            <a:schemeClr val="bg1"/>
          </a:solidFill>
        </p:spPr>
        <p:txBody>
          <a:bodyPr wrap="square" rtlCol="0">
            <a:spAutoFit/>
          </a:bodyPr>
          <a:lstStyle/>
          <a:p>
            <a:r>
              <a:rPr lang="nl-NL" sz="2400" b="1" dirty="0">
                <a:solidFill>
                  <a:schemeClr val="accent2"/>
                </a:solidFill>
              </a:rPr>
              <a:t>Amsterdam UMC in a MSCA-DN </a:t>
            </a:r>
            <a:endParaRPr lang="nl-NL" sz="2000" dirty="0"/>
          </a:p>
        </p:txBody>
      </p:sp>
      <p:sp>
        <p:nvSpPr>
          <p:cNvPr id="10" name="TextBox 9">
            <a:extLst>
              <a:ext uri="{FF2B5EF4-FFF2-40B4-BE49-F238E27FC236}">
                <a16:creationId xmlns:a16="http://schemas.microsoft.com/office/drawing/2014/main" id="{04716E52-B393-E81A-5798-9126540C5623}"/>
              </a:ext>
            </a:extLst>
          </p:cNvPr>
          <p:cNvSpPr txBox="1">
            <a:spLocks/>
          </p:cNvSpPr>
          <p:nvPr/>
        </p:nvSpPr>
        <p:spPr>
          <a:xfrm>
            <a:off x="625466" y="1924509"/>
            <a:ext cx="9738610" cy="4151619"/>
          </a:xfrm>
          <a:prstGeom prst="rect">
            <a:avLst/>
          </a:prstGeom>
          <a:noFill/>
        </p:spPr>
        <p:txBody>
          <a:bodyPr wrap="square" rtlCol="0">
            <a:noAutofit/>
          </a:bodyPr>
          <a:lstStyle/>
          <a:p>
            <a:pPr marL="285750" indent="-285750">
              <a:buFont typeface="Arial" panose="020B0604020202020204" pitchFamily="34" charset="0"/>
              <a:buChar char="•"/>
            </a:pPr>
            <a:r>
              <a:rPr lang="en-US" dirty="0"/>
              <a:t>Competitive call, but Amsterdam UMC is relatively successful (11 active MSCA-DN coordinator projects, and 16 as beneficiary)</a:t>
            </a:r>
            <a:endParaRPr lang="en-US" dirty="0">
              <a:highlight>
                <a:srgbClr val="FFFF00"/>
              </a:highlight>
            </a:endParaRPr>
          </a:p>
          <a:p>
            <a:pPr marR="0" lvl="0">
              <a:lnSpc>
                <a:spcPct val="120000"/>
              </a:lnSpc>
              <a:spcBef>
                <a:spcPts val="0"/>
              </a:spcBef>
              <a:spcAft>
                <a:spcPts val="0"/>
              </a:spcAft>
              <a:buSzPct val="100000"/>
              <a:tabLst>
                <a:tab pos="228600" algn="l"/>
              </a:tabLst>
            </a:pPr>
            <a:endParaRPr lang="nl-NL" sz="1600" kern="100" dirty="0">
              <a:effectLst/>
              <a:latin typeface="+mj-lt"/>
              <a:ea typeface="Calibri" panose="020F0502020204030204" pitchFamily="34" charset="0"/>
              <a:cs typeface="Times New Roman" panose="02020603050405020304" pitchFamily="18" charset="0"/>
            </a:endParaRPr>
          </a:p>
          <a:p>
            <a:pPr marL="285750" marR="0" lvl="0" indent="-285750">
              <a:lnSpc>
                <a:spcPct val="120000"/>
              </a:lnSpc>
              <a:spcBef>
                <a:spcPts val="0"/>
              </a:spcBef>
              <a:spcAft>
                <a:spcPts val="0"/>
              </a:spcAft>
              <a:buSzPct val="100000"/>
              <a:buFont typeface="Arial" panose="020B0604020202020204" pitchFamily="34" charset="0"/>
              <a:buChar char="•"/>
              <a:tabLst>
                <a:tab pos="228600" algn="l"/>
              </a:tabLst>
            </a:pPr>
            <a:r>
              <a:rPr lang="en-US" b="0" i="0" dirty="0">
                <a:solidFill>
                  <a:srgbClr val="323130"/>
                </a:solidFill>
                <a:effectLst/>
                <a:latin typeface="+mj-lt"/>
              </a:rPr>
              <a:t>Successful Coordinators and Beneficiaries recruiting PhD students to either Amsterdam UMC location can qualify for th</a:t>
            </a:r>
            <a:r>
              <a:rPr lang="en-US" b="0" i="0" dirty="0">
                <a:effectLst/>
                <a:latin typeface="+mj-lt"/>
              </a:rPr>
              <a:t>e</a:t>
            </a:r>
            <a:r>
              <a:rPr lang="en-US" b="1" i="0" dirty="0">
                <a:effectLst/>
                <a:latin typeface="+mj-lt"/>
              </a:rPr>
              <a:t> 4th year incentive arrangement (50k per student)</a:t>
            </a:r>
          </a:p>
          <a:p>
            <a:pPr>
              <a:lnSpc>
                <a:spcPct val="120000"/>
              </a:lnSpc>
              <a:buSzPct val="100000"/>
              <a:tabLst>
                <a:tab pos="228600" algn="l"/>
              </a:tabLst>
            </a:pPr>
            <a:r>
              <a:rPr lang="en-US" sz="1600" dirty="0"/>
              <a:t>	 </a:t>
            </a:r>
            <a:r>
              <a:rPr lang="en-US" sz="1200" i="1" dirty="0"/>
              <a:t>Make sure to have a plan for PhD students at Beneficiaries in a country with 4-year PhD trajectory</a:t>
            </a:r>
          </a:p>
          <a:p>
            <a:pPr>
              <a:lnSpc>
                <a:spcPct val="120000"/>
              </a:lnSpc>
              <a:buSzPct val="100000"/>
              <a:tabLst>
                <a:tab pos="228600" algn="l"/>
              </a:tabLst>
            </a:pPr>
            <a:endParaRPr lang="en-US" sz="1200" i="1" dirty="0"/>
          </a:p>
          <a:p>
            <a:pPr marL="285750" indent="-285750">
              <a:lnSpc>
                <a:spcPct val="120000"/>
              </a:lnSpc>
              <a:buSzPct val="100000"/>
              <a:buFont typeface="Arial" panose="020B0604020202020204" pitchFamily="34" charset="0"/>
              <a:buChar char="•"/>
              <a:tabLst>
                <a:tab pos="228600" algn="l"/>
              </a:tabLst>
            </a:pPr>
            <a:r>
              <a:rPr lang="en-US" b="0" i="0" dirty="0">
                <a:effectLst/>
                <a:latin typeface="+mj-lt"/>
              </a:rPr>
              <a:t>Additional matching, depending on budget for Amsterdam UMC each year (60k per student)</a:t>
            </a:r>
            <a:endParaRPr lang="nl-NL" sz="18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191768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553440"/>
            <a:ext cx="10766044" cy="1325563"/>
          </a:xfrm>
        </p:spPr>
        <p:txBody>
          <a:bodyPr/>
          <a:lstStyle/>
          <a:p>
            <a:r>
              <a:rPr lang="nl-NL"/>
              <a:t>Maximum EU </a:t>
            </a:r>
            <a:r>
              <a:rPr lang="nl-NL" err="1"/>
              <a:t>contribution</a:t>
            </a:r>
            <a:endParaRPr lang="nl-NL"/>
          </a:p>
        </p:txBody>
      </p:sp>
      <p:sp>
        <p:nvSpPr>
          <p:cNvPr id="3" name="Tijdelijke aanduiding voor inhoud 2"/>
          <p:cNvSpPr>
            <a:spLocks noGrp="1"/>
          </p:cNvSpPr>
          <p:nvPr>
            <p:ph sz="half" idx="2"/>
          </p:nvPr>
        </p:nvSpPr>
        <p:spPr>
          <a:xfrm>
            <a:off x="673100" y="1770845"/>
            <a:ext cx="11219238" cy="4372378"/>
          </a:xfrm>
        </p:spPr>
        <p:txBody>
          <a:bodyPr/>
          <a:lstStyle/>
          <a:p>
            <a:r>
              <a:rPr lang="en-US" sz="2000"/>
              <a:t>Minimum of </a:t>
            </a:r>
            <a:r>
              <a:rPr lang="en-US" sz="2000" b="1"/>
              <a:t>3</a:t>
            </a:r>
            <a:r>
              <a:rPr lang="en-US" sz="2000"/>
              <a:t> beneficiaries</a:t>
            </a:r>
          </a:p>
          <a:p>
            <a:r>
              <a:rPr lang="nl-NL" sz="2000"/>
              <a:t>Fellowship </a:t>
            </a:r>
            <a:r>
              <a:rPr lang="nl-NL" sz="2000" err="1"/>
              <a:t>duration</a:t>
            </a:r>
            <a:r>
              <a:rPr lang="nl-NL" sz="2000"/>
              <a:t> of </a:t>
            </a:r>
            <a:r>
              <a:rPr lang="nl-NL" sz="2000" err="1"/>
              <a:t>Doctoral</a:t>
            </a:r>
            <a:r>
              <a:rPr lang="nl-NL" sz="2000"/>
              <a:t> Candidates (</a:t>
            </a:r>
            <a:r>
              <a:rPr lang="nl-NL" sz="2000" err="1"/>
              <a:t>DCs</a:t>
            </a:r>
            <a:r>
              <a:rPr lang="nl-NL" sz="2000"/>
              <a:t>)</a:t>
            </a:r>
          </a:p>
          <a:p>
            <a:pPr lvl="1"/>
            <a:r>
              <a:rPr lang="nl-NL" sz="1800"/>
              <a:t>36 </a:t>
            </a:r>
            <a:r>
              <a:rPr lang="nl-NL" sz="1800" err="1"/>
              <a:t>months</a:t>
            </a:r>
            <a:r>
              <a:rPr lang="nl-NL" sz="1800"/>
              <a:t> (DN, DN-ID)</a:t>
            </a:r>
          </a:p>
          <a:p>
            <a:pPr lvl="1"/>
            <a:r>
              <a:rPr lang="nl-NL" sz="1800"/>
              <a:t>48 </a:t>
            </a:r>
            <a:r>
              <a:rPr lang="nl-NL" sz="1800" err="1"/>
              <a:t>months</a:t>
            </a:r>
            <a:r>
              <a:rPr lang="nl-NL" sz="1800"/>
              <a:t> (JD)</a:t>
            </a:r>
            <a:br>
              <a:rPr lang="nl-NL" sz="1800"/>
            </a:br>
            <a:endParaRPr lang="en-US" sz="1800"/>
          </a:p>
          <a:p>
            <a:r>
              <a:rPr lang="en-US" sz="2000"/>
              <a:t>Max 540 persons months</a:t>
            </a:r>
          </a:p>
          <a:p>
            <a:pPr lvl="1"/>
            <a:r>
              <a:rPr lang="en-US" sz="1800"/>
              <a:t>15 DCs for 36 months (DN, DN-ID)</a:t>
            </a:r>
          </a:p>
          <a:p>
            <a:pPr lvl="1"/>
            <a:r>
              <a:rPr lang="en-US" sz="1800"/>
              <a:t>11 DCs 48 months (JD)  </a:t>
            </a:r>
            <a:br>
              <a:rPr lang="en-US" sz="1800"/>
            </a:br>
            <a:endParaRPr lang="en-US" sz="1800"/>
          </a:p>
          <a:p>
            <a:r>
              <a:rPr lang="en-US" sz="2000"/>
              <a:t>Mobility rule*: </a:t>
            </a:r>
          </a:p>
          <a:p>
            <a:pPr lvl="1"/>
            <a:r>
              <a:rPr lang="en-US" sz="1800"/>
              <a:t>Important to keep in mind if local language is required to carry out work (e.g. clinical work)</a:t>
            </a:r>
            <a:br>
              <a:rPr lang="en-US" sz="1800"/>
            </a:br>
            <a:endParaRPr lang="en-US" sz="1800"/>
          </a:p>
          <a:p>
            <a:r>
              <a:rPr lang="en-US" sz="2000"/>
              <a:t>40% rule: no more than 40% of total budget to one EU country (</a:t>
            </a:r>
            <a:r>
              <a:rPr lang="en-US" sz="2000" u="sng"/>
              <a:t>excl.</a:t>
            </a:r>
            <a:r>
              <a:rPr lang="en-US" sz="2000"/>
              <a:t> central redistribution)</a:t>
            </a:r>
          </a:p>
        </p:txBody>
      </p:sp>
      <p:sp>
        <p:nvSpPr>
          <p:cNvPr id="5" name="Tijdelijke aanduiding voor voettekst 3"/>
          <p:cNvSpPr>
            <a:spLocks noGrp="1"/>
          </p:cNvSpPr>
          <p:nvPr>
            <p:ph type="ftr" sz="quarter" idx="11"/>
          </p:nvPr>
        </p:nvSpPr>
        <p:spPr>
          <a:xfrm>
            <a:off x="711200" y="6381750"/>
            <a:ext cx="10989256" cy="365125"/>
          </a:xfrm>
        </p:spPr>
        <p:txBody>
          <a:bodyPr/>
          <a:lstStyle/>
          <a:p>
            <a:r>
              <a:rPr lang="nl-NL" i="1"/>
              <a:t>*</a:t>
            </a:r>
            <a:r>
              <a:rPr lang="en-US" sz="1400" i="1"/>
              <a:t> Researchers must not have resided or carried out their main activity (work, studies, etc.) in the country of the recruiting beneficiary </a:t>
            </a:r>
            <a:r>
              <a:rPr lang="en-US" sz="1400" b="1" i="1"/>
              <a:t>for more than 12 months in the 36 months</a:t>
            </a:r>
            <a:r>
              <a:rPr lang="en-US" sz="1400" i="1"/>
              <a:t> immediately before their recruitment date. </a:t>
            </a:r>
            <a:endParaRPr lang="nl-NL" i="1"/>
          </a:p>
        </p:txBody>
      </p:sp>
    </p:spTree>
    <p:extLst>
      <p:ext uri="{BB962C8B-B14F-4D97-AF65-F5344CB8AC3E}">
        <p14:creationId xmlns:p14="http://schemas.microsoft.com/office/powerpoint/2010/main" val="62834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200" y="494673"/>
            <a:ext cx="10766044" cy="1325563"/>
          </a:xfrm>
        </p:spPr>
        <p:txBody>
          <a:bodyPr/>
          <a:lstStyle/>
          <a:p>
            <a:r>
              <a:rPr lang="nl-NL" err="1"/>
              <a:t>Funding</a:t>
            </a:r>
            <a:r>
              <a:rPr lang="nl-NL"/>
              <a:t> </a:t>
            </a:r>
            <a:r>
              <a:rPr lang="nl-NL" err="1"/>
              <a:t>mechanism</a:t>
            </a:r>
            <a:r>
              <a:rPr lang="nl-NL"/>
              <a:t> / </a:t>
            </a:r>
            <a:r>
              <a:rPr lang="nl-NL" err="1"/>
              <a:t>cost</a:t>
            </a:r>
            <a:r>
              <a:rPr lang="nl-NL"/>
              <a:t> </a:t>
            </a:r>
            <a:r>
              <a:rPr lang="nl-NL" err="1"/>
              <a:t>categories</a:t>
            </a:r>
            <a:endParaRPr lang="nl-NL"/>
          </a:p>
        </p:txBody>
      </p:sp>
      <p:pic>
        <p:nvPicPr>
          <p:cNvPr id="2050" name="Picture 2">
            <a:extLst>
              <a:ext uri="{FF2B5EF4-FFF2-40B4-BE49-F238E27FC236}">
                <a16:creationId xmlns:a16="http://schemas.microsoft.com/office/drawing/2014/main" id="{C6395E23-A3B0-4738-7D91-75E9D69E1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08" y="1700010"/>
            <a:ext cx="8038753" cy="359964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5">
            <a:extLst>
              <a:ext uri="{FF2B5EF4-FFF2-40B4-BE49-F238E27FC236}">
                <a16:creationId xmlns:a16="http://schemas.microsoft.com/office/drawing/2014/main" id="{BDADC6F8-CD0A-AEB8-A0C5-84AEE48106BB}"/>
              </a:ext>
            </a:extLst>
          </p:cNvPr>
          <p:cNvSpPr txBox="1">
            <a:spLocks/>
          </p:cNvSpPr>
          <p:nvPr/>
        </p:nvSpPr>
        <p:spPr>
          <a:xfrm>
            <a:off x="336194" y="6363327"/>
            <a:ext cx="8814245" cy="370759"/>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400" i="1"/>
              <a:t>Source: </a:t>
            </a:r>
            <a:r>
              <a:rPr lang="nl-NL" sz="1400" i="1">
                <a:hlinkClick r:id="rId3"/>
              </a:rPr>
              <a:t>MSCA DN - Guide </a:t>
            </a:r>
            <a:r>
              <a:rPr lang="nl-NL" sz="1400" i="1" err="1">
                <a:hlinkClick r:id="rId3"/>
              </a:rPr>
              <a:t>for</a:t>
            </a:r>
            <a:r>
              <a:rPr lang="nl-NL" sz="1400" i="1">
                <a:hlinkClick r:id="rId3"/>
              </a:rPr>
              <a:t> </a:t>
            </a:r>
            <a:r>
              <a:rPr lang="nl-NL" sz="1400" i="1" err="1">
                <a:hlinkClick r:id="rId3"/>
              </a:rPr>
              <a:t>applicants</a:t>
            </a:r>
            <a:r>
              <a:rPr lang="nl-NL" sz="1400" i="1">
                <a:hlinkClick r:id="rId3"/>
              </a:rPr>
              <a:t> v4 (11 Apr. 2025)</a:t>
            </a:r>
            <a:r>
              <a:rPr lang="nl-NL" sz="1400" i="1"/>
              <a:t> – </a:t>
            </a:r>
            <a:r>
              <a:rPr lang="nl-NL" sz="1400" i="1" err="1"/>
              <a:t>Applicable</a:t>
            </a:r>
            <a:r>
              <a:rPr lang="nl-NL" sz="1400" i="1"/>
              <a:t> unit </a:t>
            </a:r>
            <a:r>
              <a:rPr lang="nl-NL" sz="1400" i="1" err="1"/>
              <a:t>costs</a:t>
            </a:r>
            <a:r>
              <a:rPr lang="nl-NL" sz="1400" i="1"/>
              <a:t> (page 118)</a:t>
            </a:r>
          </a:p>
        </p:txBody>
      </p:sp>
    </p:spTree>
    <p:extLst>
      <p:ext uri="{BB962C8B-B14F-4D97-AF65-F5344CB8AC3E}">
        <p14:creationId xmlns:p14="http://schemas.microsoft.com/office/powerpoint/2010/main" val="3423142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2978" y="681037"/>
            <a:ext cx="10766044" cy="1325563"/>
          </a:xfrm>
        </p:spPr>
        <p:txBody>
          <a:bodyPr/>
          <a:lstStyle/>
          <a:p>
            <a:r>
              <a:rPr lang="nl-NL" dirty="0" err="1"/>
              <a:t>Contributions</a:t>
            </a:r>
            <a:r>
              <a:rPr lang="nl-NL" dirty="0"/>
              <a:t> </a:t>
            </a:r>
            <a:r>
              <a:rPr lang="nl-NL" dirty="0" err="1"/>
              <a:t>for</a:t>
            </a:r>
            <a:r>
              <a:rPr lang="nl-NL" dirty="0"/>
              <a:t> </a:t>
            </a:r>
            <a:r>
              <a:rPr lang="nl-NL" dirty="0" err="1"/>
              <a:t>researchers</a:t>
            </a:r>
            <a:r>
              <a:rPr lang="nl-NL" dirty="0"/>
              <a:t> (1)</a:t>
            </a:r>
          </a:p>
        </p:txBody>
      </p:sp>
      <p:sp>
        <p:nvSpPr>
          <p:cNvPr id="3" name="Tijdelijke aanduiding voor inhoud 2"/>
          <p:cNvSpPr>
            <a:spLocks noGrp="1"/>
          </p:cNvSpPr>
          <p:nvPr>
            <p:ph sz="half" idx="2"/>
          </p:nvPr>
        </p:nvSpPr>
        <p:spPr>
          <a:xfrm>
            <a:off x="711200" y="1732209"/>
            <a:ext cx="10744200" cy="4591586"/>
          </a:xfrm>
        </p:spPr>
        <p:txBody>
          <a:bodyPr/>
          <a:lstStyle/>
          <a:p>
            <a:pPr marL="0" indent="0">
              <a:lnSpc>
                <a:spcPct val="100000"/>
              </a:lnSpc>
              <a:buNone/>
            </a:pPr>
            <a:r>
              <a:rPr lang="nl-NL" sz="1800" dirty="0" err="1"/>
              <a:t>Funding</a:t>
            </a:r>
            <a:r>
              <a:rPr lang="nl-NL" sz="1800" dirty="0"/>
              <a:t> </a:t>
            </a:r>
            <a:r>
              <a:rPr lang="nl-NL" sz="1800" dirty="0" err="1"/>
              <a:t>based</a:t>
            </a:r>
            <a:r>
              <a:rPr lang="nl-NL" sz="1800" dirty="0"/>
              <a:t> on unit </a:t>
            </a:r>
            <a:r>
              <a:rPr lang="nl-NL" sz="1800" dirty="0" err="1"/>
              <a:t>costs</a:t>
            </a:r>
            <a:r>
              <a:rPr lang="nl-NL" sz="1800" dirty="0"/>
              <a:t> x </a:t>
            </a:r>
            <a:r>
              <a:rPr lang="nl-NL" sz="1800" dirty="0" err="1"/>
              <a:t>number</a:t>
            </a:r>
            <a:r>
              <a:rPr lang="nl-NL" sz="1800" dirty="0"/>
              <a:t> of person </a:t>
            </a:r>
            <a:r>
              <a:rPr lang="nl-NL" sz="1800" dirty="0" err="1"/>
              <a:t>months</a:t>
            </a:r>
            <a:r>
              <a:rPr lang="nl-NL" sz="1800" dirty="0"/>
              <a:t> (</a:t>
            </a:r>
            <a:r>
              <a:rPr lang="nl-NL" sz="1800" dirty="0" err="1"/>
              <a:t>PMs</a:t>
            </a:r>
            <a:r>
              <a:rPr lang="nl-NL" sz="1800" dirty="0"/>
              <a:t>)</a:t>
            </a:r>
          </a:p>
          <a:p>
            <a:pPr marL="0" indent="0">
              <a:lnSpc>
                <a:spcPct val="100000"/>
              </a:lnSpc>
              <a:buNone/>
            </a:pPr>
            <a:r>
              <a:rPr lang="nl-NL" sz="1800" dirty="0"/>
              <a:t>The </a:t>
            </a:r>
            <a:r>
              <a:rPr lang="nl-NL" sz="1800" dirty="0" err="1"/>
              <a:t>three</a:t>
            </a:r>
            <a:r>
              <a:rPr lang="nl-NL" sz="1800" dirty="0"/>
              <a:t> </a:t>
            </a:r>
            <a:r>
              <a:rPr lang="nl-NL" sz="1800" dirty="0" err="1"/>
              <a:t>allowances</a:t>
            </a:r>
            <a:r>
              <a:rPr lang="nl-NL" sz="1800" dirty="0"/>
              <a:t> below </a:t>
            </a:r>
            <a:r>
              <a:rPr lang="nl-NL" sz="1800" dirty="0" err="1"/>
              <a:t>should</a:t>
            </a:r>
            <a:r>
              <a:rPr lang="nl-NL" sz="1800" dirty="0"/>
              <a:t> </a:t>
            </a:r>
            <a:r>
              <a:rPr lang="nl-NL" sz="1800" dirty="0" err="1"/>
              <a:t>be</a:t>
            </a:r>
            <a:r>
              <a:rPr lang="nl-NL" sz="1800" dirty="0"/>
              <a:t> </a:t>
            </a:r>
            <a:r>
              <a:rPr lang="nl-NL" sz="1800" dirty="0" err="1"/>
              <a:t>paid</a:t>
            </a:r>
            <a:r>
              <a:rPr lang="nl-NL" sz="1800" dirty="0"/>
              <a:t> out </a:t>
            </a:r>
            <a:r>
              <a:rPr lang="nl-NL" sz="1800" b="1" dirty="0"/>
              <a:t>in full </a:t>
            </a:r>
            <a:r>
              <a:rPr lang="nl-NL" sz="1800" dirty="0" err="1"/>
              <a:t>to</a:t>
            </a:r>
            <a:r>
              <a:rPr lang="nl-NL" sz="1800" dirty="0"/>
              <a:t> </a:t>
            </a:r>
            <a:r>
              <a:rPr lang="nl-NL" sz="1800" dirty="0" err="1"/>
              <a:t>the</a:t>
            </a:r>
            <a:r>
              <a:rPr lang="nl-NL" sz="1800" dirty="0"/>
              <a:t> DC in </a:t>
            </a:r>
            <a:r>
              <a:rPr lang="nl-NL" sz="1800" dirty="0" err="1"/>
              <a:t>the</a:t>
            </a:r>
            <a:r>
              <a:rPr lang="nl-NL" sz="1800" dirty="0"/>
              <a:t> </a:t>
            </a:r>
            <a:r>
              <a:rPr lang="nl-NL" sz="1800" b="1" dirty="0"/>
              <a:t>form of </a:t>
            </a:r>
            <a:r>
              <a:rPr lang="nl-NL" sz="1800" b="1" dirty="0" err="1"/>
              <a:t>salary</a:t>
            </a:r>
            <a:endParaRPr lang="nl-NL" sz="1800" b="1" dirty="0"/>
          </a:p>
          <a:p>
            <a:pPr marL="0" indent="0">
              <a:lnSpc>
                <a:spcPct val="100000"/>
              </a:lnSpc>
              <a:buNone/>
            </a:pPr>
            <a:endParaRPr lang="nl-NL" sz="1800" dirty="0"/>
          </a:p>
          <a:p>
            <a:pPr>
              <a:lnSpc>
                <a:spcPct val="100000"/>
              </a:lnSpc>
            </a:pPr>
            <a:r>
              <a:rPr lang="nl-NL" sz="1800" dirty="0"/>
              <a:t>Living </a:t>
            </a:r>
            <a:r>
              <a:rPr lang="nl-NL" sz="1800" dirty="0" err="1"/>
              <a:t>allowance</a:t>
            </a:r>
            <a:endParaRPr lang="nl-NL" sz="1800" dirty="0"/>
          </a:p>
          <a:p>
            <a:pPr lvl="1">
              <a:lnSpc>
                <a:spcPct val="100000"/>
              </a:lnSpc>
            </a:pPr>
            <a:r>
              <a:rPr lang="nl-NL" sz="1600" dirty="0"/>
              <a:t>Country </a:t>
            </a:r>
            <a:r>
              <a:rPr lang="nl-NL" sz="1600" dirty="0" err="1"/>
              <a:t>correction</a:t>
            </a:r>
            <a:r>
              <a:rPr lang="nl-NL" sz="1600" dirty="0"/>
              <a:t> </a:t>
            </a:r>
            <a:r>
              <a:rPr lang="nl-NL" sz="1600" dirty="0" err="1"/>
              <a:t>coefficient</a:t>
            </a:r>
            <a:r>
              <a:rPr lang="nl-NL" sz="1600" dirty="0"/>
              <a:t> </a:t>
            </a:r>
            <a:r>
              <a:rPr lang="nl-NL" sz="1600" dirty="0" err="1"/>
              <a:t>applies</a:t>
            </a:r>
            <a:r>
              <a:rPr lang="nl-NL" sz="1600" dirty="0"/>
              <a:t> (NL= x111,6%)</a:t>
            </a:r>
          </a:p>
          <a:p>
            <a:pPr lvl="1" fontAlgn="b">
              <a:lnSpc>
                <a:spcPct val="100000"/>
              </a:lnSpc>
            </a:pPr>
            <a:r>
              <a:rPr lang="nl-NL" sz="1600" dirty="0" err="1"/>
              <a:t>Amount</a:t>
            </a:r>
            <a:r>
              <a:rPr lang="nl-NL" sz="1600" dirty="0"/>
              <a:t> is a </a:t>
            </a:r>
            <a:r>
              <a:rPr lang="nl-NL" sz="1600" dirty="0" err="1"/>
              <a:t>gross</a:t>
            </a:r>
            <a:r>
              <a:rPr lang="nl-NL" sz="1600" dirty="0"/>
              <a:t> </a:t>
            </a:r>
            <a:r>
              <a:rPr lang="nl-NL" sz="1600" dirty="0" err="1"/>
              <a:t>amount</a:t>
            </a:r>
            <a:r>
              <a:rPr lang="nl-NL" sz="1600" dirty="0"/>
              <a:t> (</a:t>
            </a:r>
            <a:r>
              <a:rPr lang="nl-NL" sz="1600" dirty="0" err="1"/>
              <a:t>so</a:t>
            </a:r>
            <a:r>
              <a:rPr lang="nl-NL" sz="1600" dirty="0"/>
              <a:t> covers </a:t>
            </a:r>
            <a:r>
              <a:rPr lang="nl-NL" sz="1600" dirty="0" err="1"/>
              <a:t>taxes</a:t>
            </a:r>
            <a:r>
              <a:rPr lang="nl-NL" sz="1600" dirty="0"/>
              <a:t>, </a:t>
            </a:r>
            <a:r>
              <a:rPr lang="nl-NL" sz="1600" dirty="0" err="1"/>
              <a:t>social</a:t>
            </a:r>
            <a:r>
              <a:rPr lang="nl-NL" sz="1600" dirty="0"/>
              <a:t> security, pension, </a:t>
            </a:r>
            <a:r>
              <a:rPr lang="nl-NL" sz="1600" dirty="0" err="1"/>
              <a:t>voluntary</a:t>
            </a:r>
            <a:r>
              <a:rPr lang="nl-NL" sz="1600" dirty="0"/>
              <a:t> </a:t>
            </a:r>
            <a:r>
              <a:rPr lang="nl-NL" sz="1600" dirty="0" err="1"/>
              <a:t>deduction</a:t>
            </a:r>
            <a:r>
              <a:rPr lang="nl-NL" sz="1600" dirty="0"/>
              <a:t> etc.)</a:t>
            </a:r>
            <a:r>
              <a:rPr lang="en-US" sz="1600" dirty="0"/>
              <a:t> </a:t>
            </a:r>
            <a:br>
              <a:rPr lang="en-US" sz="1600" dirty="0"/>
            </a:br>
            <a:endParaRPr lang="nl-NL" sz="1600" dirty="0"/>
          </a:p>
          <a:p>
            <a:pPr fontAlgn="b">
              <a:lnSpc>
                <a:spcPct val="100000"/>
              </a:lnSpc>
            </a:pPr>
            <a:r>
              <a:rPr lang="en-US" sz="1800" dirty="0"/>
              <a:t>Mobility allowance </a:t>
            </a:r>
          </a:p>
          <a:p>
            <a:pPr lvl="1" fontAlgn="b">
              <a:lnSpc>
                <a:spcPct val="100000"/>
              </a:lnSpc>
            </a:pPr>
            <a:r>
              <a:rPr lang="en-US" sz="1600" dirty="0"/>
              <a:t>Household, relocation and </a:t>
            </a:r>
            <a:r>
              <a:rPr lang="en-US" sz="1600" u="sng" dirty="0"/>
              <a:t>personal </a:t>
            </a:r>
            <a:r>
              <a:rPr lang="en-US" sz="1600" dirty="0"/>
              <a:t>travel expenses (e.g. visiting family abroad)</a:t>
            </a:r>
            <a:br>
              <a:rPr lang="en-US" sz="1600" dirty="0"/>
            </a:br>
            <a:r>
              <a:rPr lang="en-US" sz="1600" b="1" u="sng" dirty="0">
                <a:solidFill>
                  <a:srgbClr val="FF0000"/>
                </a:solidFill>
              </a:rPr>
              <a:t>NOT</a:t>
            </a:r>
            <a:r>
              <a:rPr lang="en-US" sz="1600" dirty="0"/>
              <a:t> professional mobility costs (e.g. secondment housing and congress travel </a:t>
            </a:r>
            <a:r>
              <a:rPr lang="en-US" sz="1600" b="1" dirty="0"/>
              <a:t>must be paid </a:t>
            </a:r>
            <a:r>
              <a:rPr lang="en-US" sz="1600" dirty="0"/>
              <a:t>from the Institutional </a:t>
            </a:r>
            <a:r>
              <a:rPr lang="en-US" sz="1600" dirty="0">
                <a:sym typeface="Wingdings" panose="05000000000000000000" pitchFamily="2" charset="2"/>
              </a:rPr>
              <a:t>RTN)</a:t>
            </a:r>
            <a:br>
              <a:rPr lang="en-US" sz="1600" dirty="0">
                <a:highlight>
                  <a:srgbClr val="FFFF00"/>
                </a:highlight>
              </a:rPr>
            </a:br>
            <a:endParaRPr lang="nl-NL" sz="1600" dirty="0">
              <a:highlight>
                <a:srgbClr val="FFFF00"/>
              </a:highlight>
            </a:endParaRPr>
          </a:p>
          <a:p>
            <a:pPr fontAlgn="b">
              <a:lnSpc>
                <a:spcPct val="100000"/>
              </a:lnSpc>
            </a:pPr>
            <a:r>
              <a:rPr lang="nl-NL" sz="1800" dirty="0"/>
              <a:t>Family </a:t>
            </a:r>
            <a:r>
              <a:rPr lang="nl-NL" sz="1800" dirty="0" err="1"/>
              <a:t>allowance</a:t>
            </a:r>
            <a:endParaRPr lang="nl-NL" sz="1800" dirty="0"/>
          </a:p>
          <a:p>
            <a:pPr lvl="1" fontAlgn="b">
              <a:lnSpc>
                <a:spcPct val="100000"/>
              </a:lnSpc>
            </a:pPr>
            <a:r>
              <a:rPr lang="en-US" sz="1600" dirty="0"/>
              <a:t>For married DCs (or </a:t>
            </a:r>
            <a:r>
              <a:rPr lang="en-US" sz="1600" dirty="0" err="1"/>
              <a:t>relationshipstatus</a:t>
            </a:r>
            <a:r>
              <a:rPr lang="en-US" sz="1600" dirty="0"/>
              <a:t> equivalent to) or DCs with dependent children for family-related obstacles/costs</a:t>
            </a:r>
          </a:p>
          <a:p>
            <a:pPr lvl="1" fontAlgn="b">
              <a:lnSpc>
                <a:spcPct val="100000"/>
              </a:lnSpc>
            </a:pPr>
            <a:r>
              <a:rPr lang="nl-NL" sz="1600" dirty="0" err="1"/>
              <a:t>Can</a:t>
            </a:r>
            <a:r>
              <a:rPr lang="nl-NL" sz="1600" dirty="0"/>
              <a:t> </a:t>
            </a:r>
            <a:r>
              <a:rPr lang="nl-NL" sz="1600" dirty="0" err="1"/>
              <a:t>be</a:t>
            </a:r>
            <a:r>
              <a:rPr lang="nl-NL" sz="1600" dirty="0"/>
              <a:t> </a:t>
            </a:r>
            <a:r>
              <a:rPr lang="nl-NL" sz="1600" dirty="0" err="1"/>
              <a:t>awarded</a:t>
            </a:r>
            <a:r>
              <a:rPr lang="nl-NL" sz="1600" dirty="0"/>
              <a:t> </a:t>
            </a:r>
            <a:r>
              <a:rPr lang="nl-NL" sz="1600" b="1" dirty="0" err="1"/>
              <a:t>during</a:t>
            </a:r>
            <a:r>
              <a:rPr lang="nl-NL" sz="1600" dirty="0"/>
              <a:t> </a:t>
            </a:r>
            <a:r>
              <a:rPr lang="nl-NL" sz="1600" dirty="0" err="1"/>
              <a:t>the</a:t>
            </a:r>
            <a:r>
              <a:rPr lang="nl-NL" sz="1600" dirty="0"/>
              <a:t> project </a:t>
            </a:r>
            <a:r>
              <a:rPr lang="nl-NL" sz="1600" dirty="0" err="1"/>
              <a:t>if</a:t>
            </a:r>
            <a:r>
              <a:rPr lang="nl-NL" sz="1600" dirty="0"/>
              <a:t> family status changes</a:t>
            </a:r>
          </a:p>
          <a:p>
            <a:pPr marL="457200" lvl="1" indent="0" fontAlgn="b">
              <a:lnSpc>
                <a:spcPct val="100000"/>
              </a:lnSpc>
              <a:buNone/>
            </a:pPr>
            <a:endParaRPr lang="nl-NL" sz="1600" dirty="0"/>
          </a:p>
          <a:p>
            <a:pPr marL="0" indent="0">
              <a:buNone/>
            </a:pPr>
            <a:endParaRPr lang="nl-NL" sz="1800" dirty="0"/>
          </a:p>
          <a:p>
            <a:pPr marL="457200" lvl="1" indent="0">
              <a:buNone/>
            </a:pPr>
            <a:endParaRPr lang="nl-NL" dirty="0"/>
          </a:p>
          <a:p>
            <a:endParaRPr lang="nl-NL" dirty="0"/>
          </a:p>
        </p:txBody>
      </p:sp>
    </p:spTree>
    <p:extLst>
      <p:ext uri="{BB962C8B-B14F-4D97-AF65-F5344CB8AC3E}">
        <p14:creationId xmlns:p14="http://schemas.microsoft.com/office/powerpoint/2010/main" val="2211060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sterdamUMC_blanco_def.potx [Alleen-lezen]" id="{AE760626-38B5-407F-90FB-7F35AABAFE27}" vid="{CB0CF816-ABC4-4D30-9B0D-52C6D0C63FB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umpssumEUtraining xmlns="b2f566a9-d319-4b5d-bab5-b75dc8bd4d07">
      <Url xsi:nil="true"/>
      <Description xsi:nil="true"/>
    </LumpssumEUtraining>
    <TaxCatchAll xmlns="cd87aaa9-2764-4ca5-98d6-90994324bc54" xsi:nil="true"/>
    <lcf76f155ced4ddcb4097134ff3c332f xmlns="b2f566a9-d319-4b5d-bab5-b75dc8bd4d0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A7856B2F6C394FA8A3EFD4FFE14EC8" ma:contentTypeVersion="15" ma:contentTypeDescription="Een nieuw document maken." ma:contentTypeScope="" ma:versionID="db49c2059813137a94d2431691ebc4f0">
  <xsd:schema xmlns:xsd="http://www.w3.org/2001/XMLSchema" xmlns:xs="http://www.w3.org/2001/XMLSchema" xmlns:p="http://schemas.microsoft.com/office/2006/metadata/properties" xmlns:ns2="b2f566a9-d319-4b5d-bab5-b75dc8bd4d07" xmlns:ns3="cd87aaa9-2764-4ca5-98d6-90994324bc54" targetNamespace="http://schemas.microsoft.com/office/2006/metadata/properties" ma:root="true" ma:fieldsID="30e069f310eea994f3aae0fde0c42dd6" ns2:_="" ns3:_="">
    <xsd:import namespace="b2f566a9-d319-4b5d-bab5-b75dc8bd4d07"/>
    <xsd:import namespace="cd87aaa9-2764-4ca5-98d6-90994324bc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LumpssumEUtrain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566a9-d319-4b5d-bab5-b75dc8bd4d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296240b3-82fb-446b-a13e-4fc46c6b6567" ma:termSetId="09814cd3-568e-fe90-9814-8d621ff8fb84" ma:anchorId="fba54fb3-c3e1-fe81-a776-ca4b69148c4d" ma:open="true" ma:isKeyword="false">
      <xsd:complexType>
        <xsd:sequence>
          <xsd:element ref="pc:Terms" minOccurs="0" maxOccurs="1"/>
        </xsd:sequence>
      </xsd:complexType>
    </xsd:element>
    <xsd:element name="LumpssumEUtraining" ma:index="21" nillable="true" ma:displayName="Lumps sum EU training" ma:format="Hyperlink" ma:internalName="LumpssumEUtraining">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d87aaa9-2764-4ca5-98d6-90994324bc54"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e6a33a53-6c31-4a19-906b-7c8ede0a9be2}" ma:internalName="TaxCatchAll" ma:showField="CatchAllData" ma:web="cd87aaa9-2764-4ca5-98d6-90994324bc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F0AC8-4AC9-4327-BA7F-66D54DEB1DE3}">
  <ds:schemaRefs>
    <ds:schemaRef ds:uri="b2f566a9-d319-4b5d-bab5-b75dc8bd4d07"/>
    <ds:schemaRef ds:uri="cd87aaa9-2764-4ca5-98d6-90994324bc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860CB79-3BE5-438A-9412-5D10E2877F49}">
  <ds:schemaRefs>
    <ds:schemaRef ds:uri="http://schemas.microsoft.com/sharepoint/v3/contenttype/forms"/>
  </ds:schemaRefs>
</ds:datastoreItem>
</file>

<file path=customXml/itemProps3.xml><?xml version="1.0" encoding="utf-8"?>
<ds:datastoreItem xmlns:ds="http://schemas.openxmlformats.org/officeDocument/2006/customXml" ds:itemID="{5EC4B798-5632-4518-B834-999A541CE2E5}">
  <ds:schemaRefs>
    <ds:schemaRef ds:uri="b2f566a9-d319-4b5d-bab5-b75dc8bd4d07"/>
    <ds:schemaRef ds:uri="cd87aaa9-2764-4ca5-98d6-90994324bc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Maarten Bijlsma ITN 2 september 2019</Template>
  <TotalTime>317</TotalTime>
  <Words>1779</Words>
  <Application>Microsoft Office PowerPoint</Application>
  <PresentationFormat>Breedbeeld</PresentationFormat>
  <Paragraphs>173</Paragraphs>
  <Slides>16</Slides>
  <Notes>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16</vt:i4>
      </vt:variant>
    </vt:vector>
  </HeadingPairs>
  <TitlesOfParts>
    <vt:vector size="22" baseType="lpstr">
      <vt:lpstr>Arial</vt:lpstr>
      <vt:lpstr>Calibri</vt:lpstr>
      <vt:lpstr>Courier New</vt:lpstr>
      <vt:lpstr>Trebuchet MS</vt:lpstr>
      <vt:lpstr>Wingdings</vt:lpstr>
      <vt:lpstr>Kantoorthema</vt:lpstr>
      <vt:lpstr>MSCA Doctoral Networks</vt:lpstr>
      <vt:lpstr>About me</vt:lpstr>
      <vt:lpstr>My job     </vt:lpstr>
      <vt:lpstr>PowerPoint-presentatie</vt:lpstr>
      <vt:lpstr>PowerPoint-presentatie</vt:lpstr>
      <vt:lpstr>PowerPoint-presentatie</vt:lpstr>
      <vt:lpstr>Maximum EU contribution</vt:lpstr>
      <vt:lpstr>Funding mechanism / cost categories</vt:lpstr>
      <vt:lpstr>Contributions for researchers (1)</vt:lpstr>
      <vt:lpstr>Contributions for researchers (2)</vt:lpstr>
      <vt:lpstr>Contributions for researchers (3)</vt:lpstr>
      <vt:lpstr>Institutional costs</vt:lpstr>
      <vt:lpstr>Budget redistribution</vt:lpstr>
      <vt:lpstr>PM tips (1)     Application phase</vt:lpstr>
      <vt:lpstr>PM tips (2)     Implementation phase</vt:lpstr>
      <vt:lpstr>PM tips (3)     Recruitment</vt:lpstr>
    </vt:vector>
  </TitlesOfParts>
  <Company>AMC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MSCA Doctoral Networks</dc:title>
  <dc:creator>Rentner, K. (Kimberley)</dc:creator>
  <cp:lastModifiedBy>Rentner, K. (Kimberley)</cp:lastModifiedBy>
  <cp:revision>161</cp:revision>
  <dcterms:created xsi:type="dcterms:W3CDTF">2019-08-22T05:55:48Z</dcterms:created>
  <dcterms:modified xsi:type="dcterms:W3CDTF">2025-07-29T11:07:54Z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0x0101009CA7856B2F6C394FA8A3EFD4FFE14EC8</vt:lpwstr>
  </property>
</Properties>
</file>