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8"/>
  </p:notesMasterIdLst>
  <p:sldIdLst>
    <p:sldId id="256" r:id="rId6"/>
    <p:sldId id="1385" r:id="rId7"/>
    <p:sldId id="257" r:id="rId8"/>
    <p:sldId id="258" r:id="rId9"/>
    <p:sldId id="260" r:id="rId10"/>
    <p:sldId id="259" r:id="rId11"/>
    <p:sldId id="262" r:id="rId12"/>
    <p:sldId id="1387" r:id="rId13"/>
    <p:sldId id="1390" r:id="rId14"/>
    <p:sldId id="1296" r:id="rId15"/>
    <p:sldId id="1366" r:id="rId16"/>
    <p:sldId id="1367" r:id="rId17"/>
    <p:sldId id="1380" r:id="rId18"/>
    <p:sldId id="1389" r:id="rId19"/>
    <p:sldId id="1381" r:id="rId20"/>
    <p:sldId id="1382" r:id="rId21"/>
    <p:sldId id="1373" r:id="rId22"/>
    <p:sldId id="1378" r:id="rId23"/>
    <p:sldId id="1379" r:id="rId24"/>
    <p:sldId id="1386" r:id="rId25"/>
    <p:sldId id="1371" r:id="rId26"/>
    <p:sldId id="1384" r:id="rId2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963B50-9B60-9546-ADAA-2F80ED8580F3}">
          <p14:sldIdLst>
            <p14:sldId id="256"/>
          </p14:sldIdLst>
        </p14:section>
        <p14:section name="Summary Section" id="{B59E62CF-43FA-564E-8B9D-804B212A5B49}">
          <p14:sldIdLst>
            <p14:sldId id="1385"/>
          </p14:sldIdLst>
        </p14:section>
        <p14:section name="Introduction" id="{62C2FF15-C0E2-4C4F-95AD-AFF146B1F9C7}">
          <p14:sldIdLst>
            <p14:sldId id="257"/>
            <p14:sldId id="258"/>
            <p14:sldId id="260"/>
          </p14:sldIdLst>
        </p14:section>
        <p14:section name="Work" id="{24000767-2367-D348-AA6D-CFA167CF3A39}">
          <p14:sldIdLst>
            <p14:sldId id="259"/>
          </p14:sldIdLst>
        </p14:section>
        <p14:section name="Mini lecture &amp; conclusions" id="{BBF5E030-A029-014F-9D53-01417534D53C}">
          <p14:sldIdLst>
            <p14:sldId id="262"/>
            <p14:sldId id="1387"/>
            <p14:sldId id="1390"/>
            <p14:sldId id="1296"/>
            <p14:sldId id="1366"/>
            <p14:sldId id="1367"/>
            <p14:sldId id="1380"/>
            <p14:sldId id="1389"/>
            <p14:sldId id="1381"/>
            <p14:sldId id="1382"/>
            <p14:sldId id="1373"/>
            <p14:sldId id="1378"/>
            <p14:sldId id="1379"/>
            <p14:sldId id="1386"/>
            <p14:sldId id="1371"/>
            <p14:sldId id="13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EC4F71"/>
    <a:srgbClr val="000000"/>
    <a:srgbClr val="FED765"/>
    <a:srgbClr val="FF2D5B"/>
    <a:srgbClr val="FF557A"/>
    <a:srgbClr val="AFABAB"/>
    <a:srgbClr val="EC607E"/>
    <a:srgbClr val="FFC5C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FA7BF-9C76-614E-B2A6-F63E30DA0798}" v="151" dt="2025-05-12T09:14:1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6"/>
  </p:normalViewPr>
  <p:slideViewPr>
    <p:cSldViewPr snapToGrid="0">
      <p:cViewPr varScale="1">
        <p:scale>
          <a:sx n="88" d="100"/>
          <a:sy n="88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E53ED-319C-2E45-A1BE-726A421DF0F6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2E0AFFD-7E9D-0049-AF44-3A8D14087576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2000" b="1" dirty="0"/>
            <a:t>LUMC Data Competence </a:t>
          </a:r>
          <a:br>
            <a:rPr lang="en-GB" sz="2000" b="1" dirty="0"/>
          </a:br>
          <a:r>
            <a:rPr lang="en-GB" sz="2000" b="1" dirty="0"/>
            <a:t>Centre (DCC)</a:t>
          </a:r>
        </a:p>
      </dgm:t>
    </dgm:pt>
    <dgm:pt modelId="{34E41AC2-479D-B44A-94B8-77533CEF4BAB}" type="parTrans" cxnId="{A3871969-F1C5-CB4A-BF53-ADBD3FA21C50}">
      <dgm:prSet/>
      <dgm:spPr/>
      <dgm:t>
        <a:bodyPr/>
        <a:lstStyle/>
        <a:p>
          <a:endParaRPr lang="en-GB"/>
        </a:p>
      </dgm:t>
    </dgm:pt>
    <dgm:pt modelId="{8B831BD3-4821-8949-93D8-D196E909FA07}" type="sibTrans" cxnId="{A3871969-F1C5-CB4A-BF53-ADBD3FA21C50}">
      <dgm:prSet/>
      <dgm:spPr/>
      <dgm:t>
        <a:bodyPr/>
        <a:lstStyle/>
        <a:p>
          <a:endParaRPr lang="en-GB"/>
        </a:p>
      </dgm:t>
    </dgm:pt>
    <dgm:pt modelId="{FCA6D608-0A46-034D-9CFA-59423E23F881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2000" b="1" dirty="0"/>
            <a:t>Database support group</a:t>
          </a:r>
          <a:br>
            <a:rPr lang="en-GB" sz="2000" b="1" dirty="0"/>
          </a:br>
          <a:r>
            <a:rPr lang="en-GB" sz="1600" dirty="0"/>
            <a:t>(Advanced Data Management group)</a:t>
          </a:r>
          <a:endParaRPr lang="en-GB" sz="2000" dirty="0"/>
        </a:p>
      </dgm:t>
    </dgm:pt>
    <dgm:pt modelId="{D2E6D9D6-7A58-AA44-8E30-FD217390F290}" type="parTrans" cxnId="{DFDC214E-8BAD-F44F-B010-C94BD6F2CEE5}">
      <dgm:prSet/>
      <dgm:spPr/>
      <dgm:t>
        <a:bodyPr/>
        <a:lstStyle/>
        <a:p>
          <a:endParaRPr lang="en-GB"/>
        </a:p>
      </dgm:t>
    </dgm:pt>
    <dgm:pt modelId="{8B26CCBA-E7FF-4A4A-8634-945BB8CD8FA6}" type="sibTrans" cxnId="{DFDC214E-8BAD-F44F-B010-C94BD6F2CEE5}">
      <dgm:prSet/>
      <dgm:spPr/>
      <dgm:t>
        <a:bodyPr/>
        <a:lstStyle/>
        <a:p>
          <a:endParaRPr lang="en-GB"/>
        </a:p>
      </dgm:t>
    </dgm:pt>
    <dgm:pt modelId="{25653C39-25F3-E541-A7B8-8689E74D2F0F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2000" b="1" dirty="0"/>
            <a:t>FAIR research group </a:t>
          </a:r>
          <a:r>
            <a:rPr lang="en-GB" sz="1600" dirty="0"/>
            <a:t>(</a:t>
          </a:r>
          <a:r>
            <a:rPr lang="en-GB" sz="1600" dirty="0" err="1"/>
            <a:t>Biosemantics</a:t>
          </a:r>
          <a:r>
            <a:rPr lang="en-GB" sz="1600" dirty="0"/>
            <a:t> group)</a:t>
          </a:r>
          <a:endParaRPr lang="en-GB" sz="2000" dirty="0"/>
        </a:p>
      </dgm:t>
    </dgm:pt>
    <dgm:pt modelId="{F8BA7662-4E2F-0244-A409-408B60038A70}" type="parTrans" cxnId="{C12EB450-F14D-624C-8270-BCFED3F1DFCC}">
      <dgm:prSet/>
      <dgm:spPr/>
      <dgm:t>
        <a:bodyPr/>
        <a:lstStyle/>
        <a:p>
          <a:endParaRPr lang="en-GB"/>
        </a:p>
      </dgm:t>
    </dgm:pt>
    <dgm:pt modelId="{4A021578-DC58-914E-94DC-2C450A8F9F49}" type="sibTrans" cxnId="{C12EB450-F14D-624C-8270-BCFED3F1DFCC}">
      <dgm:prSet/>
      <dgm:spPr/>
      <dgm:t>
        <a:bodyPr/>
        <a:lstStyle/>
        <a:p>
          <a:endParaRPr lang="en-GB"/>
        </a:p>
      </dgm:t>
    </dgm:pt>
    <dgm:pt modelId="{D0E7B195-3EDC-E54A-A401-E39E59695C85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2000" b="1" dirty="0"/>
            <a:t>Research Policy group</a:t>
          </a:r>
          <a:r>
            <a:rPr lang="en-GB" sz="2000" dirty="0"/>
            <a:t> </a:t>
          </a:r>
          <a:r>
            <a:rPr lang="en-GB" sz="1600" dirty="0"/>
            <a:t>(Directorate Research)</a:t>
          </a:r>
        </a:p>
      </dgm:t>
    </dgm:pt>
    <dgm:pt modelId="{29EA1DD2-3307-8843-8D7B-5B91FBCC24F6}" type="parTrans" cxnId="{55151AA8-63A7-9D4F-B444-7D0963626A36}">
      <dgm:prSet/>
      <dgm:spPr/>
      <dgm:t>
        <a:bodyPr/>
        <a:lstStyle/>
        <a:p>
          <a:endParaRPr lang="en-GB"/>
        </a:p>
      </dgm:t>
    </dgm:pt>
    <dgm:pt modelId="{FD7D0936-504B-4340-9BC2-FA2089A2AC60}" type="sibTrans" cxnId="{55151AA8-63A7-9D4F-B444-7D0963626A36}">
      <dgm:prSet/>
      <dgm:spPr/>
      <dgm:t>
        <a:bodyPr/>
        <a:lstStyle/>
        <a:p>
          <a:endParaRPr lang="en-GB"/>
        </a:p>
      </dgm:t>
    </dgm:pt>
    <dgm:pt modelId="{E45774DF-50B4-6740-9EDF-C20B60B0D290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2000" b="1" dirty="0"/>
            <a:t>IT department </a:t>
          </a:r>
          <a:br>
            <a:rPr lang="en-GB" sz="2000" b="1" dirty="0"/>
          </a:br>
          <a:r>
            <a:rPr lang="en-GB" sz="1600" dirty="0"/>
            <a:t>(IT and Digital Innovation department)</a:t>
          </a:r>
          <a:endParaRPr lang="en-GB" sz="2000" dirty="0"/>
        </a:p>
      </dgm:t>
    </dgm:pt>
    <dgm:pt modelId="{440E8D7C-9A9B-8B4F-89D5-8642E7EEA9E0}" type="parTrans" cxnId="{2E1112A0-F9CF-664D-BE50-D6774D962513}">
      <dgm:prSet/>
      <dgm:spPr/>
      <dgm:t>
        <a:bodyPr/>
        <a:lstStyle/>
        <a:p>
          <a:endParaRPr lang="en-GB"/>
        </a:p>
      </dgm:t>
    </dgm:pt>
    <dgm:pt modelId="{3B6AA992-F506-A244-B424-A37B1E89CA41}" type="sibTrans" cxnId="{2E1112A0-F9CF-664D-BE50-D6774D962513}">
      <dgm:prSet/>
      <dgm:spPr/>
      <dgm:t>
        <a:bodyPr/>
        <a:lstStyle/>
        <a:p>
          <a:endParaRPr lang="en-GB"/>
        </a:p>
      </dgm:t>
    </dgm:pt>
    <dgm:pt modelId="{D0C304A2-54F5-664F-8091-C6DBF0D8E6A0}" type="pres">
      <dgm:prSet presAssocID="{B7AE53ED-319C-2E45-A1BE-726A421DF0F6}" presName="composite" presStyleCnt="0">
        <dgm:presLayoutVars>
          <dgm:chMax val="1"/>
          <dgm:dir/>
          <dgm:resizeHandles val="exact"/>
        </dgm:presLayoutVars>
      </dgm:prSet>
      <dgm:spPr/>
    </dgm:pt>
    <dgm:pt modelId="{407BFE7C-E9B6-6944-830C-FD849DA4D38E}" type="pres">
      <dgm:prSet presAssocID="{B7AE53ED-319C-2E45-A1BE-726A421DF0F6}" presName="radial" presStyleCnt="0">
        <dgm:presLayoutVars>
          <dgm:animLvl val="ctr"/>
        </dgm:presLayoutVars>
      </dgm:prSet>
      <dgm:spPr/>
    </dgm:pt>
    <dgm:pt modelId="{89E49882-846A-2842-B303-90DDB0B2A00B}" type="pres">
      <dgm:prSet presAssocID="{92E0AFFD-7E9D-0049-AF44-3A8D14087576}" presName="centerShape" presStyleLbl="vennNode1" presStyleIdx="0" presStyleCnt="5" custScaleX="128696" custScaleY="128696"/>
      <dgm:spPr/>
    </dgm:pt>
    <dgm:pt modelId="{053CAFE9-9764-404F-A910-77C644AD6DF0}" type="pres">
      <dgm:prSet presAssocID="{FCA6D608-0A46-034D-9CFA-59423E23F881}" presName="node" presStyleLbl="vennNode1" presStyleIdx="1" presStyleCnt="5" custScaleX="153211" custScaleY="153211">
        <dgm:presLayoutVars>
          <dgm:bulletEnabled val="1"/>
        </dgm:presLayoutVars>
      </dgm:prSet>
      <dgm:spPr/>
    </dgm:pt>
    <dgm:pt modelId="{33057598-4DCD-AB48-94D9-E0AB207D1D99}" type="pres">
      <dgm:prSet presAssocID="{25653C39-25F3-E541-A7B8-8689E74D2F0F}" presName="node" presStyleLbl="vennNode1" presStyleIdx="2" presStyleCnt="5" custScaleX="153211" custScaleY="153211">
        <dgm:presLayoutVars>
          <dgm:bulletEnabled val="1"/>
        </dgm:presLayoutVars>
      </dgm:prSet>
      <dgm:spPr/>
    </dgm:pt>
    <dgm:pt modelId="{8B040FE8-A0EC-B54C-A573-BA99B3B0CF69}" type="pres">
      <dgm:prSet presAssocID="{D0E7B195-3EDC-E54A-A401-E39E59695C85}" presName="node" presStyleLbl="vennNode1" presStyleIdx="3" presStyleCnt="5" custScaleX="153211" custScaleY="153211">
        <dgm:presLayoutVars>
          <dgm:bulletEnabled val="1"/>
        </dgm:presLayoutVars>
      </dgm:prSet>
      <dgm:spPr/>
    </dgm:pt>
    <dgm:pt modelId="{660897A6-2A05-AE4F-90C3-0B1B84732DBC}" type="pres">
      <dgm:prSet presAssocID="{E45774DF-50B4-6740-9EDF-C20B60B0D290}" presName="node" presStyleLbl="vennNode1" presStyleIdx="4" presStyleCnt="5" custScaleX="153211" custScaleY="153211">
        <dgm:presLayoutVars>
          <dgm:bulletEnabled val="1"/>
        </dgm:presLayoutVars>
      </dgm:prSet>
      <dgm:spPr/>
    </dgm:pt>
  </dgm:ptLst>
  <dgm:cxnLst>
    <dgm:cxn modelId="{DFDC214E-8BAD-F44F-B010-C94BD6F2CEE5}" srcId="{92E0AFFD-7E9D-0049-AF44-3A8D14087576}" destId="{FCA6D608-0A46-034D-9CFA-59423E23F881}" srcOrd="0" destOrd="0" parTransId="{D2E6D9D6-7A58-AA44-8E30-FD217390F290}" sibTransId="{8B26CCBA-E7FF-4A4A-8634-945BB8CD8FA6}"/>
    <dgm:cxn modelId="{C12EB450-F14D-624C-8270-BCFED3F1DFCC}" srcId="{92E0AFFD-7E9D-0049-AF44-3A8D14087576}" destId="{25653C39-25F3-E541-A7B8-8689E74D2F0F}" srcOrd="1" destOrd="0" parTransId="{F8BA7662-4E2F-0244-A409-408B60038A70}" sibTransId="{4A021578-DC58-914E-94DC-2C450A8F9F49}"/>
    <dgm:cxn modelId="{2935FB5F-11E9-1441-9BD1-5D9440274462}" type="presOf" srcId="{B7AE53ED-319C-2E45-A1BE-726A421DF0F6}" destId="{D0C304A2-54F5-664F-8091-C6DBF0D8E6A0}" srcOrd="0" destOrd="0" presId="urn:microsoft.com/office/officeart/2005/8/layout/radial3"/>
    <dgm:cxn modelId="{A3871969-F1C5-CB4A-BF53-ADBD3FA21C50}" srcId="{B7AE53ED-319C-2E45-A1BE-726A421DF0F6}" destId="{92E0AFFD-7E9D-0049-AF44-3A8D14087576}" srcOrd="0" destOrd="0" parTransId="{34E41AC2-479D-B44A-94B8-77533CEF4BAB}" sibTransId="{8B831BD3-4821-8949-93D8-D196E909FA07}"/>
    <dgm:cxn modelId="{06E3D26E-2231-DD41-B5CC-F9C0F5B50E84}" type="presOf" srcId="{D0E7B195-3EDC-E54A-A401-E39E59695C85}" destId="{8B040FE8-A0EC-B54C-A573-BA99B3B0CF69}" srcOrd="0" destOrd="0" presId="urn:microsoft.com/office/officeart/2005/8/layout/radial3"/>
    <dgm:cxn modelId="{941CFF82-6CC2-0847-A138-2FA52B7857CC}" type="presOf" srcId="{92E0AFFD-7E9D-0049-AF44-3A8D14087576}" destId="{89E49882-846A-2842-B303-90DDB0B2A00B}" srcOrd="0" destOrd="0" presId="urn:microsoft.com/office/officeart/2005/8/layout/radial3"/>
    <dgm:cxn modelId="{2E1112A0-F9CF-664D-BE50-D6774D962513}" srcId="{92E0AFFD-7E9D-0049-AF44-3A8D14087576}" destId="{E45774DF-50B4-6740-9EDF-C20B60B0D290}" srcOrd="3" destOrd="0" parTransId="{440E8D7C-9A9B-8B4F-89D5-8642E7EEA9E0}" sibTransId="{3B6AA992-F506-A244-B424-A37B1E89CA41}"/>
    <dgm:cxn modelId="{55151AA8-63A7-9D4F-B444-7D0963626A36}" srcId="{92E0AFFD-7E9D-0049-AF44-3A8D14087576}" destId="{D0E7B195-3EDC-E54A-A401-E39E59695C85}" srcOrd="2" destOrd="0" parTransId="{29EA1DD2-3307-8843-8D7B-5B91FBCC24F6}" sibTransId="{FD7D0936-504B-4340-9BC2-FA2089A2AC60}"/>
    <dgm:cxn modelId="{8BB608B6-C5A9-4340-BA00-9BC5E2503E37}" type="presOf" srcId="{FCA6D608-0A46-034D-9CFA-59423E23F881}" destId="{053CAFE9-9764-404F-A910-77C644AD6DF0}" srcOrd="0" destOrd="0" presId="urn:microsoft.com/office/officeart/2005/8/layout/radial3"/>
    <dgm:cxn modelId="{559945CF-F950-4547-9AC5-B9F191FBB548}" type="presOf" srcId="{25653C39-25F3-E541-A7B8-8689E74D2F0F}" destId="{33057598-4DCD-AB48-94D9-E0AB207D1D99}" srcOrd="0" destOrd="0" presId="urn:microsoft.com/office/officeart/2005/8/layout/radial3"/>
    <dgm:cxn modelId="{6FEA6AF2-D03E-6449-82A2-C6EB18966011}" type="presOf" srcId="{E45774DF-50B4-6740-9EDF-C20B60B0D290}" destId="{660897A6-2A05-AE4F-90C3-0B1B84732DBC}" srcOrd="0" destOrd="0" presId="urn:microsoft.com/office/officeart/2005/8/layout/radial3"/>
    <dgm:cxn modelId="{8DA41ED0-C556-D64A-8DB6-C176225E30A6}" type="presParOf" srcId="{D0C304A2-54F5-664F-8091-C6DBF0D8E6A0}" destId="{407BFE7C-E9B6-6944-830C-FD849DA4D38E}" srcOrd="0" destOrd="0" presId="urn:microsoft.com/office/officeart/2005/8/layout/radial3"/>
    <dgm:cxn modelId="{776CBBC1-5FE3-0440-8D77-BAE0BC9F6630}" type="presParOf" srcId="{407BFE7C-E9B6-6944-830C-FD849DA4D38E}" destId="{89E49882-846A-2842-B303-90DDB0B2A00B}" srcOrd="0" destOrd="0" presId="urn:microsoft.com/office/officeart/2005/8/layout/radial3"/>
    <dgm:cxn modelId="{C223A2F5-1014-8240-8FF4-B7EA2C391A2F}" type="presParOf" srcId="{407BFE7C-E9B6-6944-830C-FD849DA4D38E}" destId="{053CAFE9-9764-404F-A910-77C644AD6DF0}" srcOrd="1" destOrd="0" presId="urn:microsoft.com/office/officeart/2005/8/layout/radial3"/>
    <dgm:cxn modelId="{B4AEAFF8-662D-0545-8E1B-5EC193963244}" type="presParOf" srcId="{407BFE7C-E9B6-6944-830C-FD849DA4D38E}" destId="{33057598-4DCD-AB48-94D9-E0AB207D1D99}" srcOrd="2" destOrd="0" presId="urn:microsoft.com/office/officeart/2005/8/layout/radial3"/>
    <dgm:cxn modelId="{4330C2CF-81C2-A54B-B135-01539F1E8D01}" type="presParOf" srcId="{407BFE7C-E9B6-6944-830C-FD849DA4D38E}" destId="{8B040FE8-A0EC-B54C-A573-BA99B3B0CF69}" srcOrd="3" destOrd="0" presId="urn:microsoft.com/office/officeart/2005/8/layout/radial3"/>
    <dgm:cxn modelId="{1F33D0FA-D126-424E-951F-D7C96BFC96C3}" type="presParOf" srcId="{407BFE7C-E9B6-6944-830C-FD849DA4D38E}" destId="{660897A6-2A05-AE4F-90C3-0B1B84732D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E53ED-319C-2E45-A1BE-726A421DF0F6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E0AFFD-7E9D-0049-AF44-3A8D14087576}">
      <dgm:prSet phldrT="[Text]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dirty="0"/>
            <a:t>LUMC Data Competence Centre (DCC)</a:t>
          </a:r>
        </a:p>
      </dgm:t>
    </dgm:pt>
    <dgm:pt modelId="{34E41AC2-479D-B44A-94B8-77533CEF4BAB}" type="parTrans" cxnId="{A3871969-F1C5-CB4A-BF53-ADBD3FA21C50}">
      <dgm:prSet/>
      <dgm:spPr/>
      <dgm:t>
        <a:bodyPr/>
        <a:lstStyle/>
        <a:p>
          <a:endParaRPr lang="en-GB"/>
        </a:p>
      </dgm:t>
    </dgm:pt>
    <dgm:pt modelId="{8B831BD3-4821-8949-93D8-D196E909FA07}" type="sibTrans" cxnId="{A3871969-F1C5-CB4A-BF53-ADBD3FA21C50}">
      <dgm:prSet/>
      <dgm:spPr/>
      <dgm:t>
        <a:bodyPr/>
        <a:lstStyle/>
        <a:p>
          <a:endParaRPr lang="en-GB"/>
        </a:p>
      </dgm:t>
    </dgm:pt>
    <dgm:pt modelId="{FCA6D608-0A46-034D-9CFA-59423E23F881}">
      <dgm:prSet phldrT="[Text]" custT="1"/>
      <dgm:spPr>
        <a:solidFill>
          <a:srgbClr val="FF2D5B">
            <a:alpha val="49804"/>
          </a:srgbClr>
        </a:solidFill>
      </dgm:spPr>
      <dgm:t>
        <a:bodyPr/>
        <a:lstStyle/>
        <a:p>
          <a:r>
            <a:rPr lang="en-GB" sz="1100" b="1" dirty="0"/>
            <a:t>Database support </a:t>
          </a:r>
          <a:r>
            <a:rPr lang="en-GB" sz="1000" dirty="0"/>
            <a:t>(Advanced Data Management group)</a:t>
          </a:r>
          <a:endParaRPr lang="en-GB" sz="1100" dirty="0"/>
        </a:p>
      </dgm:t>
    </dgm:pt>
    <dgm:pt modelId="{D2E6D9D6-7A58-AA44-8E30-FD217390F290}" type="parTrans" cxnId="{DFDC214E-8BAD-F44F-B010-C94BD6F2CEE5}">
      <dgm:prSet/>
      <dgm:spPr/>
      <dgm:t>
        <a:bodyPr/>
        <a:lstStyle/>
        <a:p>
          <a:endParaRPr lang="en-GB"/>
        </a:p>
      </dgm:t>
    </dgm:pt>
    <dgm:pt modelId="{8B26CCBA-E7FF-4A4A-8634-945BB8CD8FA6}" type="sibTrans" cxnId="{DFDC214E-8BAD-F44F-B010-C94BD6F2CEE5}">
      <dgm:prSet/>
      <dgm:spPr/>
      <dgm:t>
        <a:bodyPr/>
        <a:lstStyle/>
        <a:p>
          <a:endParaRPr lang="en-GB"/>
        </a:p>
      </dgm:t>
    </dgm:pt>
    <dgm:pt modelId="{25653C39-25F3-E541-A7B8-8689E74D2F0F}">
      <dgm:prSet phldrT="[Text]" custT="1"/>
      <dgm:spPr>
        <a:solidFill>
          <a:srgbClr val="FF2D5B">
            <a:alpha val="49804"/>
          </a:srgbClr>
        </a:solidFill>
      </dgm:spPr>
      <dgm:t>
        <a:bodyPr/>
        <a:lstStyle/>
        <a:p>
          <a:r>
            <a:rPr lang="en-GB" sz="1200" b="1" dirty="0"/>
            <a:t>FAIR research </a:t>
          </a:r>
          <a:r>
            <a:rPr lang="en-GB" sz="1050" dirty="0"/>
            <a:t>(</a:t>
          </a:r>
          <a:r>
            <a:rPr lang="en-GB" sz="1050" dirty="0" err="1"/>
            <a:t>Biosemantics</a:t>
          </a:r>
          <a:r>
            <a:rPr lang="en-GB" sz="1050" dirty="0"/>
            <a:t> group)</a:t>
          </a:r>
          <a:endParaRPr lang="en-GB" sz="1200" dirty="0"/>
        </a:p>
      </dgm:t>
    </dgm:pt>
    <dgm:pt modelId="{F8BA7662-4E2F-0244-A409-408B60038A70}" type="parTrans" cxnId="{C12EB450-F14D-624C-8270-BCFED3F1DFCC}">
      <dgm:prSet/>
      <dgm:spPr/>
      <dgm:t>
        <a:bodyPr/>
        <a:lstStyle/>
        <a:p>
          <a:endParaRPr lang="en-GB"/>
        </a:p>
      </dgm:t>
    </dgm:pt>
    <dgm:pt modelId="{4A021578-DC58-914E-94DC-2C450A8F9F49}" type="sibTrans" cxnId="{C12EB450-F14D-624C-8270-BCFED3F1DFCC}">
      <dgm:prSet/>
      <dgm:spPr/>
      <dgm:t>
        <a:bodyPr/>
        <a:lstStyle/>
        <a:p>
          <a:endParaRPr lang="en-GB"/>
        </a:p>
      </dgm:t>
    </dgm:pt>
    <dgm:pt modelId="{D0E7B195-3EDC-E54A-A401-E39E59695C85}">
      <dgm:prSet phldrT="[Text]" custT="1"/>
      <dgm:spPr>
        <a:solidFill>
          <a:srgbClr val="FF2D5B">
            <a:alpha val="49804"/>
          </a:srgbClr>
        </a:solidFill>
      </dgm:spPr>
      <dgm:t>
        <a:bodyPr/>
        <a:lstStyle/>
        <a:p>
          <a:r>
            <a:rPr lang="en-GB" sz="1400" b="1" dirty="0"/>
            <a:t>Research Policy</a:t>
          </a:r>
          <a:r>
            <a:rPr lang="en-GB" sz="1400" dirty="0"/>
            <a:t> </a:t>
          </a:r>
          <a:r>
            <a:rPr lang="en-GB" sz="1100" dirty="0"/>
            <a:t>(Directorate Research)</a:t>
          </a:r>
        </a:p>
      </dgm:t>
    </dgm:pt>
    <dgm:pt modelId="{29EA1DD2-3307-8843-8D7B-5B91FBCC24F6}" type="parTrans" cxnId="{55151AA8-63A7-9D4F-B444-7D0963626A36}">
      <dgm:prSet/>
      <dgm:spPr/>
      <dgm:t>
        <a:bodyPr/>
        <a:lstStyle/>
        <a:p>
          <a:endParaRPr lang="en-GB"/>
        </a:p>
      </dgm:t>
    </dgm:pt>
    <dgm:pt modelId="{FD7D0936-504B-4340-9BC2-FA2089A2AC60}" type="sibTrans" cxnId="{55151AA8-63A7-9D4F-B444-7D0963626A36}">
      <dgm:prSet/>
      <dgm:spPr/>
      <dgm:t>
        <a:bodyPr/>
        <a:lstStyle/>
        <a:p>
          <a:endParaRPr lang="en-GB"/>
        </a:p>
      </dgm:t>
    </dgm:pt>
    <dgm:pt modelId="{E45774DF-50B4-6740-9EDF-C20B60B0D290}">
      <dgm:prSet phldrT="[Text]" custT="1"/>
      <dgm:spPr>
        <a:solidFill>
          <a:srgbClr val="FF2D5B">
            <a:alpha val="49804"/>
          </a:srgbClr>
        </a:solidFill>
      </dgm:spPr>
      <dgm:t>
        <a:bodyPr/>
        <a:lstStyle/>
        <a:p>
          <a:r>
            <a:rPr lang="en-GB" sz="1400" b="1" dirty="0"/>
            <a:t>IT </a:t>
          </a:r>
          <a:br>
            <a:rPr lang="en-GB" sz="1400" b="1" dirty="0"/>
          </a:br>
          <a:r>
            <a:rPr lang="en-GB" sz="1100" dirty="0"/>
            <a:t>(IT and Digital Innovation department)</a:t>
          </a:r>
          <a:endParaRPr lang="en-GB" sz="1400" dirty="0"/>
        </a:p>
      </dgm:t>
    </dgm:pt>
    <dgm:pt modelId="{440E8D7C-9A9B-8B4F-89D5-8642E7EEA9E0}" type="parTrans" cxnId="{2E1112A0-F9CF-664D-BE50-D6774D962513}">
      <dgm:prSet/>
      <dgm:spPr/>
      <dgm:t>
        <a:bodyPr/>
        <a:lstStyle/>
        <a:p>
          <a:endParaRPr lang="en-GB"/>
        </a:p>
      </dgm:t>
    </dgm:pt>
    <dgm:pt modelId="{3B6AA992-F506-A244-B424-A37B1E89CA41}" type="sibTrans" cxnId="{2E1112A0-F9CF-664D-BE50-D6774D962513}">
      <dgm:prSet/>
      <dgm:spPr/>
      <dgm:t>
        <a:bodyPr/>
        <a:lstStyle/>
        <a:p>
          <a:endParaRPr lang="en-GB"/>
        </a:p>
      </dgm:t>
    </dgm:pt>
    <dgm:pt modelId="{AC1F4846-EA1A-F04E-BC09-0ED1E3B2AA44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1400" b="1" dirty="0"/>
            <a:t>Genomics support</a:t>
          </a:r>
          <a:br>
            <a:rPr lang="en-GB" sz="1400" dirty="0"/>
          </a:br>
          <a:r>
            <a:rPr lang="en-GB" sz="1100" dirty="0"/>
            <a:t>(SASC)</a:t>
          </a:r>
          <a:endParaRPr lang="en-GB" sz="1400" dirty="0"/>
        </a:p>
      </dgm:t>
    </dgm:pt>
    <dgm:pt modelId="{A4E68EF8-9DCC-884B-BB1C-B6BBB2036A97}" type="parTrans" cxnId="{BFE92777-A2B5-9D4A-86FF-19285AA54F4D}">
      <dgm:prSet/>
      <dgm:spPr/>
      <dgm:t>
        <a:bodyPr/>
        <a:lstStyle/>
        <a:p>
          <a:endParaRPr lang="en-GB"/>
        </a:p>
      </dgm:t>
    </dgm:pt>
    <dgm:pt modelId="{3FBC52D4-41D0-E347-91A2-CD7CFB00CCD0}" type="sibTrans" cxnId="{BFE92777-A2B5-9D4A-86FF-19285AA54F4D}">
      <dgm:prSet/>
      <dgm:spPr/>
      <dgm:t>
        <a:bodyPr/>
        <a:lstStyle/>
        <a:p>
          <a:endParaRPr lang="en-GB"/>
        </a:p>
      </dgm:t>
    </dgm:pt>
    <dgm:pt modelId="{974181EF-6BD5-0945-A994-11F2A6548604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1200" b="1" dirty="0"/>
            <a:t>FAIR research software </a:t>
          </a:r>
          <a:r>
            <a:rPr lang="en-GB" sz="1050" dirty="0"/>
            <a:t>(Proteomics group)</a:t>
          </a:r>
          <a:endParaRPr lang="en-GB" sz="1200" dirty="0"/>
        </a:p>
      </dgm:t>
    </dgm:pt>
    <dgm:pt modelId="{6265ED37-F4CA-2248-BF5E-EDFB4A88CF66}" type="parTrans" cxnId="{055DE92C-4891-4040-8524-7B9FDCCA0B21}">
      <dgm:prSet/>
      <dgm:spPr/>
      <dgm:t>
        <a:bodyPr/>
        <a:lstStyle/>
        <a:p>
          <a:endParaRPr lang="en-GB"/>
        </a:p>
      </dgm:t>
    </dgm:pt>
    <dgm:pt modelId="{7F00631B-001F-BC40-AD73-8F3171E22EE8}" type="sibTrans" cxnId="{055DE92C-4891-4040-8524-7B9FDCCA0B21}">
      <dgm:prSet/>
      <dgm:spPr/>
      <dgm:t>
        <a:bodyPr/>
        <a:lstStyle/>
        <a:p>
          <a:endParaRPr lang="en-GB"/>
        </a:p>
      </dgm:t>
    </dgm:pt>
    <dgm:pt modelId="{38E259B3-C30D-CA4A-B2C2-9BC1E4228810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1200" dirty="0"/>
            <a:t>Pathology support group</a:t>
          </a:r>
        </a:p>
      </dgm:t>
    </dgm:pt>
    <dgm:pt modelId="{4898D563-FE79-9F47-B9BF-CC3474A0B65D}" type="parTrans" cxnId="{B74BDE13-E18A-F54F-BC1A-2B895DBA0AFF}">
      <dgm:prSet/>
      <dgm:spPr/>
      <dgm:t>
        <a:bodyPr/>
        <a:lstStyle/>
        <a:p>
          <a:endParaRPr lang="en-GB"/>
        </a:p>
      </dgm:t>
    </dgm:pt>
    <dgm:pt modelId="{BFC366BF-E18D-1A44-8F77-6AF235FDBD29}" type="sibTrans" cxnId="{B74BDE13-E18A-F54F-BC1A-2B895DBA0AFF}">
      <dgm:prSet/>
      <dgm:spPr/>
      <dgm:t>
        <a:bodyPr/>
        <a:lstStyle/>
        <a:p>
          <a:endParaRPr lang="en-GB"/>
        </a:p>
      </dgm:t>
    </dgm:pt>
    <dgm:pt modelId="{BE830764-DCB3-2D4B-85D8-582E014A2A69}">
      <dgm:prSet phldrT="[Text]" custT="1"/>
      <dgm:spPr>
        <a:solidFill>
          <a:srgbClr val="EC607E">
            <a:alpha val="50000"/>
          </a:srgbClr>
        </a:solidFill>
      </dgm:spPr>
      <dgm:t>
        <a:bodyPr/>
        <a:lstStyle/>
        <a:p>
          <a:r>
            <a:rPr lang="en-GB" sz="1200" dirty="0"/>
            <a:t>Public Health DCC</a:t>
          </a:r>
        </a:p>
      </dgm:t>
    </dgm:pt>
    <dgm:pt modelId="{1979512B-E24A-0C45-990F-F363A6C3A619}" type="parTrans" cxnId="{68935247-83BC-5349-954A-0F1DF65634D0}">
      <dgm:prSet/>
      <dgm:spPr/>
      <dgm:t>
        <a:bodyPr/>
        <a:lstStyle/>
        <a:p>
          <a:endParaRPr lang="en-GB"/>
        </a:p>
      </dgm:t>
    </dgm:pt>
    <dgm:pt modelId="{D69AACAA-3953-3248-BF21-905A88EB1E17}" type="sibTrans" cxnId="{68935247-83BC-5349-954A-0F1DF65634D0}">
      <dgm:prSet/>
      <dgm:spPr/>
      <dgm:t>
        <a:bodyPr/>
        <a:lstStyle/>
        <a:p>
          <a:endParaRPr lang="en-GB"/>
        </a:p>
      </dgm:t>
    </dgm:pt>
    <dgm:pt modelId="{D0C304A2-54F5-664F-8091-C6DBF0D8E6A0}" type="pres">
      <dgm:prSet presAssocID="{B7AE53ED-319C-2E45-A1BE-726A421DF0F6}" presName="composite" presStyleCnt="0">
        <dgm:presLayoutVars>
          <dgm:chMax val="1"/>
          <dgm:dir/>
          <dgm:resizeHandles val="exact"/>
        </dgm:presLayoutVars>
      </dgm:prSet>
      <dgm:spPr/>
    </dgm:pt>
    <dgm:pt modelId="{407BFE7C-E9B6-6944-830C-FD849DA4D38E}" type="pres">
      <dgm:prSet presAssocID="{B7AE53ED-319C-2E45-A1BE-726A421DF0F6}" presName="radial" presStyleCnt="0">
        <dgm:presLayoutVars>
          <dgm:animLvl val="ctr"/>
        </dgm:presLayoutVars>
      </dgm:prSet>
      <dgm:spPr/>
    </dgm:pt>
    <dgm:pt modelId="{89E49882-846A-2842-B303-90DDB0B2A00B}" type="pres">
      <dgm:prSet presAssocID="{92E0AFFD-7E9D-0049-AF44-3A8D14087576}" presName="centerShape" presStyleLbl="vennNode1" presStyleIdx="0" presStyleCnt="9"/>
      <dgm:spPr/>
    </dgm:pt>
    <dgm:pt modelId="{053CAFE9-9764-404F-A910-77C644AD6DF0}" type="pres">
      <dgm:prSet presAssocID="{FCA6D608-0A46-034D-9CFA-59423E23F881}" presName="node" presStyleLbl="vennNode1" presStyleIdx="1" presStyleCnt="9">
        <dgm:presLayoutVars>
          <dgm:bulletEnabled val="1"/>
        </dgm:presLayoutVars>
      </dgm:prSet>
      <dgm:spPr/>
    </dgm:pt>
    <dgm:pt modelId="{33057598-4DCD-AB48-94D9-E0AB207D1D99}" type="pres">
      <dgm:prSet presAssocID="{25653C39-25F3-E541-A7B8-8689E74D2F0F}" presName="node" presStyleLbl="vennNode1" presStyleIdx="2" presStyleCnt="9">
        <dgm:presLayoutVars>
          <dgm:bulletEnabled val="1"/>
        </dgm:presLayoutVars>
      </dgm:prSet>
      <dgm:spPr/>
    </dgm:pt>
    <dgm:pt modelId="{8B040FE8-A0EC-B54C-A573-BA99B3B0CF69}" type="pres">
      <dgm:prSet presAssocID="{D0E7B195-3EDC-E54A-A401-E39E59695C85}" presName="node" presStyleLbl="vennNode1" presStyleIdx="3" presStyleCnt="9">
        <dgm:presLayoutVars>
          <dgm:bulletEnabled val="1"/>
        </dgm:presLayoutVars>
      </dgm:prSet>
      <dgm:spPr/>
    </dgm:pt>
    <dgm:pt modelId="{660897A6-2A05-AE4F-90C3-0B1B84732DBC}" type="pres">
      <dgm:prSet presAssocID="{E45774DF-50B4-6740-9EDF-C20B60B0D290}" presName="node" presStyleLbl="vennNode1" presStyleIdx="4" presStyleCnt="9">
        <dgm:presLayoutVars>
          <dgm:bulletEnabled val="1"/>
        </dgm:presLayoutVars>
      </dgm:prSet>
      <dgm:spPr/>
    </dgm:pt>
    <dgm:pt modelId="{ACC8E752-74B6-9840-ACFB-BD966407BD70}" type="pres">
      <dgm:prSet presAssocID="{AC1F4846-EA1A-F04E-BC09-0ED1E3B2AA44}" presName="node" presStyleLbl="vennNode1" presStyleIdx="5" presStyleCnt="9">
        <dgm:presLayoutVars>
          <dgm:bulletEnabled val="1"/>
        </dgm:presLayoutVars>
      </dgm:prSet>
      <dgm:spPr/>
    </dgm:pt>
    <dgm:pt modelId="{AD00B854-F625-5143-B1A1-C095B0020284}" type="pres">
      <dgm:prSet presAssocID="{974181EF-6BD5-0945-A994-11F2A6548604}" presName="node" presStyleLbl="vennNode1" presStyleIdx="6" presStyleCnt="9">
        <dgm:presLayoutVars>
          <dgm:bulletEnabled val="1"/>
        </dgm:presLayoutVars>
      </dgm:prSet>
      <dgm:spPr/>
    </dgm:pt>
    <dgm:pt modelId="{D91B958B-98E1-D142-AAF3-210131278558}" type="pres">
      <dgm:prSet presAssocID="{38E259B3-C30D-CA4A-B2C2-9BC1E4228810}" presName="node" presStyleLbl="vennNode1" presStyleIdx="7" presStyleCnt="9">
        <dgm:presLayoutVars>
          <dgm:bulletEnabled val="1"/>
        </dgm:presLayoutVars>
      </dgm:prSet>
      <dgm:spPr/>
    </dgm:pt>
    <dgm:pt modelId="{78AD799C-E36E-4246-8D49-B1E4AD3681FD}" type="pres">
      <dgm:prSet presAssocID="{BE830764-DCB3-2D4B-85D8-582E014A2A69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B74BDE13-E18A-F54F-BC1A-2B895DBA0AFF}" srcId="{92E0AFFD-7E9D-0049-AF44-3A8D14087576}" destId="{38E259B3-C30D-CA4A-B2C2-9BC1E4228810}" srcOrd="6" destOrd="0" parTransId="{4898D563-FE79-9F47-B9BF-CC3474A0B65D}" sibTransId="{BFC366BF-E18D-1A44-8F77-6AF235FDBD29}"/>
    <dgm:cxn modelId="{492E8622-8AD9-7347-9E93-18126756D257}" type="presOf" srcId="{974181EF-6BD5-0945-A994-11F2A6548604}" destId="{AD00B854-F625-5143-B1A1-C095B0020284}" srcOrd="0" destOrd="0" presId="urn:microsoft.com/office/officeart/2005/8/layout/radial3"/>
    <dgm:cxn modelId="{27B2CE2C-D239-0345-B820-E4CB0EC3855D}" type="presOf" srcId="{38E259B3-C30D-CA4A-B2C2-9BC1E4228810}" destId="{D91B958B-98E1-D142-AAF3-210131278558}" srcOrd="0" destOrd="0" presId="urn:microsoft.com/office/officeart/2005/8/layout/radial3"/>
    <dgm:cxn modelId="{055DE92C-4891-4040-8524-7B9FDCCA0B21}" srcId="{92E0AFFD-7E9D-0049-AF44-3A8D14087576}" destId="{974181EF-6BD5-0945-A994-11F2A6548604}" srcOrd="5" destOrd="0" parTransId="{6265ED37-F4CA-2248-BF5E-EDFB4A88CF66}" sibTransId="{7F00631B-001F-BC40-AD73-8F3171E22EE8}"/>
    <dgm:cxn modelId="{68935247-83BC-5349-954A-0F1DF65634D0}" srcId="{92E0AFFD-7E9D-0049-AF44-3A8D14087576}" destId="{BE830764-DCB3-2D4B-85D8-582E014A2A69}" srcOrd="7" destOrd="0" parTransId="{1979512B-E24A-0C45-990F-F363A6C3A619}" sibTransId="{D69AACAA-3953-3248-BF21-905A88EB1E17}"/>
    <dgm:cxn modelId="{DFDC214E-8BAD-F44F-B010-C94BD6F2CEE5}" srcId="{92E0AFFD-7E9D-0049-AF44-3A8D14087576}" destId="{FCA6D608-0A46-034D-9CFA-59423E23F881}" srcOrd="0" destOrd="0" parTransId="{D2E6D9D6-7A58-AA44-8E30-FD217390F290}" sibTransId="{8B26CCBA-E7FF-4A4A-8634-945BB8CD8FA6}"/>
    <dgm:cxn modelId="{C12EB450-F14D-624C-8270-BCFED3F1DFCC}" srcId="{92E0AFFD-7E9D-0049-AF44-3A8D14087576}" destId="{25653C39-25F3-E541-A7B8-8689E74D2F0F}" srcOrd="1" destOrd="0" parTransId="{F8BA7662-4E2F-0244-A409-408B60038A70}" sibTransId="{4A021578-DC58-914E-94DC-2C450A8F9F49}"/>
    <dgm:cxn modelId="{2935FB5F-11E9-1441-9BD1-5D9440274462}" type="presOf" srcId="{B7AE53ED-319C-2E45-A1BE-726A421DF0F6}" destId="{D0C304A2-54F5-664F-8091-C6DBF0D8E6A0}" srcOrd="0" destOrd="0" presId="urn:microsoft.com/office/officeart/2005/8/layout/radial3"/>
    <dgm:cxn modelId="{7B68C766-E4CB-364E-9812-995D6A24E1D6}" type="presOf" srcId="{AC1F4846-EA1A-F04E-BC09-0ED1E3B2AA44}" destId="{ACC8E752-74B6-9840-ACFB-BD966407BD70}" srcOrd="0" destOrd="0" presId="urn:microsoft.com/office/officeart/2005/8/layout/radial3"/>
    <dgm:cxn modelId="{A3871969-F1C5-CB4A-BF53-ADBD3FA21C50}" srcId="{B7AE53ED-319C-2E45-A1BE-726A421DF0F6}" destId="{92E0AFFD-7E9D-0049-AF44-3A8D14087576}" srcOrd="0" destOrd="0" parTransId="{34E41AC2-479D-B44A-94B8-77533CEF4BAB}" sibTransId="{8B831BD3-4821-8949-93D8-D196E909FA07}"/>
    <dgm:cxn modelId="{06E3D26E-2231-DD41-B5CC-F9C0F5B50E84}" type="presOf" srcId="{D0E7B195-3EDC-E54A-A401-E39E59695C85}" destId="{8B040FE8-A0EC-B54C-A573-BA99B3B0CF69}" srcOrd="0" destOrd="0" presId="urn:microsoft.com/office/officeart/2005/8/layout/radial3"/>
    <dgm:cxn modelId="{BFE92777-A2B5-9D4A-86FF-19285AA54F4D}" srcId="{92E0AFFD-7E9D-0049-AF44-3A8D14087576}" destId="{AC1F4846-EA1A-F04E-BC09-0ED1E3B2AA44}" srcOrd="4" destOrd="0" parTransId="{A4E68EF8-9DCC-884B-BB1C-B6BBB2036A97}" sibTransId="{3FBC52D4-41D0-E347-91A2-CD7CFB00CCD0}"/>
    <dgm:cxn modelId="{941CFF82-6CC2-0847-A138-2FA52B7857CC}" type="presOf" srcId="{92E0AFFD-7E9D-0049-AF44-3A8D14087576}" destId="{89E49882-846A-2842-B303-90DDB0B2A00B}" srcOrd="0" destOrd="0" presId="urn:microsoft.com/office/officeart/2005/8/layout/radial3"/>
    <dgm:cxn modelId="{2E1112A0-F9CF-664D-BE50-D6774D962513}" srcId="{92E0AFFD-7E9D-0049-AF44-3A8D14087576}" destId="{E45774DF-50B4-6740-9EDF-C20B60B0D290}" srcOrd="3" destOrd="0" parTransId="{440E8D7C-9A9B-8B4F-89D5-8642E7EEA9E0}" sibTransId="{3B6AA992-F506-A244-B424-A37B1E89CA41}"/>
    <dgm:cxn modelId="{55151AA8-63A7-9D4F-B444-7D0963626A36}" srcId="{92E0AFFD-7E9D-0049-AF44-3A8D14087576}" destId="{D0E7B195-3EDC-E54A-A401-E39E59695C85}" srcOrd="2" destOrd="0" parTransId="{29EA1DD2-3307-8843-8D7B-5B91FBCC24F6}" sibTransId="{FD7D0936-504B-4340-9BC2-FA2089A2AC60}"/>
    <dgm:cxn modelId="{8BB608B6-C5A9-4340-BA00-9BC5E2503E37}" type="presOf" srcId="{FCA6D608-0A46-034D-9CFA-59423E23F881}" destId="{053CAFE9-9764-404F-A910-77C644AD6DF0}" srcOrd="0" destOrd="0" presId="urn:microsoft.com/office/officeart/2005/8/layout/radial3"/>
    <dgm:cxn modelId="{559945CF-F950-4547-9AC5-B9F191FBB548}" type="presOf" srcId="{25653C39-25F3-E541-A7B8-8689E74D2F0F}" destId="{33057598-4DCD-AB48-94D9-E0AB207D1D99}" srcOrd="0" destOrd="0" presId="urn:microsoft.com/office/officeart/2005/8/layout/radial3"/>
    <dgm:cxn modelId="{6FEA6AF2-D03E-6449-82A2-C6EB18966011}" type="presOf" srcId="{E45774DF-50B4-6740-9EDF-C20B60B0D290}" destId="{660897A6-2A05-AE4F-90C3-0B1B84732DBC}" srcOrd="0" destOrd="0" presId="urn:microsoft.com/office/officeart/2005/8/layout/radial3"/>
    <dgm:cxn modelId="{EAF00DF4-5240-BC47-9C0F-B3F97C287C40}" type="presOf" srcId="{BE830764-DCB3-2D4B-85D8-582E014A2A69}" destId="{78AD799C-E36E-4246-8D49-B1E4AD3681FD}" srcOrd="0" destOrd="0" presId="urn:microsoft.com/office/officeart/2005/8/layout/radial3"/>
    <dgm:cxn modelId="{8DA41ED0-C556-D64A-8DB6-C176225E30A6}" type="presParOf" srcId="{D0C304A2-54F5-664F-8091-C6DBF0D8E6A0}" destId="{407BFE7C-E9B6-6944-830C-FD849DA4D38E}" srcOrd="0" destOrd="0" presId="urn:microsoft.com/office/officeart/2005/8/layout/radial3"/>
    <dgm:cxn modelId="{776CBBC1-5FE3-0440-8D77-BAE0BC9F6630}" type="presParOf" srcId="{407BFE7C-E9B6-6944-830C-FD849DA4D38E}" destId="{89E49882-846A-2842-B303-90DDB0B2A00B}" srcOrd="0" destOrd="0" presId="urn:microsoft.com/office/officeart/2005/8/layout/radial3"/>
    <dgm:cxn modelId="{C223A2F5-1014-8240-8FF4-B7EA2C391A2F}" type="presParOf" srcId="{407BFE7C-E9B6-6944-830C-FD849DA4D38E}" destId="{053CAFE9-9764-404F-A910-77C644AD6DF0}" srcOrd="1" destOrd="0" presId="urn:microsoft.com/office/officeart/2005/8/layout/radial3"/>
    <dgm:cxn modelId="{B4AEAFF8-662D-0545-8E1B-5EC193963244}" type="presParOf" srcId="{407BFE7C-E9B6-6944-830C-FD849DA4D38E}" destId="{33057598-4DCD-AB48-94D9-E0AB207D1D99}" srcOrd="2" destOrd="0" presId="urn:microsoft.com/office/officeart/2005/8/layout/radial3"/>
    <dgm:cxn modelId="{4330C2CF-81C2-A54B-B135-01539F1E8D01}" type="presParOf" srcId="{407BFE7C-E9B6-6944-830C-FD849DA4D38E}" destId="{8B040FE8-A0EC-B54C-A573-BA99B3B0CF69}" srcOrd="3" destOrd="0" presId="urn:microsoft.com/office/officeart/2005/8/layout/radial3"/>
    <dgm:cxn modelId="{1F33D0FA-D126-424E-951F-D7C96BFC96C3}" type="presParOf" srcId="{407BFE7C-E9B6-6944-830C-FD849DA4D38E}" destId="{660897A6-2A05-AE4F-90C3-0B1B84732DBC}" srcOrd="4" destOrd="0" presId="urn:microsoft.com/office/officeart/2005/8/layout/radial3"/>
    <dgm:cxn modelId="{9D7E0BBA-8209-0B4B-BEDD-8CBB68733262}" type="presParOf" srcId="{407BFE7C-E9B6-6944-830C-FD849DA4D38E}" destId="{ACC8E752-74B6-9840-ACFB-BD966407BD70}" srcOrd="5" destOrd="0" presId="urn:microsoft.com/office/officeart/2005/8/layout/radial3"/>
    <dgm:cxn modelId="{A4499AB5-6D2F-4746-956F-2BECC0223F55}" type="presParOf" srcId="{407BFE7C-E9B6-6944-830C-FD849DA4D38E}" destId="{AD00B854-F625-5143-B1A1-C095B0020284}" srcOrd="6" destOrd="0" presId="urn:microsoft.com/office/officeart/2005/8/layout/radial3"/>
    <dgm:cxn modelId="{AF474C01-CB62-0C4A-AE90-B1AAA8C703E3}" type="presParOf" srcId="{407BFE7C-E9B6-6944-830C-FD849DA4D38E}" destId="{D91B958B-98E1-D142-AAF3-210131278558}" srcOrd="7" destOrd="0" presId="urn:microsoft.com/office/officeart/2005/8/layout/radial3"/>
    <dgm:cxn modelId="{DF0E8772-FE62-5049-853C-4A5E87B7DAF0}" type="presParOf" srcId="{407BFE7C-E9B6-6944-830C-FD849DA4D38E}" destId="{78AD799C-E36E-4246-8D49-B1E4AD3681FD}" srcOrd="8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49882-846A-2842-B303-90DDB0B2A00B}">
      <dsp:nvSpPr>
        <dsp:cNvPr id="0" name=""/>
        <dsp:cNvSpPr/>
      </dsp:nvSpPr>
      <dsp:spPr>
        <a:xfrm>
          <a:off x="4276779" y="718682"/>
          <a:ext cx="3585938" cy="3585938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LUMC Data Competence </a:t>
          </a:r>
          <a:br>
            <a:rPr lang="en-GB" sz="2000" b="1" kern="1200" dirty="0"/>
          </a:br>
          <a:r>
            <a:rPr lang="en-GB" sz="2000" b="1" kern="1200" dirty="0"/>
            <a:t>Centre (DCC)</a:t>
          </a:r>
        </a:p>
      </dsp:txBody>
      <dsp:txXfrm>
        <a:off x="4801927" y="1243830"/>
        <a:ext cx="2535642" cy="2535642"/>
      </dsp:txXfrm>
    </dsp:sp>
    <dsp:sp modelId="{053CAFE9-9764-404F-A910-77C644AD6DF0}">
      <dsp:nvSpPr>
        <dsp:cNvPr id="0" name=""/>
        <dsp:cNvSpPr/>
      </dsp:nvSpPr>
      <dsp:spPr>
        <a:xfrm>
          <a:off x="5002494" y="-370165"/>
          <a:ext cx="2134508" cy="2134508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Database support group</a:t>
          </a:r>
          <a:br>
            <a:rPr lang="en-GB" sz="2000" b="1" kern="1200" dirty="0"/>
          </a:br>
          <a:r>
            <a:rPr lang="en-GB" sz="1600" kern="1200" dirty="0"/>
            <a:t>(Advanced Data Management group)</a:t>
          </a:r>
          <a:endParaRPr lang="en-GB" sz="2000" kern="1200" dirty="0"/>
        </a:p>
      </dsp:txBody>
      <dsp:txXfrm>
        <a:off x="5315085" y="-57574"/>
        <a:ext cx="1509326" cy="1509326"/>
      </dsp:txXfrm>
    </dsp:sp>
    <dsp:sp modelId="{33057598-4DCD-AB48-94D9-E0AB207D1D99}">
      <dsp:nvSpPr>
        <dsp:cNvPr id="0" name=""/>
        <dsp:cNvSpPr/>
      </dsp:nvSpPr>
      <dsp:spPr>
        <a:xfrm>
          <a:off x="6817058" y="1444397"/>
          <a:ext cx="2134508" cy="2134508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FAIR research group </a:t>
          </a:r>
          <a:r>
            <a:rPr lang="en-GB" sz="1600" kern="1200" dirty="0"/>
            <a:t>(</a:t>
          </a:r>
          <a:r>
            <a:rPr lang="en-GB" sz="1600" kern="1200" dirty="0" err="1"/>
            <a:t>Biosemantics</a:t>
          </a:r>
          <a:r>
            <a:rPr lang="en-GB" sz="1600" kern="1200" dirty="0"/>
            <a:t> group)</a:t>
          </a:r>
          <a:endParaRPr lang="en-GB" sz="2000" kern="1200" dirty="0"/>
        </a:p>
      </dsp:txBody>
      <dsp:txXfrm>
        <a:off x="7129649" y="1756988"/>
        <a:ext cx="1509326" cy="1509326"/>
      </dsp:txXfrm>
    </dsp:sp>
    <dsp:sp modelId="{8B040FE8-A0EC-B54C-A573-BA99B3B0CF69}">
      <dsp:nvSpPr>
        <dsp:cNvPr id="0" name=""/>
        <dsp:cNvSpPr/>
      </dsp:nvSpPr>
      <dsp:spPr>
        <a:xfrm>
          <a:off x="5002494" y="3258961"/>
          <a:ext cx="2134508" cy="2134508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Research Policy group</a:t>
          </a:r>
          <a:r>
            <a:rPr lang="en-GB" sz="2000" kern="1200" dirty="0"/>
            <a:t> </a:t>
          </a:r>
          <a:r>
            <a:rPr lang="en-GB" sz="1600" kern="1200" dirty="0"/>
            <a:t>(Directorate Research)</a:t>
          </a:r>
        </a:p>
      </dsp:txBody>
      <dsp:txXfrm>
        <a:off x="5315085" y="3571552"/>
        <a:ext cx="1509326" cy="1509326"/>
      </dsp:txXfrm>
    </dsp:sp>
    <dsp:sp modelId="{660897A6-2A05-AE4F-90C3-0B1B84732DBC}">
      <dsp:nvSpPr>
        <dsp:cNvPr id="0" name=""/>
        <dsp:cNvSpPr/>
      </dsp:nvSpPr>
      <dsp:spPr>
        <a:xfrm>
          <a:off x="3187930" y="1444397"/>
          <a:ext cx="2134508" cy="2134508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IT department </a:t>
          </a:r>
          <a:br>
            <a:rPr lang="en-GB" sz="2000" b="1" kern="1200" dirty="0"/>
          </a:br>
          <a:r>
            <a:rPr lang="en-GB" sz="1600" kern="1200" dirty="0"/>
            <a:t>(IT and Digital Innovation department)</a:t>
          </a:r>
          <a:endParaRPr lang="en-GB" sz="2000" kern="1200" dirty="0"/>
        </a:p>
      </dsp:txBody>
      <dsp:txXfrm>
        <a:off x="3500521" y="1756988"/>
        <a:ext cx="1509326" cy="1509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49882-846A-2842-B303-90DDB0B2A00B}">
      <dsp:nvSpPr>
        <dsp:cNvPr id="0" name=""/>
        <dsp:cNvSpPr/>
      </dsp:nvSpPr>
      <dsp:spPr>
        <a:xfrm>
          <a:off x="4676566" y="1118470"/>
          <a:ext cx="2786363" cy="2786363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LUMC Data Competence Centre (DCC)</a:t>
          </a:r>
        </a:p>
      </dsp:txBody>
      <dsp:txXfrm>
        <a:off x="5084619" y="1526523"/>
        <a:ext cx="1970257" cy="1970257"/>
      </dsp:txXfrm>
    </dsp:sp>
    <dsp:sp modelId="{053CAFE9-9764-404F-A910-77C644AD6DF0}">
      <dsp:nvSpPr>
        <dsp:cNvPr id="0" name=""/>
        <dsp:cNvSpPr/>
      </dsp:nvSpPr>
      <dsp:spPr>
        <a:xfrm>
          <a:off x="5373157" y="497"/>
          <a:ext cx="1393181" cy="1393181"/>
        </a:xfrm>
        <a:prstGeom prst="ellipse">
          <a:avLst/>
        </a:prstGeom>
        <a:solidFill>
          <a:srgbClr val="FF2D5B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Database support </a:t>
          </a:r>
          <a:r>
            <a:rPr lang="en-GB" sz="1000" kern="1200" dirty="0"/>
            <a:t>(Advanced Data Management group)</a:t>
          </a:r>
          <a:endParaRPr lang="en-GB" sz="1100" kern="1200" dirty="0"/>
        </a:p>
      </dsp:txBody>
      <dsp:txXfrm>
        <a:off x="5577184" y="204524"/>
        <a:ext cx="985127" cy="985127"/>
      </dsp:txXfrm>
    </dsp:sp>
    <dsp:sp modelId="{33057598-4DCD-AB48-94D9-E0AB207D1D99}">
      <dsp:nvSpPr>
        <dsp:cNvPr id="0" name=""/>
        <dsp:cNvSpPr/>
      </dsp:nvSpPr>
      <dsp:spPr>
        <a:xfrm>
          <a:off x="6656247" y="531970"/>
          <a:ext cx="1393181" cy="1393181"/>
        </a:xfrm>
        <a:prstGeom prst="ellipse">
          <a:avLst/>
        </a:prstGeom>
        <a:solidFill>
          <a:srgbClr val="FF2D5B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FAIR research </a:t>
          </a:r>
          <a:r>
            <a:rPr lang="en-GB" sz="1050" kern="1200" dirty="0"/>
            <a:t>(</a:t>
          </a:r>
          <a:r>
            <a:rPr lang="en-GB" sz="1050" kern="1200" dirty="0" err="1"/>
            <a:t>Biosemantics</a:t>
          </a:r>
          <a:r>
            <a:rPr lang="en-GB" sz="1050" kern="1200" dirty="0"/>
            <a:t> group)</a:t>
          </a:r>
          <a:endParaRPr lang="en-GB" sz="1200" kern="1200" dirty="0"/>
        </a:p>
      </dsp:txBody>
      <dsp:txXfrm>
        <a:off x="6860274" y="735997"/>
        <a:ext cx="985127" cy="985127"/>
      </dsp:txXfrm>
    </dsp:sp>
    <dsp:sp modelId="{8B040FE8-A0EC-B54C-A573-BA99B3B0CF69}">
      <dsp:nvSpPr>
        <dsp:cNvPr id="0" name=""/>
        <dsp:cNvSpPr/>
      </dsp:nvSpPr>
      <dsp:spPr>
        <a:xfrm>
          <a:off x="7187721" y="1815061"/>
          <a:ext cx="1393181" cy="1393181"/>
        </a:xfrm>
        <a:prstGeom prst="ellipse">
          <a:avLst/>
        </a:prstGeom>
        <a:solidFill>
          <a:srgbClr val="FF2D5B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Research Policy</a:t>
          </a:r>
          <a:r>
            <a:rPr lang="en-GB" sz="1400" kern="1200" dirty="0"/>
            <a:t> </a:t>
          </a:r>
          <a:r>
            <a:rPr lang="en-GB" sz="1100" kern="1200" dirty="0"/>
            <a:t>(Directorate Research)</a:t>
          </a:r>
        </a:p>
      </dsp:txBody>
      <dsp:txXfrm>
        <a:off x="7391748" y="2019088"/>
        <a:ext cx="985127" cy="985127"/>
      </dsp:txXfrm>
    </dsp:sp>
    <dsp:sp modelId="{660897A6-2A05-AE4F-90C3-0B1B84732DBC}">
      <dsp:nvSpPr>
        <dsp:cNvPr id="0" name=""/>
        <dsp:cNvSpPr/>
      </dsp:nvSpPr>
      <dsp:spPr>
        <a:xfrm>
          <a:off x="6656247" y="3098151"/>
          <a:ext cx="1393181" cy="1393181"/>
        </a:xfrm>
        <a:prstGeom prst="ellipse">
          <a:avLst/>
        </a:prstGeom>
        <a:solidFill>
          <a:srgbClr val="FF2D5B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IT </a:t>
          </a:r>
          <a:br>
            <a:rPr lang="en-GB" sz="1400" b="1" kern="1200" dirty="0"/>
          </a:br>
          <a:r>
            <a:rPr lang="en-GB" sz="1100" kern="1200" dirty="0"/>
            <a:t>(IT and Digital Innovation department)</a:t>
          </a:r>
          <a:endParaRPr lang="en-GB" sz="1400" kern="1200" dirty="0"/>
        </a:p>
      </dsp:txBody>
      <dsp:txXfrm>
        <a:off x="6860274" y="3302178"/>
        <a:ext cx="985127" cy="985127"/>
      </dsp:txXfrm>
    </dsp:sp>
    <dsp:sp modelId="{ACC8E752-74B6-9840-ACFB-BD966407BD70}">
      <dsp:nvSpPr>
        <dsp:cNvPr id="0" name=""/>
        <dsp:cNvSpPr/>
      </dsp:nvSpPr>
      <dsp:spPr>
        <a:xfrm>
          <a:off x="5373157" y="3629624"/>
          <a:ext cx="1393181" cy="1393181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Genomics support</a:t>
          </a:r>
          <a:br>
            <a:rPr lang="en-GB" sz="1400" kern="1200" dirty="0"/>
          </a:br>
          <a:r>
            <a:rPr lang="en-GB" sz="1100" kern="1200" dirty="0"/>
            <a:t>(SASC)</a:t>
          </a:r>
          <a:endParaRPr lang="en-GB" sz="1400" kern="1200" dirty="0"/>
        </a:p>
      </dsp:txBody>
      <dsp:txXfrm>
        <a:off x="5577184" y="3833651"/>
        <a:ext cx="985127" cy="985127"/>
      </dsp:txXfrm>
    </dsp:sp>
    <dsp:sp modelId="{AD00B854-F625-5143-B1A1-C095B0020284}">
      <dsp:nvSpPr>
        <dsp:cNvPr id="0" name=""/>
        <dsp:cNvSpPr/>
      </dsp:nvSpPr>
      <dsp:spPr>
        <a:xfrm>
          <a:off x="4090067" y="3098151"/>
          <a:ext cx="1393181" cy="1393181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FAIR research software </a:t>
          </a:r>
          <a:r>
            <a:rPr lang="en-GB" sz="1050" kern="1200" dirty="0"/>
            <a:t>(Proteomics group)</a:t>
          </a:r>
          <a:endParaRPr lang="en-GB" sz="1200" kern="1200" dirty="0"/>
        </a:p>
      </dsp:txBody>
      <dsp:txXfrm>
        <a:off x="4294094" y="3302178"/>
        <a:ext cx="985127" cy="985127"/>
      </dsp:txXfrm>
    </dsp:sp>
    <dsp:sp modelId="{D91B958B-98E1-D142-AAF3-210131278558}">
      <dsp:nvSpPr>
        <dsp:cNvPr id="0" name=""/>
        <dsp:cNvSpPr/>
      </dsp:nvSpPr>
      <dsp:spPr>
        <a:xfrm>
          <a:off x="3558593" y="1815061"/>
          <a:ext cx="1393181" cy="1393181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Pathology support group</a:t>
          </a:r>
        </a:p>
      </dsp:txBody>
      <dsp:txXfrm>
        <a:off x="3762620" y="2019088"/>
        <a:ext cx="985127" cy="985127"/>
      </dsp:txXfrm>
    </dsp:sp>
    <dsp:sp modelId="{78AD799C-E36E-4246-8D49-B1E4AD3681FD}">
      <dsp:nvSpPr>
        <dsp:cNvPr id="0" name=""/>
        <dsp:cNvSpPr/>
      </dsp:nvSpPr>
      <dsp:spPr>
        <a:xfrm>
          <a:off x="4090067" y="531970"/>
          <a:ext cx="1393181" cy="1393181"/>
        </a:xfrm>
        <a:prstGeom prst="ellipse">
          <a:avLst/>
        </a:prstGeom>
        <a:solidFill>
          <a:srgbClr val="EC607E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Public Health DCC</a:t>
          </a:r>
        </a:p>
      </dsp:txBody>
      <dsp:txXfrm>
        <a:off x="4294094" y="735997"/>
        <a:ext cx="985127" cy="98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CFD37-2673-3C45-B2E0-C195744960A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1A50-34E1-4048-A56B-E614DEA9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B826A-94D0-6B87-0ECC-4E99318C1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91576-4504-D0FA-88B5-9D2F9757F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1EB77-5A0E-073A-D32D-FEE7AB60E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61E64-3E4B-8EA7-30F5-FEA12671A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675EC-B068-4772-B90D-4ECE6E49B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0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675EC-B068-4772-B90D-4ECE6E49B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E1DC-AD08-2F83-B698-06F7FF1F6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A272E-DAF4-9931-1FAF-5892BB4C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1C781-9A98-D950-473C-B3794C06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6992E-E79B-5C64-CDEF-2C598413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CF60-EAB5-500C-0BA9-4E588B65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6794-5E02-4188-01DE-46281C42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C1044-D5F2-4AFF-A16F-B73B72E4E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35E9-5777-6296-79D0-B4D82555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BEDD6-C8A1-D545-D34C-63644B0D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C294-0BEC-8F2F-B2E8-04D0B4C4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E0972-A69D-22D0-939D-E185C83BC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FC1B2-1736-EE81-0442-643F1555D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4FCF-3033-3475-B21B-6097968B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6AF61-957F-2FD3-148D-6E970275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F7DC-11D9-5F4F-AA18-EC82940C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5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1851" y="4648201"/>
            <a:ext cx="10515600" cy="88533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255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2552232-D55C-96E3-4056-6A99251C61C7}"/>
              </a:ext>
            </a:extLst>
          </p:cNvPr>
          <p:cNvSpPr/>
          <p:nvPr/>
        </p:nvSpPr>
        <p:spPr>
          <a:xfrm>
            <a:off x="0" y="5803182"/>
            <a:ext cx="12192000" cy="1058604"/>
          </a:xfrm>
          <a:custGeom>
            <a:avLst/>
            <a:gdLst>
              <a:gd name="connsiteX0" fmla="*/ 0 w 12252832"/>
              <a:gd name="connsiteY0" fmla="*/ 0 h 1058604"/>
              <a:gd name="connsiteX1" fmla="*/ 12252832 w 12252832"/>
              <a:gd name="connsiteY1" fmla="*/ 0 h 1058604"/>
              <a:gd name="connsiteX2" fmla="*/ 12252832 w 12252832"/>
              <a:gd name="connsiteY2" fmla="*/ 1058605 h 1058604"/>
              <a:gd name="connsiteX3" fmla="*/ 0 w 12252832"/>
              <a:gd name="connsiteY3" fmla="*/ 1058605 h 10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832" h="1058604">
                <a:moveTo>
                  <a:pt x="0" y="0"/>
                </a:moveTo>
                <a:lnTo>
                  <a:pt x="12252832" y="0"/>
                </a:lnTo>
                <a:lnTo>
                  <a:pt x="12252832" y="1058605"/>
                </a:lnTo>
                <a:lnTo>
                  <a:pt x="0" y="105860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AD0F12-7976-6C5B-65AC-9964CE3AB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/>
              <a:t>Click to edit 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9766B1C-F22B-CBA5-6B7D-4510285FDE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1902332"/>
            <a:ext cx="10760800" cy="371572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179996" indent="0">
              <a:buNone/>
              <a:defRPr/>
            </a:lvl2pPr>
            <a:lvl3pPr marL="359991" indent="0">
              <a:buNone/>
              <a:defRPr/>
            </a:lvl3pPr>
            <a:lvl4pPr marL="539987" indent="0">
              <a:buNone/>
              <a:defRPr/>
            </a:lvl4pPr>
            <a:lvl5pPr marL="719982" indent="0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190" name="Graphic 4">
            <a:extLst>
              <a:ext uri="{FF2B5EF4-FFF2-40B4-BE49-F238E27FC236}">
                <a16:creationId xmlns:a16="http://schemas.microsoft.com/office/drawing/2014/main" id="{DA243B32-0509-C31B-9623-39655FE17980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1" y="6176484"/>
            <a:ext cx="3717039" cy="312000"/>
            <a:chOff x="638302" y="6272366"/>
            <a:chExt cx="3044222" cy="255525"/>
          </a:xfrm>
        </p:grpSpPr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73F6CB7D-4C5F-43DE-C382-BAF1D5AEC261}"/>
                </a:ext>
              </a:extLst>
            </p:cNvPr>
            <p:cNvSpPr/>
            <p:nvPr/>
          </p:nvSpPr>
          <p:spPr>
            <a:xfrm>
              <a:off x="2791760" y="6277599"/>
              <a:ext cx="71858" cy="91131"/>
            </a:xfrm>
            <a:custGeom>
              <a:avLst/>
              <a:gdLst>
                <a:gd name="connsiteX0" fmla="*/ 53352 w 71858"/>
                <a:gd name="connsiteY0" fmla="*/ 55266 h 91131"/>
                <a:gd name="connsiteX1" fmla="*/ 64711 w 71858"/>
                <a:gd name="connsiteY1" fmla="*/ 45311 h 91131"/>
                <a:gd name="connsiteX2" fmla="*/ 68668 w 71858"/>
                <a:gd name="connsiteY2" fmla="*/ 29739 h 91131"/>
                <a:gd name="connsiteX3" fmla="*/ 64839 w 71858"/>
                <a:gd name="connsiteY3" fmla="*/ 14040 h 91131"/>
                <a:gd name="connsiteX4" fmla="*/ 53607 w 71858"/>
                <a:gd name="connsiteY4" fmla="*/ 3702 h 91131"/>
                <a:gd name="connsiteX5" fmla="*/ 35993 w 71858"/>
                <a:gd name="connsiteY5" fmla="*/ 0 h 91131"/>
                <a:gd name="connsiteX6" fmla="*/ 0 w 71858"/>
                <a:gd name="connsiteY6" fmla="*/ 0 h 91131"/>
                <a:gd name="connsiteX7" fmla="*/ 0 w 71858"/>
                <a:gd name="connsiteY7" fmla="*/ 91132 h 91131"/>
                <a:gd name="connsiteX8" fmla="*/ 19273 w 71858"/>
                <a:gd name="connsiteY8" fmla="*/ 91132 h 91131"/>
                <a:gd name="connsiteX9" fmla="*/ 19273 w 71858"/>
                <a:gd name="connsiteY9" fmla="*/ 58840 h 91131"/>
                <a:gd name="connsiteX10" fmla="*/ 33313 w 71858"/>
                <a:gd name="connsiteY10" fmla="*/ 58840 h 91131"/>
                <a:gd name="connsiteX11" fmla="*/ 50544 w 71858"/>
                <a:gd name="connsiteY11" fmla="*/ 91132 h 91131"/>
                <a:gd name="connsiteX12" fmla="*/ 71859 w 71858"/>
                <a:gd name="connsiteY12" fmla="*/ 91132 h 91131"/>
                <a:gd name="connsiteX13" fmla="*/ 52458 w 71858"/>
                <a:gd name="connsiteY13" fmla="*/ 55649 h 91131"/>
                <a:gd name="connsiteX14" fmla="*/ 53352 w 71858"/>
                <a:gd name="connsiteY14" fmla="*/ 55394 h 91131"/>
                <a:gd name="connsiteX15" fmla="*/ 19145 w 71858"/>
                <a:gd name="connsiteY15" fmla="*/ 15699 h 91131"/>
                <a:gd name="connsiteX16" fmla="*/ 32164 w 71858"/>
                <a:gd name="connsiteY16" fmla="*/ 15699 h 91131"/>
                <a:gd name="connsiteX17" fmla="*/ 41354 w 71858"/>
                <a:gd name="connsiteY17" fmla="*/ 17359 h 91131"/>
                <a:gd name="connsiteX18" fmla="*/ 46842 w 71858"/>
                <a:gd name="connsiteY18" fmla="*/ 22081 h 91131"/>
                <a:gd name="connsiteX19" fmla="*/ 48629 w 71858"/>
                <a:gd name="connsiteY19" fmla="*/ 29739 h 91131"/>
                <a:gd name="connsiteX20" fmla="*/ 46842 w 71858"/>
                <a:gd name="connsiteY20" fmla="*/ 37270 h 91131"/>
                <a:gd name="connsiteX21" fmla="*/ 41354 w 71858"/>
                <a:gd name="connsiteY21" fmla="*/ 41864 h 91131"/>
                <a:gd name="connsiteX22" fmla="*/ 32164 w 71858"/>
                <a:gd name="connsiteY22" fmla="*/ 43396 h 91131"/>
                <a:gd name="connsiteX23" fmla="*/ 19145 w 71858"/>
                <a:gd name="connsiteY23" fmla="*/ 43396 h 91131"/>
                <a:gd name="connsiteX24" fmla="*/ 19145 w 71858"/>
                <a:gd name="connsiteY24" fmla="*/ 15827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858" h="91131">
                  <a:moveTo>
                    <a:pt x="53352" y="55266"/>
                  </a:moveTo>
                  <a:cubicBezTo>
                    <a:pt x="58329" y="52968"/>
                    <a:pt x="62031" y="49650"/>
                    <a:pt x="64711" y="45311"/>
                  </a:cubicBezTo>
                  <a:cubicBezTo>
                    <a:pt x="67264" y="40971"/>
                    <a:pt x="68668" y="35738"/>
                    <a:pt x="68668" y="29739"/>
                  </a:cubicBezTo>
                  <a:cubicBezTo>
                    <a:pt x="68668" y="23740"/>
                    <a:pt x="67391" y="18507"/>
                    <a:pt x="64839" y="14040"/>
                  </a:cubicBezTo>
                  <a:cubicBezTo>
                    <a:pt x="62286" y="9573"/>
                    <a:pt x="58585" y="6127"/>
                    <a:pt x="53607" y="3702"/>
                  </a:cubicBezTo>
                  <a:cubicBezTo>
                    <a:pt x="48757" y="1276"/>
                    <a:pt x="42885" y="0"/>
                    <a:pt x="35993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19273" y="91132"/>
                  </a:lnTo>
                  <a:lnTo>
                    <a:pt x="19273" y="58840"/>
                  </a:lnTo>
                  <a:lnTo>
                    <a:pt x="33313" y="58840"/>
                  </a:lnTo>
                  <a:lnTo>
                    <a:pt x="50544" y="91132"/>
                  </a:lnTo>
                  <a:lnTo>
                    <a:pt x="71859" y="91132"/>
                  </a:lnTo>
                  <a:lnTo>
                    <a:pt x="52458" y="55649"/>
                  </a:lnTo>
                  <a:cubicBezTo>
                    <a:pt x="52458" y="55649"/>
                    <a:pt x="53096" y="55521"/>
                    <a:pt x="53352" y="55394"/>
                  </a:cubicBezTo>
                  <a:close/>
                  <a:moveTo>
                    <a:pt x="19145" y="15699"/>
                  </a:moveTo>
                  <a:lnTo>
                    <a:pt x="32164" y="15699"/>
                  </a:lnTo>
                  <a:cubicBezTo>
                    <a:pt x="35865" y="15699"/>
                    <a:pt x="38929" y="16210"/>
                    <a:pt x="41354" y="17359"/>
                  </a:cubicBezTo>
                  <a:cubicBezTo>
                    <a:pt x="43779" y="18379"/>
                    <a:pt x="45566" y="20039"/>
                    <a:pt x="46842" y="22081"/>
                  </a:cubicBezTo>
                  <a:cubicBezTo>
                    <a:pt x="47991" y="24123"/>
                    <a:pt x="48629" y="26676"/>
                    <a:pt x="48629" y="29739"/>
                  </a:cubicBezTo>
                  <a:cubicBezTo>
                    <a:pt x="48629" y="32802"/>
                    <a:pt x="47991" y="35227"/>
                    <a:pt x="46842" y="37270"/>
                  </a:cubicBezTo>
                  <a:cubicBezTo>
                    <a:pt x="45693" y="39312"/>
                    <a:pt x="43779" y="40843"/>
                    <a:pt x="41354" y="41864"/>
                  </a:cubicBezTo>
                  <a:cubicBezTo>
                    <a:pt x="38929" y="42886"/>
                    <a:pt x="35865" y="43396"/>
                    <a:pt x="32164" y="43396"/>
                  </a:cubicBezTo>
                  <a:lnTo>
                    <a:pt x="19145" y="43396"/>
                  </a:lnTo>
                  <a:lnTo>
                    <a:pt x="19145" y="15827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71DAD7C-11AA-B463-06A1-5753C9376601}"/>
                </a:ext>
              </a:extLst>
            </p:cNvPr>
            <p:cNvSpPr/>
            <p:nvPr/>
          </p:nvSpPr>
          <p:spPr>
            <a:xfrm>
              <a:off x="2873574" y="6299553"/>
              <a:ext cx="61009" cy="70327"/>
            </a:xfrm>
            <a:custGeom>
              <a:avLst/>
              <a:gdLst>
                <a:gd name="connsiteX0" fmla="*/ 52330 w 61009"/>
                <a:gd name="connsiteY0" fmla="*/ 5361 h 70327"/>
                <a:gd name="connsiteX1" fmla="*/ 43013 w 61009"/>
                <a:gd name="connsiteY1" fmla="*/ 1276 h 70327"/>
                <a:gd name="connsiteX2" fmla="*/ 32036 w 61009"/>
                <a:gd name="connsiteY2" fmla="*/ 0 h 70327"/>
                <a:gd name="connsiteX3" fmla="*/ 17614 w 61009"/>
                <a:gd name="connsiteY3" fmla="*/ 2425 h 70327"/>
                <a:gd name="connsiteX4" fmla="*/ 7530 w 61009"/>
                <a:gd name="connsiteY4" fmla="*/ 9445 h 70327"/>
                <a:gd name="connsiteX5" fmla="*/ 2298 w 61009"/>
                <a:gd name="connsiteY5" fmla="*/ 20294 h 70327"/>
                <a:gd name="connsiteX6" fmla="*/ 19783 w 61009"/>
                <a:gd name="connsiteY6" fmla="*/ 21698 h 70327"/>
                <a:gd name="connsiteX7" fmla="*/ 23740 w 61009"/>
                <a:gd name="connsiteY7" fmla="*/ 16082 h 70327"/>
                <a:gd name="connsiteX8" fmla="*/ 31909 w 61009"/>
                <a:gd name="connsiteY8" fmla="*/ 13785 h 70327"/>
                <a:gd name="connsiteX9" fmla="*/ 39439 w 61009"/>
                <a:gd name="connsiteY9" fmla="*/ 16082 h 70327"/>
                <a:gd name="connsiteX10" fmla="*/ 42120 w 61009"/>
                <a:gd name="connsiteY10" fmla="*/ 22591 h 70327"/>
                <a:gd name="connsiteX11" fmla="*/ 42120 w 61009"/>
                <a:gd name="connsiteY11" fmla="*/ 22847 h 70327"/>
                <a:gd name="connsiteX12" fmla="*/ 40460 w 61009"/>
                <a:gd name="connsiteY12" fmla="*/ 26165 h 70327"/>
                <a:gd name="connsiteX13" fmla="*/ 35227 w 61009"/>
                <a:gd name="connsiteY13" fmla="*/ 27824 h 70327"/>
                <a:gd name="connsiteX14" fmla="*/ 25655 w 61009"/>
                <a:gd name="connsiteY14" fmla="*/ 28973 h 70327"/>
                <a:gd name="connsiteX15" fmla="*/ 15954 w 61009"/>
                <a:gd name="connsiteY15" fmla="*/ 30632 h 70327"/>
                <a:gd name="connsiteX16" fmla="*/ 7786 w 61009"/>
                <a:gd name="connsiteY16" fmla="*/ 34206 h 70327"/>
                <a:gd name="connsiteX17" fmla="*/ 2042 w 61009"/>
                <a:gd name="connsiteY17" fmla="*/ 40460 h 70327"/>
                <a:gd name="connsiteX18" fmla="*/ 0 w 61009"/>
                <a:gd name="connsiteY18" fmla="*/ 50033 h 70327"/>
                <a:gd name="connsiteX19" fmla="*/ 2936 w 61009"/>
                <a:gd name="connsiteY19" fmla="*/ 61265 h 70327"/>
                <a:gd name="connsiteX20" fmla="*/ 10977 w 61009"/>
                <a:gd name="connsiteY20" fmla="*/ 68030 h 70327"/>
                <a:gd name="connsiteX21" fmla="*/ 22591 w 61009"/>
                <a:gd name="connsiteY21" fmla="*/ 70327 h 70327"/>
                <a:gd name="connsiteX22" fmla="*/ 31526 w 61009"/>
                <a:gd name="connsiteY22" fmla="*/ 68923 h 70327"/>
                <a:gd name="connsiteX23" fmla="*/ 38163 w 61009"/>
                <a:gd name="connsiteY23" fmla="*/ 65094 h 70327"/>
                <a:gd name="connsiteX24" fmla="*/ 42502 w 61009"/>
                <a:gd name="connsiteY24" fmla="*/ 59478 h 70327"/>
                <a:gd name="connsiteX25" fmla="*/ 43013 w 61009"/>
                <a:gd name="connsiteY25" fmla="*/ 59478 h 70327"/>
                <a:gd name="connsiteX26" fmla="*/ 43013 w 61009"/>
                <a:gd name="connsiteY26" fmla="*/ 68923 h 70327"/>
                <a:gd name="connsiteX27" fmla="*/ 61010 w 61009"/>
                <a:gd name="connsiteY27" fmla="*/ 68923 h 70327"/>
                <a:gd name="connsiteX28" fmla="*/ 61010 w 61009"/>
                <a:gd name="connsiteY28" fmla="*/ 22847 h 70327"/>
                <a:gd name="connsiteX29" fmla="*/ 58712 w 61009"/>
                <a:gd name="connsiteY29" fmla="*/ 12381 h 70327"/>
                <a:gd name="connsiteX30" fmla="*/ 52330 w 61009"/>
                <a:gd name="connsiteY30" fmla="*/ 5233 h 70327"/>
                <a:gd name="connsiteX31" fmla="*/ 42247 w 61009"/>
                <a:gd name="connsiteY31" fmla="*/ 44672 h 70327"/>
                <a:gd name="connsiteX32" fmla="*/ 40460 w 61009"/>
                <a:gd name="connsiteY32" fmla="*/ 51182 h 70327"/>
                <a:gd name="connsiteX33" fmla="*/ 35483 w 61009"/>
                <a:gd name="connsiteY33" fmla="*/ 55649 h 70327"/>
                <a:gd name="connsiteX34" fmla="*/ 28080 w 61009"/>
                <a:gd name="connsiteY34" fmla="*/ 57308 h 70327"/>
                <a:gd name="connsiteX35" fmla="*/ 20932 w 61009"/>
                <a:gd name="connsiteY35" fmla="*/ 55266 h 70327"/>
                <a:gd name="connsiteX36" fmla="*/ 18124 w 61009"/>
                <a:gd name="connsiteY36" fmla="*/ 49395 h 70327"/>
                <a:gd name="connsiteX37" fmla="*/ 19528 w 61009"/>
                <a:gd name="connsiteY37" fmla="*/ 44927 h 70327"/>
                <a:gd name="connsiteX38" fmla="*/ 23357 w 61009"/>
                <a:gd name="connsiteY38" fmla="*/ 42119 h 70327"/>
                <a:gd name="connsiteX39" fmla="*/ 29228 w 61009"/>
                <a:gd name="connsiteY39" fmla="*/ 40588 h 70327"/>
                <a:gd name="connsiteX40" fmla="*/ 32675 w 61009"/>
                <a:gd name="connsiteY40" fmla="*/ 40078 h 70327"/>
                <a:gd name="connsiteX41" fmla="*/ 36504 w 61009"/>
                <a:gd name="connsiteY41" fmla="*/ 39439 h 70327"/>
                <a:gd name="connsiteX42" fmla="*/ 39950 w 61009"/>
                <a:gd name="connsiteY42" fmla="*/ 38546 h 70327"/>
                <a:gd name="connsiteX43" fmla="*/ 42375 w 61009"/>
                <a:gd name="connsiteY43" fmla="*/ 37525 h 70327"/>
                <a:gd name="connsiteX44" fmla="*/ 42375 w 61009"/>
                <a:gd name="connsiteY44" fmla="*/ 44800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009" h="70327">
                  <a:moveTo>
                    <a:pt x="52330" y="5361"/>
                  </a:moveTo>
                  <a:cubicBezTo>
                    <a:pt x="49650" y="3446"/>
                    <a:pt x="46459" y="2170"/>
                    <a:pt x="43013" y="1276"/>
                  </a:cubicBezTo>
                  <a:cubicBezTo>
                    <a:pt x="39567" y="383"/>
                    <a:pt x="35865" y="0"/>
                    <a:pt x="32036" y="0"/>
                  </a:cubicBezTo>
                  <a:cubicBezTo>
                    <a:pt x="26548" y="0"/>
                    <a:pt x="21826" y="766"/>
                    <a:pt x="17614" y="2425"/>
                  </a:cubicBezTo>
                  <a:cubicBezTo>
                    <a:pt x="13529" y="4084"/>
                    <a:pt x="10083" y="6382"/>
                    <a:pt x="7530" y="9445"/>
                  </a:cubicBezTo>
                  <a:cubicBezTo>
                    <a:pt x="4978" y="12508"/>
                    <a:pt x="3191" y="16082"/>
                    <a:pt x="2298" y="20294"/>
                  </a:cubicBezTo>
                  <a:lnTo>
                    <a:pt x="19783" y="21698"/>
                  </a:lnTo>
                  <a:cubicBezTo>
                    <a:pt x="20422" y="19400"/>
                    <a:pt x="21826" y="17614"/>
                    <a:pt x="23740" y="16082"/>
                  </a:cubicBezTo>
                  <a:cubicBezTo>
                    <a:pt x="25782" y="14551"/>
                    <a:pt x="28463" y="13785"/>
                    <a:pt x="31909" y="13785"/>
                  </a:cubicBezTo>
                  <a:cubicBezTo>
                    <a:pt x="35100" y="13785"/>
                    <a:pt x="37652" y="14551"/>
                    <a:pt x="39439" y="16082"/>
                  </a:cubicBezTo>
                  <a:cubicBezTo>
                    <a:pt x="41226" y="17614"/>
                    <a:pt x="42120" y="19783"/>
                    <a:pt x="42120" y="22591"/>
                  </a:cubicBezTo>
                  <a:lnTo>
                    <a:pt x="42120" y="22847"/>
                  </a:lnTo>
                  <a:cubicBezTo>
                    <a:pt x="42120" y="24251"/>
                    <a:pt x="41609" y="25399"/>
                    <a:pt x="40460" y="26165"/>
                  </a:cubicBezTo>
                  <a:cubicBezTo>
                    <a:pt x="39312" y="26931"/>
                    <a:pt x="37652" y="27441"/>
                    <a:pt x="35227" y="27824"/>
                  </a:cubicBezTo>
                  <a:cubicBezTo>
                    <a:pt x="32802" y="28207"/>
                    <a:pt x="29611" y="28590"/>
                    <a:pt x="25655" y="28973"/>
                  </a:cubicBezTo>
                  <a:cubicBezTo>
                    <a:pt x="22336" y="29356"/>
                    <a:pt x="19018" y="29867"/>
                    <a:pt x="15954" y="30632"/>
                  </a:cubicBezTo>
                  <a:cubicBezTo>
                    <a:pt x="12891" y="31398"/>
                    <a:pt x="10211" y="32675"/>
                    <a:pt x="7786" y="34206"/>
                  </a:cubicBezTo>
                  <a:cubicBezTo>
                    <a:pt x="5361" y="35738"/>
                    <a:pt x="3446" y="37908"/>
                    <a:pt x="2042" y="40460"/>
                  </a:cubicBezTo>
                  <a:cubicBezTo>
                    <a:pt x="638" y="43013"/>
                    <a:pt x="0" y="46204"/>
                    <a:pt x="0" y="50033"/>
                  </a:cubicBezTo>
                  <a:cubicBezTo>
                    <a:pt x="0" y="54500"/>
                    <a:pt x="1021" y="58329"/>
                    <a:pt x="2936" y="61265"/>
                  </a:cubicBezTo>
                  <a:cubicBezTo>
                    <a:pt x="4850" y="64328"/>
                    <a:pt x="7658" y="66498"/>
                    <a:pt x="10977" y="68030"/>
                  </a:cubicBezTo>
                  <a:cubicBezTo>
                    <a:pt x="14423" y="69561"/>
                    <a:pt x="18252" y="70327"/>
                    <a:pt x="22591" y="70327"/>
                  </a:cubicBezTo>
                  <a:cubicBezTo>
                    <a:pt x="25910" y="70327"/>
                    <a:pt x="28973" y="69816"/>
                    <a:pt x="31526" y="68923"/>
                  </a:cubicBezTo>
                  <a:cubicBezTo>
                    <a:pt x="34079" y="68030"/>
                    <a:pt x="36376" y="66753"/>
                    <a:pt x="38163" y="65094"/>
                  </a:cubicBezTo>
                  <a:cubicBezTo>
                    <a:pt x="39950" y="63435"/>
                    <a:pt x="41481" y="61648"/>
                    <a:pt x="42502" y="59478"/>
                  </a:cubicBezTo>
                  <a:lnTo>
                    <a:pt x="43013" y="59478"/>
                  </a:lnTo>
                  <a:lnTo>
                    <a:pt x="43013" y="68923"/>
                  </a:lnTo>
                  <a:lnTo>
                    <a:pt x="61010" y="68923"/>
                  </a:lnTo>
                  <a:lnTo>
                    <a:pt x="61010" y="22847"/>
                  </a:lnTo>
                  <a:cubicBezTo>
                    <a:pt x="61010" y="18762"/>
                    <a:pt x="60244" y="15316"/>
                    <a:pt x="58712" y="12381"/>
                  </a:cubicBezTo>
                  <a:cubicBezTo>
                    <a:pt x="57180" y="9445"/>
                    <a:pt x="55011" y="7020"/>
                    <a:pt x="52330" y="5233"/>
                  </a:cubicBezTo>
                  <a:close/>
                  <a:moveTo>
                    <a:pt x="42247" y="44672"/>
                  </a:moveTo>
                  <a:cubicBezTo>
                    <a:pt x="42247" y="47097"/>
                    <a:pt x="41609" y="49267"/>
                    <a:pt x="40460" y="51182"/>
                  </a:cubicBezTo>
                  <a:cubicBezTo>
                    <a:pt x="39184" y="53096"/>
                    <a:pt x="37525" y="54628"/>
                    <a:pt x="35483" y="55649"/>
                  </a:cubicBezTo>
                  <a:cubicBezTo>
                    <a:pt x="33313" y="56798"/>
                    <a:pt x="30888" y="57308"/>
                    <a:pt x="28080" y="57308"/>
                  </a:cubicBezTo>
                  <a:cubicBezTo>
                    <a:pt x="25272" y="57308"/>
                    <a:pt x="22719" y="56670"/>
                    <a:pt x="20932" y="55266"/>
                  </a:cubicBezTo>
                  <a:cubicBezTo>
                    <a:pt x="19018" y="53862"/>
                    <a:pt x="18124" y="51948"/>
                    <a:pt x="18124" y="49395"/>
                  </a:cubicBezTo>
                  <a:cubicBezTo>
                    <a:pt x="18124" y="47608"/>
                    <a:pt x="18635" y="46076"/>
                    <a:pt x="19528" y="44927"/>
                  </a:cubicBezTo>
                  <a:cubicBezTo>
                    <a:pt x="20422" y="43779"/>
                    <a:pt x="21698" y="42758"/>
                    <a:pt x="23357" y="42119"/>
                  </a:cubicBezTo>
                  <a:cubicBezTo>
                    <a:pt x="25017" y="41354"/>
                    <a:pt x="26931" y="40843"/>
                    <a:pt x="29228" y="40588"/>
                  </a:cubicBezTo>
                  <a:cubicBezTo>
                    <a:pt x="30249" y="40460"/>
                    <a:pt x="31398" y="40333"/>
                    <a:pt x="32675" y="40078"/>
                  </a:cubicBezTo>
                  <a:cubicBezTo>
                    <a:pt x="33951" y="39822"/>
                    <a:pt x="35227" y="39695"/>
                    <a:pt x="36504" y="39439"/>
                  </a:cubicBezTo>
                  <a:cubicBezTo>
                    <a:pt x="37780" y="39184"/>
                    <a:pt x="38929" y="38929"/>
                    <a:pt x="39950" y="38546"/>
                  </a:cubicBezTo>
                  <a:cubicBezTo>
                    <a:pt x="40971" y="38291"/>
                    <a:pt x="41737" y="37908"/>
                    <a:pt x="42375" y="37525"/>
                  </a:cubicBezTo>
                  <a:lnTo>
                    <a:pt x="42375" y="4480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C52D88B-51DF-6FE0-44C8-1C729B2568E2}"/>
                </a:ext>
              </a:extLst>
            </p:cNvPr>
            <p:cNvSpPr/>
            <p:nvPr/>
          </p:nvSpPr>
          <p:spPr>
            <a:xfrm>
              <a:off x="2952452" y="6299425"/>
              <a:ext cx="41353" cy="69306"/>
            </a:xfrm>
            <a:custGeom>
              <a:avLst/>
              <a:gdLst>
                <a:gd name="connsiteX0" fmla="*/ 35483 w 41353"/>
                <a:gd name="connsiteY0" fmla="*/ 0 h 69306"/>
                <a:gd name="connsiteX1" fmla="*/ 25399 w 41353"/>
                <a:gd name="connsiteY1" fmla="*/ 3319 h 69306"/>
                <a:gd name="connsiteX2" fmla="*/ 19145 w 41353"/>
                <a:gd name="connsiteY2" fmla="*/ 12891 h 69306"/>
                <a:gd name="connsiteX3" fmla="*/ 18379 w 41353"/>
                <a:gd name="connsiteY3" fmla="*/ 12891 h 69306"/>
                <a:gd name="connsiteX4" fmla="*/ 18379 w 41353"/>
                <a:gd name="connsiteY4" fmla="*/ 1021 h 69306"/>
                <a:gd name="connsiteX5" fmla="*/ 0 w 41353"/>
                <a:gd name="connsiteY5" fmla="*/ 1021 h 69306"/>
                <a:gd name="connsiteX6" fmla="*/ 0 w 41353"/>
                <a:gd name="connsiteY6" fmla="*/ 69306 h 69306"/>
                <a:gd name="connsiteX7" fmla="*/ 18890 w 41353"/>
                <a:gd name="connsiteY7" fmla="*/ 69306 h 69306"/>
                <a:gd name="connsiteX8" fmla="*/ 18890 w 41353"/>
                <a:gd name="connsiteY8" fmla="*/ 30633 h 69306"/>
                <a:gd name="connsiteX9" fmla="*/ 20804 w 41353"/>
                <a:gd name="connsiteY9" fmla="*/ 23230 h 69306"/>
                <a:gd name="connsiteX10" fmla="*/ 25910 w 41353"/>
                <a:gd name="connsiteY10" fmla="*/ 18252 h 69306"/>
                <a:gd name="connsiteX11" fmla="*/ 33313 w 41353"/>
                <a:gd name="connsiteY11" fmla="*/ 16465 h 69306"/>
                <a:gd name="connsiteX12" fmla="*/ 37652 w 41353"/>
                <a:gd name="connsiteY12" fmla="*/ 16720 h 69306"/>
                <a:gd name="connsiteX13" fmla="*/ 41354 w 41353"/>
                <a:gd name="connsiteY13" fmla="*/ 17486 h 69306"/>
                <a:gd name="connsiteX14" fmla="*/ 41354 w 41353"/>
                <a:gd name="connsiteY14" fmla="*/ 638 h 69306"/>
                <a:gd name="connsiteX15" fmla="*/ 38418 w 41353"/>
                <a:gd name="connsiteY15" fmla="*/ 128 h 69306"/>
                <a:gd name="connsiteX16" fmla="*/ 35355 w 41353"/>
                <a:gd name="connsiteY16" fmla="*/ 0 h 6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53" h="69306">
                  <a:moveTo>
                    <a:pt x="35483" y="0"/>
                  </a:moveTo>
                  <a:cubicBezTo>
                    <a:pt x="31653" y="0"/>
                    <a:pt x="28335" y="1149"/>
                    <a:pt x="25399" y="3319"/>
                  </a:cubicBezTo>
                  <a:cubicBezTo>
                    <a:pt x="22464" y="5489"/>
                    <a:pt x="20421" y="8679"/>
                    <a:pt x="19145" y="12891"/>
                  </a:cubicBezTo>
                  <a:lnTo>
                    <a:pt x="18379" y="12891"/>
                  </a:lnTo>
                  <a:lnTo>
                    <a:pt x="18379" y="1021"/>
                  </a:lnTo>
                  <a:lnTo>
                    <a:pt x="0" y="1021"/>
                  </a:lnTo>
                  <a:lnTo>
                    <a:pt x="0" y="69306"/>
                  </a:lnTo>
                  <a:lnTo>
                    <a:pt x="18890" y="69306"/>
                  </a:lnTo>
                  <a:lnTo>
                    <a:pt x="18890" y="30633"/>
                  </a:lnTo>
                  <a:cubicBezTo>
                    <a:pt x="18890" y="27825"/>
                    <a:pt x="19528" y="25400"/>
                    <a:pt x="20804" y="23230"/>
                  </a:cubicBezTo>
                  <a:cubicBezTo>
                    <a:pt x="22081" y="21060"/>
                    <a:pt x="23740" y="19401"/>
                    <a:pt x="25910" y="18252"/>
                  </a:cubicBezTo>
                  <a:cubicBezTo>
                    <a:pt x="28080" y="17103"/>
                    <a:pt x="30632" y="16465"/>
                    <a:pt x="33313" y="16465"/>
                  </a:cubicBezTo>
                  <a:cubicBezTo>
                    <a:pt x="34589" y="16465"/>
                    <a:pt x="35993" y="16465"/>
                    <a:pt x="37652" y="16720"/>
                  </a:cubicBezTo>
                  <a:cubicBezTo>
                    <a:pt x="39184" y="16976"/>
                    <a:pt x="40460" y="17103"/>
                    <a:pt x="41354" y="17486"/>
                  </a:cubicBezTo>
                  <a:lnTo>
                    <a:pt x="41354" y="638"/>
                  </a:lnTo>
                  <a:cubicBezTo>
                    <a:pt x="40588" y="383"/>
                    <a:pt x="39567" y="256"/>
                    <a:pt x="38418" y="128"/>
                  </a:cubicBezTo>
                  <a:cubicBezTo>
                    <a:pt x="37269" y="128"/>
                    <a:pt x="36248" y="0"/>
                    <a:pt x="35355" y="0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D7616A7-FEC9-16B3-9D86-B3F1BA537B9B}"/>
                </a:ext>
              </a:extLst>
            </p:cNvPr>
            <p:cNvSpPr/>
            <p:nvPr/>
          </p:nvSpPr>
          <p:spPr>
            <a:xfrm>
              <a:off x="3000954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3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3 w 65476"/>
                <a:gd name="connsiteY8" fmla="*/ 70710 h 70709"/>
                <a:gd name="connsiteX9" fmla="*/ 48757 w 65476"/>
                <a:gd name="connsiteY9" fmla="*/ 68157 h 70709"/>
                <a:gd name="connsiteX10" fmla="*/ 59350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7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287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2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693 w 65476"/>
                <a:gd name="connsiteY29" fmla="*/ 20932 h 70709"/>
                <a:gd name="connsiteX30" fmla="*/ 47480 w 65476"/>
                <a:gd name="connsiteY30" fmla="*/ 28208 h 70709"/>
                <a:gd name="connsiteX31" fmla="*/ 18890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3" y="2170"/>
                  </a:cubicBezTo>
                  <a:cubicBezTo>
                    <a:pt x="41737" y="766"/>
                    <a:pt x="37525" y="0"/>
                    <a:pt x="33058" y="0"/>
                  </a:cubicBezTo>
                  <a:cubicBezTo>
                    <a:pt x="26421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1" y="63435"/>
                    <a:pt x="15699" y="66370"/>
                  </a:cubicBezTo>
                  <a:cubicBezTo>
                    <a:pt x="20805" y="69178"/>
                    <a:pt x="26803" y="70710"/>
                    <a:pt x="33823" y="70710"/>
                  </a:cubicBezTo>
                  <a:cubicBezTo>
                    <a:pt x="39439" y="70710"/>
                    <a:pt x="44417" y="69816"/>
                    <a:pt x="48757" y="68157"/>
                  </a:cubicBezTo>
                  <a:cubicBezTo>
                    <a:pt x="53096" y="66370"/>
                    <a:pt x="56542" y="63945"/>
                    <a:pt x="59350" y="60882"/>
                  </a:cubicBezTo>
                  <a:cubicBezTo>
                    <a:pt x="62158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3" y="51948"/>
                    <a:pt x="44545" y="53096"/>
                  </a:cubicBezTo>
                  <a:cubicBezTo>
                    <a:pt x="43268" y="54245"/>
                    <a:pt x="41864" y="55138"/>
                    <a:pt x="40077" y="55777"/>
                  </a:cubicBezTo>
                  <a:cubicBezTo>
                    <a:pt x="38291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224"/>
                    <a:pt x="22081" y="51437"/>
                    <a:pt x="20805" y="48884"/>
                  </a:cubicBezTo>
                  <a:cubicBezTo>
                    <a:pt x="19528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2" y="15316"/>
                    <a:pt x="59095" y="11743"/>
                    <a:pt x="56287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2" y="16210"/>
                  </a:cubicBezTo>
                  <a:cubicBezTo>
                    <a:pt x="28080" y="14933"/>
                    <a:pt x="30505" y="14168"/>
                    <a:pt x="33441" y="14168"/>
                  </a:cubicBezTo>
                  <a:cubicBezTo>
                    <a:pt x="36376" y="14168"/>
                    <a:pt x="38673" y="14806"/>
                    <a:pt x="40716" y="15954"/>
                  </a:cubicBezTo>
                  <a:cubicBezTo>
                    <a:pt x="42758" y="17103"/>
                    <a:pt x="44417" y="18762"/>
                    <a:pt x="45693" y="20932"/>
                  </a:cubicBezTo>
                  <a:cubicBezTo>
                    <a:pt x="46842" y="22975"/>
                    <a:pt x="47480" y="25400"/>
                    <a:pt x="47480" y="28208"/>
                  </a:cubicBezTo>
                  <a:lnTo>
                    <a:pt x="18890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D1B0C5DE-85BC-FA6C-C41A-79C88CF50E4F}"/>
                </a:ext>
              </a:extLst>
            </p:cNvPr>
            <p:cNvSpPr/>
            <p:nvPr/>
          </p:nvSpPr>
          <p:spPr>
            <a:xfrm>
              <a:off x="3114166" y="6277599"/>
              <a:ext cx="76836" cy="91131"/>
            </a:xfrm>
            <a:custGeom>
              <a:avLst/>
              <a:gdLst>
                <a:gd name="connsiteX0" fmla="*/ 56159 w 76836"/>
                <a:gd name="connsiteY0" fmla="*/ 5488 h 91131"/>
                <a:gd name="connsiteX1" fmla="*/ 32547 w 76836"/>
                <a:gd name="connsiteY1" fmla="*/ 0 h 91131"/>
                <a:gd name="connsiteX2" fmla="*/ 0 w 76836"/>
                <a:gd name="connsiteY2" fmla="*/ 0 h 91131"/>
                <a:gd name="connsiteX3" fmla="*/ 0 w 76836"/>
                <a:gd name="connsiteY3" fmla="*/ 91132 h 91131"/>
                <a:gd name="connsiteX4" fmla="*/ 32292 w 76836"/>
                <a:gd name="connsiteY4" fmla="*/ 91132 h 91131"/>
                <a:gd name="connsiteX5" fmla="*/ 56159 w 76836"/>
                <a:gd name="connsiteY5" fmla="*/ 85643 h 91131"/>
                <a:gd name="connsiteX6" fmla="*/ 71475 w 76836"/>
                <a:gd name="connsiteY6" fmla="*/ 69944 h 91131"/>
                <a:gd name="connsiteX7" fmla="*/ 76836 w 76836"/>
                <a:gd name="connsiteY7" fmla="*/ 45438 h 91131"/>
                <a:gd name="connsiteX8" fmla="*/ 71475 w 76836"/>
                <a:gd name="connsiteY8" fmla="*/ 21060 h 91131"/>
                <a:gd name="connsiteX9" fmla="*/ 56159 w 76836"/>
                <a:gd name="connsiteY9" fmla="*/ 5488 h 91131"/>
                <a:gd name="connsiteX10" fmla="*/ 54628 w 76836"/>
                <a:gd name="connsiteY10" fmla="*/ 62031 h 91131"/>
                <a:gd name="connsiteX11" fmla="*/ 45821 w 76836"/>
                <a:gd name="connsiteY11" fmla="*/ 71476 h 91131"/>
                <a:gd name="connsiteX12" fmla="*/ 31398 w 76836"/>
                <a:gd name="connsiteY12" fmla="*/ 74539 h 91131"/>
                <a:gd name="connsiteX13" fmla="*/ 19145 w 76836"/>
                <a:gd name="connsiteY13" fmla="*/ 74539 h 91131"/>
                <a:gd name="connsiteX14" fmla="*/ 19145 w 76836"/>
                <a:gd name="connsiteY14" fmla="*/ 16465 h 91131"/>
                <a:gd name="connsiteX15" fmla="*/ 31398 w 76836"/>
                <a:gd name="connsiteY15" fmla="*/ 16465 h 91131"/>
                <a:gd name="connsiteX16" fmla="*/ 45821 w 76836"/>
                <a:gd name="connsiteY16" fmla="*/ 19528 h 91131"/>
                <a:gd name="connsiteX17" fmla="*/ 54628 w 76836"/>
                <a:gd name="connsiteY17" fmla="*/ 28973 h 91131"/>
                <a:gd name="connsiteX18" fmla="*/ 57563 w 76836"/>
                <a:gd name="connsiteY18" fmla="*/ 45438 h 91131"/>
                <a:gd name="connsiteX19" fmla="*/ 54628 w 76836"/>
                <a:gd name="connsiteY19" fmla="*/ 620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836" h="91131">
                  <a:moveTo>
                    <a:pt x="56159" y="5488"/>
                  </a:moveTo>
                  <a:cubicBezTo>
                    <a:pt x="49522" y="1914"/>
                    <a:pt x="41609" y="0"/>
                    <a:pt x="32547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32292" y="91132"/>
                  </a:lnTo>
                  <a:cubicBezTo>
                    <a:pt x="41481" y="91132"/>
                    <a:pt x="49522" y="89345"/>
                    <a:pt x="56159" y="85643"/>
                  </a:cubicBezTo>
                  <a:cubicBezTo>
                    <a:pt x="62796" y="81942"/>
                    <a:pt x="67902" y="76709"/>
                    <a:pt x="71475" y="69944"/>
                  </a:cubicBezTo>
                  <a:cubicBezTo>
                    <a:pt x="75049" y="63179"/>
                    <a:pt x="76836" y="55011"/>
                    <a:pt x="76836" y="45438"/>
                  </a:cubicBezTo>
                  <a:cubicBezTo>
                    <a:pt x="76836" y="35865"/>
                    <a:pt x="75049" y="27824"/>
                    <a:pt x="71475" y="21060"/>
                  </a:cubicBezTo>
                  <a:cubicBezTo>
                    <a:pt x="67902" y="14295"/>
                    <a:pt x="62796" y="9062"/>
                    <a:pt x="56159" y="5488"/>
                  </a:cubicBezTo>
                  <a:close/>
                  <a:moveTo>
                    <a:pt x="54628" y="62031"/>
                  </a:moveTo>
                  <a:cubicBezTo>
                    <a:pt x="52713" y="66370"/>
                    <a:pt x="49778" y="69433"/>
                    <a:pt x="45821" y="71476"/>
                  </a:cubicBezTo>
                  <a:cubicBezTo>
                    <a:pt x="41864" y="73518"/>
                    <a:pt x="37142" y="74539"/>
                    <a:pt x="31398" y="74539"/>
                  </a:cubicBezTo>
                  <a:lnTo>
                    <a:pt x="19145" y="74539"/>
                  </a:lnTo>
                  <a:lnTo>
                    <a:pt x="19145" y="16465"/>
                  </a:lnTo>
                  <a:lnTo>
                    <a:pt x="31398" y="16465"/>
                  </a:lnTo>
                  <a:cubicBezTo>
                    <a:pt x="37142" y="16465"/>
                    <a:pt x="41864" y="17486"/>
                    <a:pt x="45821" y="19528"/>
                  </a:cubicBezTo>
                  <a:cubicBezTo>
                    <a:pt x="49650" y="21570"/>
                    <a:pt x="52586" y="24633"/>
                    <a:pt x="54628" y="28973"/>
                  </a:cubicBezTo>
                  <a:cubicBezTo>
                    <a:pt x="56542" y="33185"/>
                    <a:pt x="57563" y="38801"/>
                    <a:pt x="57563" y="45438"/>
                  </a:cubicBezTo>
                  <a:cubicBezTo>
                    <a:pt x="57563" y="52075"/>
                    <a:pt x="56542" y="57819"/>
                    <a:pt x="54628" y="62031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E1E82B4-D65B-FF71-5386-2B57B341F5A2}"/>
                </a:ext>
              </a:extLst>
            </p:cNvPr>
            <p:cNvSpPr/>
            <p:nvPr/>
          </p:nvSpPr>
          <p:spPr>
            <a:xfrm>
              <a:off x="3207212" y="6272366"/>
              <a:ext cx="20549" cy="19145"/>
            </a:xfrm>
            <a:custGeom>
              <a:avLst/>
              <a:gdLst>
                <a:gd name="connsiteX0" fmla="*/ 10338 w 20549"/>
                <a:gd name="connsiteY0" fmla="*/ 0 h 19145"/>
                <a:gd name="connsiteX1" fmla="*/ 3063 w 20549"/>
                <a:gd name="connsiteY1" fmla="*/ 2808 h 19145"/>
                <a:gd name="connsiteX2" fmla="*/ 0 w 20549"/>
                <a:gd name="connsiteY2" fmla="*/ 9573 h 19145"/>
                <a:gd name="connsiteX3" fmla="*/ 3063 w 20549"/>
                <a:gd name="connsiteY3" fmla="*/ 16337 h 19145"/>
                <a:gd name="connsiteX4" fmla="*/ 10338 w 20549"/>
                <a:gd name="connsiteY4" fmla="*/ 19145 h 19145"/>
                <a:gd name="connsiteX5" fmla="*/ 17614 w 20549"/>
                <a:gd name="connsiteY5" fmla="*/ 16337 h 19145"/>
                <a:gd name="connsiteX6" fmla="*/ 20549 w 20549"/>
                <a:gd name="connsiteY6" fmla="*/ 9573 h 19145"/>
                <a:gd name="connsiteX7" fmla="*/ 17614 w 20549"/>
                <a:gd name="connsiteY7" fmla="*/ 2808 h 19145"/>
                <a:gd name="connsiteX8" fmla="*/ 10338 w 20549"/>
                <a:gd name="connsiteY8" fmla="*/ 0 h 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49" h="19145">
                  <a:moveTo>
                    <a:pt x="10338" y="0"/>
                  </a:moveTo>
                  <a:cubicBezTo>
                    <a:pt x="7530" y="0"/>
                    <a:pt x="5105" y="894"/>
                    <a:pt x="3063" y="2808"/>
                  </a:cubicBezTo>
                  <a:cubicBezTo>
                    <a:pt x="1021" y="4722"/>
                    <a:pt x="0" y="6892"/>
                    <a:pt x="0" y="9573"/>
                  </a:cubicBezTo>
                  <a:cubicBezTo>
                    <a:pt x="0" y="12253"/>
                    <a:pt x="1021" y="14423"/>
                    <a:pt x="3063" y="16337"/>
                  </a:cubicBezTo>
                  <a:cubicBezTo>
                    <a:pt x="5105" y="18252"/>
                    <a:pt x="7530" y="19145"/>
                    <a:pt x="10338" y="19145"/>
                  </a:cubicBezTo>
                  <a:cubicBezTo>
                    <a:pt x="13146" y="19145"/>
                    <a:pt x="15571" y="18252"/>
                    <a:pt x="17614" y="16337"/>
                  </a:cubicBezTo>
                  <a:cubicBezTo>
                    <a:pt x="19656" y="14423"/>
                    <a:pt x="20549" y="12253"/>
                    <a:pt x="20549" y="9573"/>
                  </a:cubicBezTo>
                  <a:cubicBezTo>
                    <a:pt x="20549" y="6892"/>
                    <a:pt x="19528" y="4722"/>
                    <a:pt x="17614" y="2808"/>
                  </a:cubicBezTo>
                  <a:cubicBezTo>
                    <a:pt x="15571" y="894"/>
                    <a:pt x="13146" y="0"/>
                    <a:pt x="10338" y="0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DF74596C-7F38-401F-BD59-938CDBC0637E}"/>
                </a:ext>
              </a:extLst>
            </p:cNvPr>
            <p:cNvSpPr/>
            <p:nvPr/>
          </p:nvSpPr>
          <p:spPr>
            <a:xfrm>
              <a:off x="3207978" y="6300318"/>
              <a:ext cx="18889" cy="68284"/>
            </a:xfrm>
            <a:custGeom>
              <a:avLst/>
              <a:gdLst>
                <a:gd name="connsiteX0" fmla="*/ 0 w 18889"/>
                <a:gd name="connsiteY0" fmla="*/ 0 h 68284"/>
                <a:gd name="connsiteX1" fmla="*/ 18890 w 18889"/>
                <a:gd name="connsiteY1" fmla="*/ 0 h 68284"/>
                <a:gd name="connsiteX2" fmla="*/ 18890 w 18889"/>
                <a:gd name="connsiteY2" fmla="*/ 68285 h 68284"/>
                <a:gd name="connsiteX3" fmla="*/ 0 w 18889"/>
                <a:gd name="connsiteY3" fmla="*/ 68285 h 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9" h="68284">
                  <a:moveTo>
                    <a:pt x="0" y="0"/>
                  </a:moveTo>
                  <a:lnTo>
                    <a:pt x="18890" y="0"/>
                  </a:lnTo>
                  <a:lnTo>
                    <a:pt x="18890" y="68285"/>
                  </a:lnTo>
                  <a:lnTo>
                    <a:pt x="0" y="68285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9D09CC8-2665-A1AC-1AE2-D2DAD01E0AE5}"/>
                </a:ext>
              </a:extLst>
            </p:cNvPr>
            <p:cNvSpPr/>
            <p:nvPr/>
          </p:nvSpPr>
          <p:spPr>
            <a:xfrm>
              <a:off x="3242184" y="6299680"/>
              <a:ext cx="61392" cy="70326"/>
            </a:xfrm>
            <a:custGeom>
              <a:avLst/>
              <a:gdLst>
                <a:gd name="connsiteX0" fmla="*/ 41609 w 61392"/>
                <a:gd name="connsiteY0" fmla="*/ 29356 h 70326"/>
                <a:gd name="connsiteX1" fmla="*/ 29228 w 61392"/>
                <a:gd name="connsiteY1" fmla="*/ 26803 h 70326"/>
                <a:gd name="connsiteX2" fmla="*/ 22464 w 61392"/>
                <a:gd name="connsiteY2" fmla="*/ 24123 h 70326"/>
                <a:gd name="connsiteX3" fmla="*/ 20549 w 61392"/>
                <a:gd name="connsiteY3" fmla="*/ 20039 h 70326"/>
                <a:gd name="connsiteX4" fmla="*/ 23612 w 61392"/>
                <a:gd name="connsiteY4" fmla="*/ 15189 h 70326"/>
                <a:gd name="connsiteX5" fmla="*/ 31015 w 61392"/>
                <a:gd name="connsiteY5" fmla="*/ 13402 h 70326"/>
                <a:gd name="connsiteX6" fmla="*/ 36631 w 61392"/>
                <a:gd name="connsiteY6" fmla="*/ 14550 h 70326"/>
                <a:gd name="connsiteX7" fmla="*/ 40460 w 61392"/>
                <a:gd name="connsiteY7" fmla="*/ 17486 h 70326"/>
                <a:gd name="connsiteX8" fmla="*/ 42375 w 61392"/>
                <a:gd name="connsiteY8" fmla="*/ 21443 h 70326"/>
                <a:gd name="connsiteX9" fmla="*/ 59733 w 61392"/>
                <a:gd name="connsiteY9" fmla="*/ 20422 h 70326"/>
                <a:gd name="connsiteX10" fmla="*/ 51054 w 61392"/>
                <a:gd name="connsiteY10" fmla="*/ 5488 h 70326"/>
                <a:gd name="connsiteX11" fmla="*/ 30633 w 61392"/>
                <a:gd name="connsiteY11" fmla="*/ 0 h 70326"/>
                <a:gd name="connsiteX12" fmla="*/ 15316 w 61392"/>
                <a:gd name="connsiteY12" fmla="*/ 2552 h 70326"/>
                <a:gd name="connsiteX13" fmla="*/ 5233 w 61392"/>
                <a:gd name="connsiteY13" fmla="*/ 9828 h 70326"/>
                <a:gd name="connsiteX14" fmla="*/ 1659 w 61392"/>
                <a:gd name="connsiteY14" fmla="*/ 21187 h 70326"/>
                <a:gd name="connsiteX15" fmla="*/ 6509 w 61392"/>
                <a:gd name="connsiteY15" fmla="*/ 33823 h 70326"/>
                <a:gd name="connsiteX16" fmla="*/ 21443 w 61392"/>
                <a:gd name="connsiteY16" fmla="*/ 40716 h 70326"/>
                <a:gd name="connsiteX17" fmla="*/ 33313 w 61392"/>
                <a:gd name="connsiteY17" fmla="*/ 43013 h 70326"/>
                <a:gd name="connsiteX18" fmla="*/ 39950 w 61392"/>
                <a:gd name="connsiteY18" fmla="*/ 45566 h 70326"/>
                <a:gd name="connsiteX19" fmla="*/ 42120 w 61392"/>
                <a:gd name="connsiteY19" fmla="*/ 49778 h 70326"/>
                <a:gd name="connsiteX20" fmla="*/ 39056 w 61392"/>
                <a:gd name="connsiteY20" fmla="*/ 54755 h 70326"/>
                <a:gd name="connsiteX21" fmla="*/ 31015 w 61392"/>
                <a:gd name="connsiteY21" fmla="*/ 56670 h 70326"/>
                <a:gd name="connsiteX22" fmla="*/ 22719 w 61392"/>
                <a:gd name="connsiteY22" fmla="*/ 54500 h 70326"/>
                <a:gd name="connsiteX23" fmla="*/ 18635 w 61392"/>
                <a:gd name="connsiteY23" fmla="*/ 48246 h 70326"/>
                <a:gd name="connsiteX24" fmla="*/ 0 w 61392"/>
                <a:gd name="connsiteY24" fmla="*/ 49267 h 70326"/>
                <a:gd name="connsiteX25" fmla="*/ 9445 w 61392"/>
                <a:gd name="connsiteY25" fmla="*/ 64711 h 70326"/>
                <a:gd name="connsiteX26" fmla="*/ 31015 w 61392"/>
                <a:gd name="connsiteY26" fmla="*/ 70327 h 70326"/>
                <a:gd name="connsiteX27" fmla="*/ 46714 w 61392"/>
                <a:gd name="connsiteY27" fmla="*/ 67519 h 70326"/>
                <a:gd name="connsiteX28" fmla="*/ 57436 w 61392"/>
                <a:gd name="connsiteY28" fmla="*/ 59605 h 70326"/>
                <a:gd name="connsiteX29" fmla="*/ 61392 w 61392"/>
                <a:gd name="connsiteY29" fmla="*/ 47863 h 70326"/>
                <a:gd name="connsiteX30" fmla="*/ 56542 w 61392"/>
                <a:gd name="connsiteY30" fmla="*/ 35993 h 70326"/>
                <a:gd name="connsiteX31" fmla="*/ 41737 w 61392"/>
                <a:gd name="connsiteY31" fmla="*/ 29356 h 7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6">
                  <a:moveTo>
                    <a:pt x="41609" y="29356"/>
                  </a:moveTo>
                  <a:lnTo>
                    <a:pt x="29228" y="26803"/>
                  </a:lnTo>
                  <a:cubicBezTo>
                    <a:pt x="26037" y="26165"/>
                    <a:pt x="23868" y="25271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2" y="15189"/>
                  </a:cubicBezTo>
                  <a:cubicBezTo>
                    <a:pt x="25655" y="13912"/>
                    <a:pt x="28080" y="13402"/>
                    <a:pt x="31015" y="13402"/>
                  </a:cubicBezTo>
                  <a:cubicBezTo>
                    <a:pt x="33185" y="13402"/>
                    <a:pt x="35099" y="13784"/>
                    <a:pt x="36631" y="14550"/>
                  </a:cubicBezTo>
                  <a:cubicBezTo>
                    <a:pt x="38163" y="15316"/>
                    <a:pt x="39439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7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3" y="0"/>
                  </a:cubicBezTo>
                  <a:cubicBezTo>
                    <a:pt x="24761" y="0"/>
                    <a:pt x="19656" y="894"/>
                    <a:pt x="15316" y="2552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8" y="30505"/>
                    <a:pt x="6509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8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6" y="54755"/>
                  </a:cubicBezTo>
                  <a:cubicBezTo>
                    <a:pt x="37014" y="56032"/>
                    <a:pt x="34334" y="56670"/>
                    <a:pt x="31015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3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5" y="70327"/>
                  </a:cubicBezTo>
                  <a:cubicBezTo>
                    <a:pt x="36887" y="70327"/>
                    <a:pt x="42247" y="69433"/>
                    <a:pt x="46714" y="67519"/>
                  </a:cubicBezTo>
                  <a:cubicBezTo>
                    <a:pt x="51309" y="65604"/>
                    <a:pt x="54883" y="63052"/>
                    <a:pt x="57436" y="59605"/>
                  </a:cubicBezTo>
                  <a:cubicBezTo>
                    <a:pt x="60116" y="56287"/>
                    <a:pt x="61392" y="52330"/>
                    <a:pt x="61392" y="47863"/>
                  </a:cubicBezTo>
                  <a:cubicBezTo>
                    <a:pt x="61392" y="42885"/>
                    <a:pt x="59733" y="38929"/>
                    <a:pt x="56542" y="35993"/>
                  </a:cubicBezTo>
                  <a:cubicBezTo>
                    <a:pt x="53224" y="32930"/>
                    <a:pt x="48374" y="30760"/>
                    <a:pt x="41737" y="29356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41606F6-2C1E-4CC9-4664-6C2046B56039}"/>
                </a:ext>
              </a:extLst>
            </p:cNvPr>
            <p:cNvSpPr/>
            <p:nvPr/>
          </p:nvSpPr>
          <p:spPr>
            <a:xfrm>
              <a:off x="3315957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4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4 w 65476"/>
                <a:gd name="connsiteY8" fmla="*/ 70710 h 70709"/>
                <a:gd name="connsiteX9" fmla="*/ 48757 w 65476"/>
                <a:gd name="connsiteY9" fmla="*/ 68157 h 70709"/>
                <a:gd name="connsiteX10" fmla="*/ 59351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8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160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3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566 w 65476"/>
                <a:gd name="connsiteY29" fmla="*/ 20932 h 70709"/>
                <a:gd name="connsiteX30" fmla="*/ 47353 w 65476"/>
                <a:gd name="connsiteY30" fmla="*/ 28208 h 70709"/>
                <a:gd name="connsiteX31" fmla="*/ 18762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4" y="2170"/>
                  </a:cubicBezTo>
                  <a:cubicBezTo>
                    <a:pt x="41864" y="638"/>
                    <a:pt x="37652" y="0"/>
                    <a:pt x="33058" y="0"/>
                  </a:cubicBezTo>
                  <a:cubicBezTo>
                    <a:pt x="26293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2" y="63435"/>
                    <a:pt x="15699" y="66370"/>
                  </a:cubicBezTo>
                  <a:cubicBezTo>
                    <a:pt x="20805" y="69178"/>
                    <a:pt x="26803" y="70710"/>
                    <a:pt x="33824" y="70710"/>
                  </a:cubicBezTo>
                  <a:cubicBezTo>
                    <a:pt x="39440" y="70710"/>
                    <a:pt x="44417" y="69816"/>
                    <a:pt x="48757" y="68157"/>
                  </a:cubicBezTo>
                  <a:cubicBezTo>
                    <a:pt x="53096" y="66370"/>
                    <a:pt x="56543" y="63945"/>
                    <a:pt x="59351" y="60882"/>
                  </a:cubicBezTo>
                  <a:cubicBezTo>
                    <a:pt x="62031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4" y="51948"/>
                    <a:pt x="44545" y="53096"/>
                  </a:cubicBezTo>
                  <a:cubicBezTo>
                    <a:pt x="43268" y="54245"/>
                    <a:pt x="41737" y="55138"/>
                    <a:pt x="40078" y="55777"/>
                  </a:cubicBezTo>
                  <a:cubicBezTo>
                    <a:pt x="38418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352"/>
                    <a:pt x="22081" y="51437"/>
                    <a:pt x="20805" y="48884"/>
                  </a:cubicBezTo>
                  <a:cubicBezTo>
                    <a:pt x="19528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2" y="15316"/>
                    <a:pt x="59095" y="11743"/>
                    <a:pt x="56160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3" y="16210"/>
                  </a:cubicBezTo>
                  <a:cubicBezTo>
                    <a:pt x="28080" y="14933"/>
                    <a:pt x="30505" y="14168"/>
                    <a:pt x="33441" y="14168"/>
                  </a:cubicBezTo>
                  <a:cubicBezTo>
                    <a:pt x="36376" y="14168"/>
                    <a:pt x="38673" y="14806"/>
                    <a:pt x="40716" y="15954"/>
                  </a:cubicBezTo>
                  <a:cubicBezTo>
                    <a:pt x="42758" y="17103"/>
                    <a:pt x="44417" y="18762"/>
                    <a:pt x="45566" y="20932"/>
                  </a:cubicBezTo>
                  <a:cubicBezTo>
                    <a:pt x="46714" y="22975"/>
                    <a:pt x="47353" y="25400"/>
                    <a:pt x="47353" y="28208"/>
                  </a:cubicBezTo>
                  <a:lnTo>
                    <a:pt x="18762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6F52A3E5-E26D-E674-BF83-8CCF327FCC94}"/>
                </a:ext>
              </a:extLst>
            </p:cNvPr>
            <p:cNvSpPr/>
            <p:nvPr/>
          </p:nvSpPr>
          <p:spPr>
            <a:xfrm>
              <a:off x="3393559" y="6299553"/>
              <a:ext cx="61137" cy="70327"/>
            </a:xfrm>
            <a:custGeom>
              <a:avLst/>
              <a:gdLst>
                <a:gd name="connsiteX0" fmla="*/ 52330 w 61137"/>
                <a:gd name="connsiteY0" fmla="*/ 5361 h 70327"/>
                <a:gd name="connsiteX1" fmla="*/ 43013 w 61137"/>
                <a:gd name="connsiteY1" fmla="*/ 1276 h 70327"/>
                <a:gd name="connsiteX2" fmla="*/ 32037 w 61137"/>
                <a:gd name="connsiteY2" fmla="*/ 0 h 70327"/>
                <a:gd name="connsiteX3" fmla="*/ 17614 w 61137"/>
                <a:gd name="connsiteY3" fmla="*/ 2425 h 70327"/>
                <a:gd name="connsiteX4" fmla="*/ 7530 w 61137"/>
                <a:gd name="connsiteY4" fmla="*/ 9445 h 70327"/>
                <a:gd name="connsiteX5" fmla="*/ 2297 w 61137"/>
                <a:gd name="connsiteY5" fmla="*/ 20294 h 70327"/>
                <a:gd name="connsiteX6" fmla="*/ 19783 w 61137"/>
                <a:gd name="connsiteY6" fmla="*/ 21698 h 70327"/>
                <a:gd name="connsiteX7" fmla="*/ 23740 w 61137"/>
                <a:gd name="connsiteY7" fmla="*/ 16082 h 70327"/>
                <a:gd name="connsiteX8" fmla="*/ 31909 w 61137"/>
                <a:gd name="connsiteY8" fmla="*/ 13785 h 70327"/>
                <a:gd name="connsiteX9" fmla="*/ 39439 w 61137"/>
                <a:gd name="connsiteY9" fmla="*/ 16082 h 70327"/>
                <a:gd name="connsiteX10" fmla="*/ 42119 w 61137"/>
                <a:gd name="connsiteY10" fmla="*/ 22591 h 70327"/>
                <a:gd name="connsiteX11" fmla="*/ 42119 w 61137"/>
                <a:gd name="connsiteY11" fmla="*/ 22847 h 70327"/>
                <a:gd name="connsiteX12" fmla="*/ 40460 w 61137"/>
                <a:gd name="connsiteY12" fmla="*/ 26165 h 70327"/>
                <a:gd name="connsiteX13" fmla="*/ 35227 w 61137"/>
                <a:gd name="connsiteY13" fmla="*/ 27824 h 70327"/>
                <a:gd name="connsiteX14" fmla="*/ 25655 w 61137"/>
                <a:gd name="connsiteY14" fmla="*/ 28973 h 70327"/>
                <a:gd name="connsiteX15" fmla="*/ 15954 w 61137"/>
                <a:gd name="connsiteY15" fmla="*/ 30632 h 70327"/>
                <a:gd name="connsiteX16" fmla="*/ 7786 w 61137"/>
                <a:gd name="connsiteY16" fmla="*/ 34206 h 70327"/>
                <a:gd name="connsiteX17" fmla="*/ 2042 w 61137"/>
                <a:gd name="connsiteY17" fmla="*/ 40460 h 70327"/>
                <a:gd name="connsiteX18" fmla="*/ 0 w 61137"/>
                <a:gd name="connsiteY18" fmla="*/ 50033 h 70327"/>
                <a:gd name="connsiteX19" fmla="*/ 2935 w 61137"/>
                <a:gd name="connsiteY19" fmla="*/ 61265 h 70327"/>
                <a:gd name="connsiteX20" fmla="*/ 10976 w 61137"/>
                <a:gd name="connsiteY20" fmla="*/ 68030 h 70327"/>
                <a:gd name="connsiteX21" fmla="*/ 22591 w 61137"/>
                <a:gd name="connsiteY21" fmla="*/ 70327 h 70327"/>
                <a:gd name="connsiteX22" fmla="*/ 31526 w 61137"/>
                <a:gd name="connsiteY22" fmla="*/ 68923 h 70327"/>
                <a:gd name="connsiteX23" fmla="*/ 38163 w 61137"/>
                <a:gd name="connsiteY23" fmla="*/ 65094 h 70327"/>
                <a:gd name="connsiteX24" fmla="*/ 42630 w 61137"/>
                <a:gd name="connsiteY24" fmla="*/ 59478 h 70327"/>
                <a:gd name="connsiteX25" fmla="*/ 43141 w 61137"/>
                <a:gd name="connsiteY25" fmla="*/ 59478 h 70327"/>
                <a:gd name="connsiteX26" fmla="*/ 43141 w 61137"/>
                <a:gd name="connsiteY26" fmla="*/ 68923 h 70327"/>
                <a:gd name="connsiteX27" fmla="*/ 61137 w 61137"/>
                <a:gd name="connsiteY27" fmla="*/ 68923 h 70327"/>
                <a:gd name="connsiteX28" fmla="*/ 61137 w 61137"/>
                <a:gd name="connsiteY28" fmla="*/ 22847 h 70327"/>
                <a:gd name="connsiteX29" fmla="*/ 58712 w 61137"/>
                <a:gd name="connsiteY29" fmla="*/ 12381 h 70327"/>
                <a:gd name="connsiteX30" fmla="*/ 52330 w 61137"/>
                <a:gd name="connsiteY30" fmla="*/ 5233 h 70327"/>
                <a:gd name="connsiteX31" fmla="*/ 42247 w 61137"/>
                <a:gd name="connsiteY31" fmla="*/ 44672 h 70327"/>
                <a:gd name="connsiteX32" fmla="*/ 40460 w 61137"/>
                <a:gd name="connsiteY32" fmla="*/ 51182 h 70327"/>
                <a:gd name="connsiteX33" fmla="*/ 35483 w 61137"/>
                <a:gd name="connsiteY33" fmla="*/ 55649 h 70327"/>
                <a:gd name="connsiteX34" fmla="*/ 28079 w 61137"/>
                <a:gd name="connsiteY34" fmla="*/ 57308 h 70327"/>
                <a:gd name="connsiteX35" fmla="*/ 20932 w 61137"/>
                <a:gd name="connsiteY35" fmla="*/ 55266 h 70327"/>
                <a:gd name="connsiteX36" fmla="*/ 18124 w 61137"/>
                <a:gd name="connsiteY36" fmla="*/ 49395 h 70327"/>
                <a:gd name="connsiteX37" fmla="*/ 19528 w 61137"/>
                <a:gd name="connsiteY37" fmla="*/ 44927 h 70327"/>
                <a:gd name="connsiteX38" fmla="*/ 23357 w 61137"/>
                <a:gd name="connsiteY38" fmla="*/ 42119 h 70327"/>
                <a:gd name="connsiteX39" fmla="*/ 29229 w 61137"/>
                <a:gd name="connsiteY39" fmla="*/ 40588 h 70327"/>
                <a:gd name="connsiteX40" fmla="*/ 32675 w 61137"/>
                <a:gd name="connsiteY40" fmla="*/ 40078 h 70327"/>
                <a:gd name="connsiteX41" fmla="*/ 36503 w 61137"/>
                <a:gd name="connsiteY41" fmla="*/ 39439 h 70327"/>
                <a:gd name="connsiteX42" fmla="*/ 39950 w 61137"/>
                <a:gd name="connsiteY42" fmla="*/ 38546 h 70327"/>
                <a:gd name="connsiteX43" fmla="*/ 42375 w 61137"/>
                <a:gd name="connsiteY43" fmla="*/ 37525 h 70327"/>
                <a:gd name="connsiteX44" fmla="*/ 42375 w 61137"/>
                <a:gd name="connsiteY44" fmla="*/ 44800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137" h="70327">
                  <a:moveTo>
                    <a:pt x="52330" y="5361"/>
                  </a:moveTo>
                  <a:cubicBezTo>
                    <a:pt x="49650" y="3446"/>
                    <a:pt x="46459" y="2170"/>
                    <a:pt x="43013" y="1276"/>
                  </a:cubicBezTo>
                  <a:cubicBezTo>
                    <a:pt x="39567" y="383"/>
                    <a:pt x="35865" y="0"/>
                    <a:pt x="32037" y="0"/>
                  </a:cubicBezTo>
                  <a:cubicBezTo>
                    <a:pt x="26548" y="0"/>
                    <a:pt x="21825" y="766"/>
                    <a:pt x="17614" y="2425"/>
                  </a:cubicBezTo>
                  <a:cubicBezTo>
                    <a:pt x="13529" y="4084"/>
                    <a:pt x="10083" y="6382"/>
                    <a:pt x="7530" y="9445"/>
                  </a:cubicBezTo>
                  <a:cubicBezTo>
                    <a:pt x="4978" y="12508"/>
                    <a:pt x="3191" y="16082"/>
                    <a:pt x="2297" y="20294"/>
                  </a:cubicBezTo>
                  <a:lnTo>
                    <a:pt x="19783" y="21698"/>
                  </a:lnTo>
                  <a:cubicBezTo>
                    <a:pt x="20422" y="19400"/>
                    <a:pt x="21825" y="17614"/>
                    <a:pt x="23740" y="16082"/>
                  </a:cubicBezTo>
                  <a:cubicBezTo>
                    <a:pt x="25782" y="14551"/>
                    <a:pt x="28462" y="13785"/>
                    <a:pt x="31909" y="13785"/>
                  </a:cubicBezTo>
                  <a:cubicBezTo>
                    <a:pt x="35100" y="13785"/>
                    <a:pt x="37652" y="14551"/>
                    <a:pt x="39439" y="16082"/>
                  </a:cubicBezTo>
                  <a:cubicBezTo>
                    <a:pt x="41226" y="17614"/>
                    <a:pt x="42119" y="19783"/>
                    <a:pt x="42119" y="22591"/>
                  </a:cubicBezTo>
                  <a:lnTo>
                    <a:pt x="42119" y="22847"/>
                  </a:lnTo>
                  <a:cubicBezTo>
                    <a:pt x="42119" y="24251"/>
                    <a:pt x="41609" y="25399"/>
                    <a:pt x="40460" y="26165"/>
                  </a:cubicBezTo>
                  <a:cubicBezTo>
                    <a:pt x="39311" y="26931"/>
                    <a:pt x="37652" y="27441"/>
                    <a:pt x="35227" y="27824"/>
                  </a:cubicBezTo>
                  <a:cubicBezTo>
                    <a:pt x="32802" y="28207"/>
                    <a:pt x="29611" y="28590"/>
                    <a:pt x="25655" y="28973"/>
                  </a:cubicBezTo>
                  <a:cubicBezTo>
                    <a:pt x="22336" y="29356"/>
                    <a:pt x="19017" y="29867"/>
                    <a:pt x="15954" y="30632"/>
                  </a:cubicBezTo>
                  <a:cubicBezTo>
                    <a:pt x="12891" y="31398"/>
                    <a:pt x="10211" y="32675"/>
                    <a:pt x="7786" y="34206"/>
                  </a:cubicBezTo>
                  <a:cubicBezTo>
                    <a:pt x="5360" y="35738"/>
                    <a:pt x="3446" y="37908"/>
                    <a:pt x="2042" y="40460"/>
                  </a:cubicBezTo>
                  <a:cubicBezTo>
                    <a:pt x="638" y="43013"/>
                    <a:pt x="0" y="46204"/>
                    <a:pt x="0" y="50033"/>
                  </a:cubicBezTo>
                  <a:cubicBezTo>
                    <a:pt x="0" y="54500"/>
                    <a:pt x="1021" y="58329"/>
                    <a:pt x="2935" y="61265"/>
                  </a:cubicBezTo>
                  <a:cubicBezTo>
                    <a:pt x="4850" y="64328"/>
                    <a:pt x="7658" y="66498"/>
                    <a:pt x="10976" y="68030"/>
                  </a:cubicBezTo>
                  <a:cubicBezTo>
                    <a:pt x="14423" y="69561"/>
                    <a:pt x="18252" y="70327"/>
                    <a:pt x="22591" y="70327"/>
                  </a:cubicBezTo>
                  <a:cubicBezTo>
                    <a:pt x="26038" y="70327"/>
                    <a:pt x="28973" y="69816"/>
                    <a:pt x="31526" y="68923"/>
                  </a:cubicBezTo>
                  <a:cubicBezTo>
                    <a:pt x="34078" y="68030"/>
                    <a:pt x="36376" y="66753"/>
                    <a:pt x="38163" y="65094"/>
                  </a:cubicBezTo>
                  <a:cubicBezTo>
                    <a:pt x="39950" y="63435"/>
                    <a:pt x="41481" y="61648"/>
                    <a:pt x="42630" y="59478"/>
                  </a:cubicBezTo>
                  <a:lnTo>
                    <a:pt x="43141" y="59478"/>
                  </a:lnTo>
                  <a:lnTo>
                    <a:pt x="43141" y="68923"/>
                  </a:lnTo>
                  <a:lnTo>
                    <a:pt x="61137" y="68923"/>
                  </a:lnTo>
                  <a:lnTo>
                    <a:pt x="61137" y="22847"/>
                  </a:lnTo>
                  <a:cubicBezTo>
                    <a:pt x="61137" y="18762"/>
                    <a:pt x="60371" y="15316"/>
                    <a:pt x="58712" y="12381"/>
                  </a:cubicBezTo>
                  <a:cubicBezTo>
                    <a:pt x="57180" y="9445"/>
                    <a:pt x="55011" y="7020"/>
                    <a:pt x="52330" y="5233"/>
                  </a:cubicBezTo>
                  <a:close/>
                  <a:moveTo>
                    <a:pt x="42247" y="44672"/>
                  </a:moveTo>
                  <a:cubicBezTo>
                    <a:pt x="42247" y="47097"/>
                    <a:pt x="41609" y="49267"/>
                    <a:pt x="40460" y="51182"/>
                  </a:cubicBezTo>
                  <a:cubicBezTo>
                    <a:pt x="39184" y="53096"/>
                    <a:pt x="37525" y="54628"/>
                    <a:pt x="35483" y="55649"/>
                  </a:cubicBezTo>
                  <a:cubicBezTo>
                    <a:pt x="33313" y="56798"/>
                    <a:pt x="30887" y="57308"/>
                    <a:pt x="28079" y="57308"/>
                  </a:cubicBezTo>
                  <a:cubicBezTo>
                    <a:pt x="25271" y="57308"/>
                    <a:pt x="22719" y="56670"/>
                    <a:pt x="20932" y="55266"/>
                  </a:cubicBezTo>
                  <a:cubicBezTo>
                    <a:pt x="19017" y="53862"/>
                    <a:pt x="18124" y="51948"/>
                    <a:pt x="18124" y="49395"/>
                  </a:cubicBezTo>
                  <a:cubicBezTo>
                    <a:pt x="18124" y="47608"/>
                    <a:pt x="18635" y="46076"/>
                    <a:pt x="19528" y="44927"/>
                  </a:cubicBezTo>
                  <a:cubicBezTo>
                    <a:pt x="20422" y="43779"/>
                    <a:pt x="21698" y="42758"/>
                    <a:pt x="23357" y="42119"/>
                  </a:cubicBezTo>
                  <a:cubicBezTo>
                    <a:pt x="25016" y="41354"/>
                    <a:pt x="26931" y="40843"/>
                    <a:pt x="29229" y="40588"/>
                  </a:cubicBezTo>
                  <a:cubicBezTo>
                    <a:pt x="30249" y="40460"/>
                    <a:pt x="31398" y="40333"/>
                    <a:pt x="32675" y="40078"/>
                  </a:cubicBezTo>
                  <a:cubicBezTo>
                    <a:pt x="33951" y="39822"/>
                    <a:pt x="35227" y="39695"/>
                    <a:pt x="36503" y="39439"/>
                  </a:cubicBezTo>
                  <a:cubicBezTo>
                    <a:pt x="37780" y="39184"/>
                    <a:pt x="38929" y="38929"/>
                    <a:pt x="39950" y="38546"/>
                  </a:cubicBezTo>
                  <a:cubicBezTo>
                    <a:pt x="40971" y="38291"/>
                    <a:pt x="41737" y="37908"/>
                    <a:pt x="42375" y="37525"/>
                  </a:cubicBezTo>
                  <a:lnTo>
                    <a:pt x="42375" y="4480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3DC8F03-1B90-B01C-2203-6D4922D8BDFB}"/>
                </a:ext>
              </a:extLst>
            </p:cNvPr>
            <p:cNvSpPr/>
            <p:nvPr/>
          </p:nvSpPr>
          <p:spPr>
            <a:xfrm>
              <a:off x="3469502" y="6299680"/>
              <a:ext cx="61392" cy="70326"/>
            </a:xfrm>
            <a:custGeom>
              <a:avLst/>
              <a:gdLst>
                <a:gd name="connsiteX0" fmla="*/ 41609 w 61392"/>
                <a:gd name="connsiteY0" fmla="*/ 29356 h 70326"/>
                <a:gd name="connsiteX1" fmla="*/ 29229 w 61392"/>
                <a:gd name="connsiteY1" fmla="*/ 26803 h 70326"/>
                <a:gd name="connsiteX2" fmla="*/ 22464 w 61392"/>
                <a:gd name="connsiteY2" fmla="*/ 24123 h 70326"/>
                <a:gd name="connsiteX3" fmla="*/ 20549 w 61392"/>
                <a:gd name="connsiteY3" fmla="*/ 20039 h 70326"/>
                <a:gd name="connsiteX4" fmla="*/ 23613 w 61392"/>
                <a:gd name="connsiteY4" fmla="*/ 15189 h 70326"/>
                <a:gd name="connsiteX5" fmla="*/ 31016 w 61392"/>
                <a:gd name="connsiteY5" fmla="*/ 13402 h 70326"/>
                <a:gd name="connsiteX6" fmla="*/ 36632 w 61392"/>
                <a:gd name="connsiteY6" fmla="*/ 14550 h 70326"/>
                <a:gd name="connsiteX7" fmla="*/ 40460 w 61392"/>
                <a:gd name="connsiteY7" fmla="*/ 17486 h 70326"/>
                <a:gd name="connsiteX8" fmla="*/ 42375 w 61392"/>
                <a:gd name="connsiteY8" fmla="*/ 21443 h 70326"/>
                <a:gd name="connsiteX9" fmla="*/ 59733 w 61392"/>
                <a:gd name="connsiteY9" fmla="*/ 20422 h 70326"/>
                <a:gd name="connsiteX10" fmla="*/ 51054 w 61392"/>
                <a:gd name="connsiteY10" fmla="*/ 5488 h 70326"/>
                <a:gd name="connsiteX11" fmla="*/ 30633 w 61392"/>
                <a:gd name="connsiteY11" fmla="*/ 0 h 70326"/>
                <a:gd name="connsiteX12" fmla="*/ 15316 w 61392"/>
                <a:gd name="connsiteY12" fmla="*/ 2552 h 70326"/>
                <a:gd name="connsiteX13" fmla="*/ 5233 w 61392"/>
                <a:gd name="connsiteY13" fmla="*/ 9828 h 70326"/>
                <a:gd name="connsiteX14" fmla="*/ 1659 w 61392"/>
                <a:gd name="connsiteY14" fmla="*/ 21187 h 70326"/>
                <a:gd name="connsiteX15" fmla="*/ 6510 w 61392"/>
                <a:gd name="connsiteY15" fmla="*/ 33823 h 70326"/>
                <a:gd name="connsiteX16" fmla="*/ 21443 w 61392"/>
                <a:gd name="connsiteY16" fmla="*/ 40716 h 70326"/>
                <a:gd name="connsiteX17" fmla="*/ 33313 w 61392"/>
                <a:gd name="connsiteY17" fmla="*/ 43013 h 70326"/>
                <a:gd name="connsiteX18" fmla="*/ 39950 w 61392"/>
                <a:gd name="connsiteY18" fmla="*/ 45566 h 70326"/>
                <a:gd name="connsiteX19" fmla="*/ 42120 w 61392"/>
                <a:gd name="connsiteY19" fmla="*/ 49778 h 70326"/>
                <a:gd name="connsiteX20" fmla="*/ 39057 w 61392"/>
                <a:gd name="connsiteY20" fmla="*/ 54755 h 70326"/>
                <a:gd name="connsiteX21" fmla="*/ 31016 w 61392"/>
                <a:gd name="connsiteY21" fmla="*/ 56670 h 70326"/>
                <a:gd name="connsiteX22" fmla="*/ 22719 w 61392"/>
                <a:gd name="connsiteY22" fmla="*/ 54500 h 70326"/>
                <a:gd name="connsiteX23" fmla="*/ 18635 w 61392"/>
                <a:gd name="connsiteY23" fmla="*/ 48246 h 70326"/>
                <a:gd name="connsiteX24" fmla="*/ 0 w 61392"/>
                <a:gd name="connsiteY24" fmla="*/ 49267 h 70326"/>
                <a:gd name="connsiteX25" fmla="*/ 9445 w 61392"/>
                <a:gd name="connsiteY25" fmla="*/ 64711 h 70326"/>
                <a:gd name="connsiteX26" fmla="*/ 31016 w 61392"/>
                <a:gd name="connsiteY26" fmla="*/ 70327 h 70326"/>
                <a:gd name="connsiteX27" fmla="*/ 46714 w 61392"/>
                <a:gd name="connsiteY27" fmla="*/ 67519 h 70326"/>
                <a:gd name="connsiteX28" fmla="*/ 57436 w 61392"/>
                <a:gd name="connsiteY28" fmla="*/ 59605 h 70326"/>
                <a:gd name="connsiteX29" fmla="*/ 61393 w 61392"/>
                <a:gd name="connsiteY29" fmla="*/ 47863 h 70326"/>
                <a:gd name="connsiteX30" fmla="*/ 56543 w 61392"/>
                <a:gd name="connsiteY30" fmla="*/ 35993 h 70326"/>
                <a:gd name="connsiteX31" fmla="*/ 41737 w 61392"/>
                <a:gd name="connsiteY31" fmla="*/ 29356 h 7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6">
                  <a:moveTo>
                    <a:pt x="41609" y="29356"/>
                  </a:moveTo>
                  <a:lnTo>
                    <a:pt x="29229" y="26803"/>
                  </a:lnTo>
                  <a:cubicBezTo>
                    <a:pt x="26038" y="26165"/>
                    <a:pt x="23868" y="25271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3" y="15189"/>
                  </a:cubicBezTo>
                  <a:cubicBezTo>
                    <a:pt x="25655" y="13912"/>
                    <a:pt x="28080" y="13402"/>
                    <a:pt x="31016" y="13402"/>
                  </a:cubicBezTo>
                  <a:cubicBezTo>
                    <a:pt x="33185" y="13402"/>
                    <a:pt x="35100" y="13784"/>
                    <a:pt x="36632" y="14550"/>
                  </a:cubicBezTo>
                  <a:cubicBezTo>
                    <a:pt x="38163" y="15316"/>
                    <a:pt x="39440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7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3" y="0"/>
                  </a:cubicBezTo>
                  <a:cubicBezTo>
                    <a:pt x="24761" y="0"/>
                    <a:pt x="19656" y="894"/>
                    <a:pt x="15316" y="2552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9" y="30505"/>
                    <a:pt x="6510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9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7" y="54755"/>
                  </a:cubicBezTo>
                  <a:cubicBezTo>
                    <a:pt x="37014" y="56032"/>
                    <a:pt x="34334" y="56670"/>
                    <a:pt x="31016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4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6" y="70327"/>
                  </a:cubicBezTo>
                  <a:cubicBezTo>
                    <a:pt x="36887" y="70327"/>
                    <a:pt x="42248" y="69433"/>
                    <a:pt x="46714" y="67519"/>
                  </a:cubicBezTo>
                  <a:cubicBezTo>
                    <a:pt x="51310" y="65604"/>
                    <a:pt x="54883" y="63052"/>
                    <a:pt x="57436" y="59605"/>
                  </a:cubicBezTo>
                  <a:cubicBezTo>
                    <a:pt x="60116" y="56287"/>
                    <a:pt x="61393" y="52330"/>
                    <a:pt x="61393" y="47863"/>
                  </a:cubicBezTo>
                  <a:cubicBezTo>
                    <a:pt x="61393" y="42885"/>
                    <a:pt x="59733" y="38929"/>
                    <a:pt x="56543" y="35993"/>
                  </a:cubicBezTo>
                  <a:cubicBezTo>
                    <a:pt x="53224" y="32930"/>
                    <a:pt x="48374" y="30760"/>
                    <a:pt x="41737" y="29356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AEB476A0-07E2-CAB1-CF04-471D8E0A444A}"/>
                </a:ext>
              </a:extLst>
            </p:cNvPr>
            <p:cNvSpPr/>
            <p:nvPr/>
          </p:nvSpPr>
          <p:spPr>
            <a:xfrm>
              <a:off x="3543275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4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4 w 65476"/>
                <a:gd name="connsiteY8" fmla="*/ 70710 h 70709"/>
                <a:gd name="connsiteX9" fmla="*/ 48757 w 65476"/>
                <a:gd name="connsiteY9" fmla="*/ 68157 h 70709"/>
                <a:gd name="connsiteX10" fmla="*/ 59351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8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160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3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694 w 65476"/>
                <a:gd name="connsiteY29" fmla="*/ 20932 h 70709"/>
                <a:gd name="connsiteX30" fmla="*/ 47480 w 65476"/>
                <a:gd name="connsiteY30" fmla="*/ 28208 h 70709"/>
                <a:gd name="connsiteX31" fmla="*/ 18890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4" y="2170"/>
                  </a:cubicBezTo>
                  <a:cubicBezTo>
                    <a:pt x="41737" y="766"/>
                    <a:pt x="37652" y="0"/>
                    <a:pt x="33058" y="0"/>
                  </a:cubicBezTo>
                  <a:cubicBezTo>
                    <a:pt x="26293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2" y="63435"/>
                    <a:pt x="15699" y="66370"/>
                  </a:cubicBezTo>
                  <a:cubicBezTo>
                    <a:pt x="20805" y="69178"/>
                    <a:pt x="26803" y="70710"/>
                    <a:pt x="33824" y="70710"/>
                  </a:cubicBezTo>
                  <a:cubicBezTo>
                    <a:pt x="39440" y="70710"/>
                    <a:pt x="44417" y="69816"/>
                    <a:pt x="48757" y="68157"/>
                  </a:cubicBezTo>
                  <a:cubicBezTo>
                    <a:pt x="53096" y="66370"/>
                    <a:pt x="56543" y="63945"/>
                    <a:pt x="59351" y="60882"/>
                  </a:cubicBezTo>
                  <a:cubicBezTo>
                    <a:pt x="62031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4" y="51948"/>
                    <a:pt x="44545" y="53096"/>
                  </a:cubicBezTo>
                  <a:cubicBezTo>
                    <a:pt x="43268" y="54245"/>
                    <a:pt x="41737" y="55138"/>
                    <a:pt x="40078" y="55777"/>
                  </a:cubicBezTo>
                  <a:cubicBezTo>
                    <a:pt x="38418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352"/>
                    <a:pt x="22081" y="51437"/>
                    <a:pt x="20805" y="48884"/>
                  </a:cubicBezTo>
                  <a:cubicBezTo>
                    <a:pt x="19529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3" y="15316"/>
                    <a:pt x="59095" y="11743"/>
                    <a:pt x="56160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3" y="16210"/>
                  </a:cubicBezTo>
                  <a:cubicBezTo>
                    <a:pt x="27952" y="14933"/>
                    <a:pt x="30505" y="14168"/>
                    <a:pt x="33441" y="14168"/>
                  </a:cubicBezTo>
                  <a:cubicBezTo>
                    <a:pt x="36376" y="14168"/>
                    <a:pt x="38674" y="14806"/>
                    <a:pt x="40716" y="15954"/>
                  </a:cubicBezTo>
                  <a:cubicBezTo>
                    <a:pt x="42758" y="17103"/>
                    <a:pt x="44417" y="18762"/>
                    <a:pt x="45694" y="20932"/>
                  </a:cubicBezTo>
                  <a:cubicBezTo>
                    <a:pt x="46842" y="22975"/>
                    <a:pt x="47480" y="25400"/>
                    <a:pt x="47480" y="28208"/>
                  </a:cubicBezTo>
                  <a:lnTo>
                    <a:pt x="18890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8FF5927-9E7D-0116-8054-91900CFC9A5B}"/>
                </a:ext>
              </a:extLst>
            </p:cNvPr>
            <p:cNvSpPr/>
            <p:nvPr/>
          </p:nvSpPr>
          <p:spPr>
            <a:xfrm>
              <a:off x="3621132" y="6299553"/>
              <a:ext cx="61392" cy="70327"/>
            </a:xfrm>
            <a:custGeom>
              <a:avLst/>
              <a:gdLst>
                <a:gd name="connsiteX0" fmla="*/ 56415 w 61392"/>
                <a:gd name="connsiteY0" fmla="*/ 35993 h 70327"/>
                <a:gd name="connsiteX1" fmla="*/ 41609 w 61392"/>
                <a:gd name="connsiteY1" fmla="*/ 29356 h 70327"/>
                <a:gd name="connsiteX2" fmla="*/ 29229 w 61392"/>
                <a:gd name="connsiteY2" fmla="*/ 26803 h 70327"/>
                <a:gd name="connsiteX3" fmla="*/ 22464 w 61392"/>
                <a:gd name="connsiteY3" fmla="*/ 24123 h 70327"/>
                <a:gd name="connsiteX4" fmla="*/ 20549 w 61392"/>
                <a:gd name="connsiteY4" fmla="*/ 20039 h 70327"/>
                <a:gd name="connsiteX5" fmla="*/ 23613 w 61392"/>
                <a:gd name="connsiteY5" fmla="*/ 15189 h 70327"/>
                <a:gd name="connsiteX6" fmla="*/ 31016 w 61392"/>
                <a:gd name="connsiteY6" fmla="*/ 13402 h 70327"/>
                <a:gd name="connsiteX7" fmla="*/ 36631 w 61392"/>
                <a:gd name="connsiteY7" fmla="*/ 14551 h 70327"/>
                <a:gd name="connsiteX8" fmla="*/ 40460 w 61392"/>
                <a:gd name="connsiteY8" fmla="*/ 17486 h 70327"/>
                <a:gd name="connsiteX9" fmla="*/ 42375 w 61392"/>
                <a:gd name="connsiteY9" fmla="*/ 21443 h 70327"/>
                <a:gd name="connsiteX10" fmla="*/ 59733 w 61392"/>
                <a:gd name="connsiteY10" fmla="*/ 20422 h 70327"/>
                <a:gd name="connsiteX11" fmla="*/ 51054 w 61392"/>
                <a:gd name="connsiteY11" fmla="*/ 5488 h 70327"/>
                <a:gd name="connsiteX12" fmla="*/ 30632 w 61392"/>
                <a:gd name="connsiteY12" fmla="*/ 0 h 70327"/>
                <a:gd name="connsiteX13" fmla="*/ 15316 w 61392"/>
                <a:gd name="connsiteY13" fmla="*/ 2553 h 70327"/>
                <a:gd name="connsiteX14" fmla="*/ 5233 w 61392"/>
                <a:gd name="connsiteY14" fmla="*/ 9828 h 70327"/>
                <a:gd name="connsiteX15" fmla="*/ 1659 w 61392"/>
                <a:gd name="connsiteY15" fmla="*/ 21187 h 70327"/>
                <a:gd name="connsiteX16" fmla="*/ 6510 w 61392"/>
                <a:gd name="connsiteY16" fmla="*/ 33823 h 70327"/>
                <a:gd name="connsiteX17" fmla="*/ 21443 w 61392"/>
                <a:gd name="connsiteY17" fmla="*/ 40716 h 70327"/>
                <a:gd name="connsiteX18" fmla="*/ 33313 w 61392"/>
                <a:gd name="connsiteY18" fmla="*/ 43013 h 70327"/>
                <a:gd name="connsiteX19" fmla="*/ 39950 w 61392"/>
                <a:gd name="connsiteY19" fmla="*/ 45566 h 70327"/>
                <a:gd name="connsiteX20" fmla="*/ 42120 w 61392"/>
                <a:gd name="connsiteY20" fmla="*/ 49778 h 70327"/>
                <a:gd name="connsiteX21" fmla="*/ 39056 w 61392"/>
                <a:gd name="connsiteY21" fmla="*/ 54756 h 70327"/>
                <a:gd name="connsiteX22" fmla="*/ 31016 w 61392"/>
                <a:gd name="connsiteY22" fmla="*/ 56670 h 70327"/>
                <a:gd name="connsiteX23" fmla="*/ 22719 w 61392"/>
                <a:gd name="connsiteY23" fmla="*/ 54500 h 70327"/>
                <a:gd name="connsiteX24" fmla="*/ 18635 w 61392"/>
                <a:gd name="connsiteY24" fmla="*/ 48246 h 70327"/>
                <a:gd name="connsiteX25" fmla="*/ 0 w 61392"/>
                <a:gd name="connsiteY25" fmla="*/ 49267 h 70327"/>
                <a:gd name="connsiteX26" fmla="*/ 9445 w 61392"/>
                <a:gd name="connsiteY26" fmla="*/ 64711 h 70327"/>
                <a:gd name="connsiteX27" fmla="*/ 31016 w 61392"/>
                <a:gd name="connsiteY27" fmla="*/ 70327 h 70327"/>
                <a:gd name="connsiteX28" fmla="*/ 46714 w 61392"/>
                <a:gd name="connsiteY28" fmla="*/ 67519 h 70327"/>
                <a:gd name="connsiteX29" fmla="*/ 57436 w 61392"/>
                <a:gd name="connsiteY29" fmla="*/ 59606 h 70327"/>
                <a:gd name="connsiteX30" fmla="*/ 61392 w 61392"/>
                <a:gd name="connsiteY30" fmla="*/ 47863 h 70327"/>
                <a:gd name="connsiteX31" fmla="*/ 56543 w 61392"/>
                <a:gd name="connsiteY31" fmla="*/ 35993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7">
                  <a:moveTo>
                    <a:pt x="56415" y="35993"/>
                  </a:moveTo>
                  <a:cubicBezTo>
                    <a:pt x="53096" y="32930"/>
                    <a:pt x="48246" y="30760"/>
                    <a:pt x="41609" y="29356"/>
                  </a:cubicBezTo>
                  <a:lnTo>
                    <a:pt x="29229" y="26803"/>
                  </a:lnTo>
                  <a:cubicBezTo>
                    <a:pt x="26038" y="26165"/>
                    <a:pt x="23868" y="25272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3" y="15189"/>
                  </a:cubicBezTo>
                  <a:cubicBezTo>
                    <a:pt x="25655" y="13912"/>
                    <a:pt x="28080" y="13402"/>
                    <a:pt x="31016" y="13402"/>
                  </a:cubicBezTo>
                  <a:cubicBezTo>
                    <a:pt x="33185" y="13402"/>
                    <a:pt x="35100" y="13785"/>
                    <a:pt x="36631" y="14551"/>
                  </a:cubicBezTo>
                  <a:cubicBezTo>
                    <a:pt x="38163" y="15316"/>
                    <a:pt x="39439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8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2" y="0"/>
                  </a:cubicBezTo>
                  <a:cubicBezTo>
                    <a:pt x="24761" y="0"/>
                    <a:pt x="19656" y="894"/>
                    <a:pt x="15316" y="2553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9" y="30505"/>
                    <a:pt x="6510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8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6" y="54756"/>
                  </a:cubicBezTo>
                  <a:cubicBezTo>
                    <a:pt x="37014" y="56032"/>
                    <a:pt x="34334" y="56670"/>
                    <a:pt x="31016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4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6" y="70327"/>
                  </a:cubicBezTo>
                  <a:cubicBezTo>
                    <a:pt x="36887" y="70327"/>
                    <a:pt x="42247" y="69433"/>
                    <a:pt x="46714" y="67519"/>
                  </a:cubicBezTo>
                  <a:cubicBezTo>
                    <a:pt x="51310" y="65605"/>
                    <a:pt x="54883" y="63052"/>
                    <a:pt x="57436" y="59606"/>
                  </a:cubicBezTo>
                  <a:cubicBezTo>
                    <a:pt x="60116" y="56287"/>
                    <a:pt x="61392" y="52330"/>
                    <a:pt x="61392" y="47863"/>
                  </a:cubicBezTo>
                  <a:cubicBezTo>
                    <a:pt x="61392" y="42886"/>
                    <a:pt x="59733" y="38929"/>
                    <a:pt x="56543" y="35993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B3C6B4ED-B9FB-03A6-BC3C-97BDC40B3B1C}"/>
                </a:ext>
              </a:extLst>
            </p:cNvPr>
            <p:cNvSpPr/>
            <p:nvPr/>
          </p:nvSpPr>
          <p:spPr>
            <a:xfrm>
              <a:off x="2164306" y="6277599"/>
              <a:ext cx="57690" cy="91131"/>
            </a:xfrm>
            <a:custGeom>
              <a:avLst/>
              <a:gdLst>
                <a:gd name="connsiteX0" fmla="*/ 57691 w 57690"/>
                <a:gd name="connsiteY0" fmla="*/ 79261 h 91131"/>
                <a:gd name="connsiteX1" fmla="*/ 13784 w 57690"/>
                <a:gd name="connsiteY1" fmla="*/ 79261 h 91131"/>
                <a:gd name="connsiteX2" fmla="*/ 13784 w 57690"/>
                <a:gd name="connsiteY2" fmla="*/ 51309 h 91131"/>
                <a:gd name="connsiteX3" fmla="*/ 54245 w 57690"/>
                <a:gd name="connsiteY3" fmla="*/ 51309 h 91131"/>
                <a:gd name="connsiteX4" fmla="*/ 54245 w 57690"/>
                <a:gd name="connsiteY4" fmla="*/ 39567 h 91131"/>
                <a:gd name="connsiteX5" fmla="*/ 13784 w 57690"/>
                <a:gd name="connsiteY5" fmla="*/ 39567 h 91131"/>
                <a:gd name="connsiteX6" fmla="*/ 13784 w 57690"/>
                <a:gd name="connsiteY6" fmla="*/ 11870 h 91131"/>
                <a:gd name="connsiteX7" fmla="*/ 57180 w 57690"/>
                <a:gd name="connsiteY7" fmla="*/ 11870 h 91131"/>
                <a:gd name="connsiteX8" fmla="*/ 57180 w 57690"/>
                <a:gd name="connsiteY8" fmla="*/ 0 h 91131"/>
                <a:gd name="connsiteX9" fmla="*/ 0 w 57690"/>
                <a:gd name="connsiteY9" fmla="*/ 0 h 91131"/>
                <a:gd name="connsiteX10" fmla="*/ 0 w 57690"/>
                <a:gd name="connsiteY10" fmla="*/ 91132 h 91131"/>
                <a:gd name="connsiteX11" fmla="*/ 57691 w 57690"/>
                <a:gd name="connsiteY11" fmla="*/ 91132 h 91131"/>
                <a:gd name="connsiteX12" fmla="*/ 57691 w 57690"/>
                <a:gd name="connsiteY12" fmla="*/ 7926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90" h="91131">
                  <a:moveTo>
                    <a:pt x="57691" y="79261"/>
                  </a:moveTo>
                  <a:lnTo>
                    <a:pt x="13784" y="79261"/>
                  </a:lnTo>
                  <a:lnTo>
                    <a:pt x="13784" y="51309"/>
                  </a:lnTo>
                  <a:lnTo>
                    <a:pt x="54245" y="51309"/>
                  </a:lnTo>
                  <a:lnTo>
                    <a:pt x="54245" y="39567"/>
                  </a:lnTo>
                  <a:lnTo>
                    <a:pt x="13784" y="39567"/>
                  </a:lnTo>
                  <a:lnTo>
                    <a:pt x="13784" y="11870"/>
                  </a:lnTo>
                  <a:lnTo>
                    <a:pt x="57180" y="11870"/>
                  </a:lnTo>
                  <a:lnTo>
                    <a:pt x="57180" y="0"/>
                  </a:lnTo>
                  <a:lnTo>
                    <a:pt x="0" y="0"/>
                  </a:lnTo>
                  <a:lnTo>
                    <a:pt x="0" y="91132"/>
                  </a:lnTo>
                  <a:lnTo>
                    <a:pt x="57691" y="91132"/>
                  </a:lnTo>
                  <a:lnTo>
                    <a:pt x="57691" y="7926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F7941C4-02E8-2131-2912-9EFD044A7670}"/>
                </a:ext>
              </a:extLst>
            </p:cNvPr>
            <p:cNvSpPr/>
            <p:nvPr/>
          </p:nvSpPr>
          <p:spPr>
            <a:xfrm>
              <a:off x="2242036" y="6300574"/>
              <a:ext cx="56542" cy="69050"/>
            </a:xfrm>
            <a:custGeom>
              <a:avLst/>
              <a:gdLst>
                <a:gd name="connsiteX0" fmla="*/ 10721 w 56542"/>
                <a:gd name="connsiteY0" fmla="*/ 66115 h 69050"/>
                <a:gd name="connsiteX1" fmla="*/ 22336 w 56542"/>
                <a:gd name="connsiteY1" fmla="*/ 69050 h 69050"/>
                <a:gd name="connsiteX2" fmla="*/ 35227 w 56542"/>
                <a:gd name="connsiteY2" fmla="*/ 65476 h 69050"/>
                <a:gd name="connsiteX3" fmla="*/ 42758 w 56542"/>
                <a:gd name="connsiteY3" fmla="*/ 56414 h 69050"/>
                <a:gd name="connsiteX4" fmla="*/ 43524 w 56542"/>
                <a:gd name="connsiteY4" fmla="*/ 56414 h 69050"/>
                <a:gd name="connsiteX5" fmla="*/ 43524 w 56542"/>
                <a:gd name="connsiteY5" fmla="*/ 68284 h 69050"/>
                <a:gd name="connsiteX6" fmla="*/ 56542 w 56542"/>
                <a:gd name="connsiteY6" fmla="*/ 68284 h 69050"/>
                <a:gd name="connsiteX7" fmla="*/ 56542 w 56542"/>
                <a:gd name="connsiteY7" fmla="*/ 0 h 69050"/>
                <a:gd name="connsiteX8" fmla="*/ 43140 w 56542"/>
                <a:gd name="connsiteY8" fmla="*/ 0 h 69050"/>
                <a:gd name="connsiteX9" fmla="*/ 43140 w 56542"/>
                <a:gd name="connsiteY9" fmla="*/ 39949 h 69050"/>
                <a:gd name="connsiteX10" fmla="*/ 40716 w 56542"/>
                <a:gd name="connsiteY10" fmla="*/ 49522 h 69050"/>
                <a:gd name="connsiteX11" fmla="*/ 34589 w 56542"/>
                <a:gd name="connsiteY11" fmla="*/ 55138 h 69050"/>
                <a:gd name="connsiteX12" fmla="*/ 27186 w 56542"/>
                <a:gd name="connsiteY12" fmla="*/ 57052 h 69050"/>
                <a:gd name="connsiteX13" fmla="*/ 17103 w 56542"/>
                <a:gd name="connsiteY13" fmla="*/ 52968 h 69050"/>
                <a:gd name="connsiteX14" fmla="*/ 13274 w 56542"/>
                <a:gd name="connsiteY14" fmla="*/ 41864 h 69050"/>
                <a:gd name="connsiteX15" fmla="*/ 13274 w 56542"/>
                <a:gd name="connsiteY15" fmla="*/ 0 h 69050"/>
                <a:gd name="connsiteX16" fmla="*/ 0 w 56542"/>
                <a:gd name="connsiteY16" fmla="*/ 0 h 69050"/>
                <a:gd name="connsiteX17" fmla="*/ 0 w 56542"/>
                <a:gd name="connsiteY17" fmla="*/ 43523 h 69050"/>
                <a:gd name="connsiteX18" fmla="*/ 2808 w 56542"/>
                <a:gd name="connsiteY18" fmla="*/ 57691 h 69050"/>
                <a:gd name="connsiteX19" fmla="*/ 10721 w 56542"/>
                <a:gd name="connsiteY19" fmla="*/ 66370 h 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542" h="69050">
                  <a:moveTo>
                    <a:pt x="10721" y="66115"/>
                  </a:moveTo>
                  <a:cubicBezTo>
                    <a:pt x="14040" y="68029"/>
                    <a:pt x="17997" y="69050"/>
                    <a:pt x="22336" y="69050"/>
                  </a:cubicBezTo>
                  <a:cubicBezTo>
                    <a:pt x="27441" y="69050"/>
                    <a:pt x="31781" y="67902"/>
                    <a:pt x="35227" y="65476"/>
                  </a:cubicBezTo>
                  <a:cubicBezTo>
                    <a:pt x="38673" y="63051"/>
                    <a:pt x="41226" y="59988"/>
                    <a:pt x="42758" y="56414"/>
                  </a:cubicBezTo>
                  <a:lnTo>
                    <a:pt x="43524" y="56414"/>
                  </a:lnTo>
                  <a:lnTo>
                    <a:pt x="43524" y="68284"/>
                  </a:lnTo>
                  <a:lnTo>
                    <a:pt x="56542" y="68284"/>
                  </a:lnTo>
                  <a:lnTo>
                    <a:pt x="56542" y="0"/>
                  </a:lnTo>
                  <a:lnTo>
                    <a:pt x="43140" y="0"/>
                  </a:lnTo>
                  <a:lnTo>
                    <a:pt x="43140" y="39949"/>
                  </a:lnTo>
                  <a:cubicBezTo>
                    <a:pt x="43140" y="43779"/>
                    <a:pt x="42375" y="47097"/>
                    <a:pt x="40716" y="49522"/>
                  </a:cubicBezTo>
                  <a:cubicBezTo>
                    <a:pt x="39056" y="52075"/>
                    <a:pt x="37014" y="53862"/>
                    <a:pt x="34589" y="55138"/>
                  </a:cubicBezTo>
                  <a:cubicBezTo>
                    <a:pt x="32164" y="56414"/>
                    <a:pt x="29611" y="57052"/>
                    <a:pt x="27186" y="57052"/>
                  </a:cubicBezTo>
                  <a:cubicBezTo>
                    <a:pt x="23102" y="57052"/>
                    <a:pt x="19656" y="55649"/>
                    <a:pt x="17103" y="52968"/>
                  </a:cubicBezTo>
                  <a:cubicBezTo>
                    <a:pt x="14550" y="50160"/>
                    <a:pt x="13274" y="46459"/>
                    <a:pt x="13274" y="41864"/>
                  </a:cubicBezTo>
                  <a:lnTo>
                    <a:pt x="13274" y="0"/>
                  </a:lnTo>
                  <a:lnTo>
                    <a:pt x="0" y="0"/>
                  </a:lnTo>
                  <a:lnTo>
                    <a:pt x="0" y="43523"/>
                  </a:lnTo>
                  <a:cubicBezTo>
                    <a:pt x="0" y="49139"/>
                    <a:pt x="893" y="53862"/>
                    <a:pt x="2808" y="57691"/>
                  </a:cubicBezTo>
                  <a:cubicBezTo>
                    <a:pt x="4722" y="61520"/>
                    <a:pt x="7403" y="64456"/>
                    <a:pt x="10721" y="6637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EA35875F-EA46-5824-364E-E9BA65CA949E}"/>
                </a:ext>
              </a:extLst>
            </p:cNvPr>
            <p:cNvSpPr/>
            <p:nvPr/>
          </p:nvSpPr>
          <p:spPr>
            <a:xfrm>
              <a:off x="2319383" y="6299297"/>
              <a:ext cx="36631" cy="69305"/>
            </a:xfrm>
            <a:custGeom>
              <a:avLst/>
              <a:gdLst>
                <a:gd name="connsiteX0" fmla="*/ 13402 w 36631"/>
                <a:gd name="connsiteY0" fmla="*/ 27697 h 69305"/>
                <a:gd name="connsiteX1" fmla="*/ 15571 w 36631"/>
                <a:gd name="connsiteY1" fmla="*/ 19783 h 69305"/>
                <a:gd name="connsiteX2" fmla="*/ 21315 w 36631"/>
                <a:gd name="connsiteY2" fmla="*/ 14295 h 69305"/>
                <a:gd name="connsiteX3" fmla="*/ 29739 w 36631"/>
                <a:gd name="connsiteY3" fmla="*/ 12253 h 69305"/>
                <a:gd name="connsiteX4" fmla="*/ 33823 w 36631"/>
                <a:gd name="connsiteY4" fmla="*/ 12508 h 69305"/>
                <a:gd name="connsiteX5" fmla="*/ 36631 w 36631"/>
                <a:gd name="connsiteY5" fmla="*/ 13019 h 69305"/>
                <a:gd name="connsiteX6" fmla="*/ 36631 w 36631"/>
                <a:gd name="connsiteY6" fmla="*/ 255 h 69305"/>
                <a:gd name="connsiteX7" fmla="*/ 33951 w 36631"/>
                <a:gd name="connsiteY7" fmla="*/ 0 h 69305"/>
                <a:gd name="connsiteX8" fmla="*/ 31015 w 36631"/>
                <a:gd name="connsiteY8" fmla="*/ 0 h 69305"/>
                <a:gd name="connsiteX9" fmla="*/ 20294 w 36631"/>
                <a:gd name="connsiteY9" fmla="*/ 3191 h 69305"/>
                <a:gd name="connsiteX10" fmla="*/ 13657 w 36631"/>
                <a:gd name="connsiteY10" fmla="*/ 11870 h 69305"/>
                <a:gd name="connsiteX11" fmla="*/ 12891 w 36631"/>
                <a:gd name="connsiteY11" fmla="*/ 11870 h 69305"/>
                <a:gd name="connsiteX12" fmla="*/ 12891 w 36631"/>
                <a:gd name="connsiteY12" fmla="*/ 1021 h 69305"/>
                <a:gd name="connsiteX13" fmla="*/ 0 w 36631"/>
                <a:gd name="connsiteY13" fmla="*/ 1021 h 69305"/>
                <a:gd name="connsiteX14" fmla="*/ 0 w 36631"/>
                <a:gd name="connsiteY14" fmla="*/ 69306 h 69305"/>
                <a:gd name="connsiteX15" fmla="*/ 13274 w 36631"/>
                <a:gd name="connsiteY15" fmla="*/ 69306 h 69305"/>
                <a:gd name="connsiteX16" fmla="*/ 13274 w 36631"/>
                <a:gd name="connsiteY16" fmla="*/ 27569 h 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31" h="69305">
                  <a:moveTo>
                    <a:pt x="13402" y="27697"/>
                  </a:moveTo>
                  <a:cubicBezTo>
                    <a:pt x="13402" y="24761"/>
                    <a:pt x="14167" y="22081"/>
                    <a:pt x="15571" y="19783"/>
                  </a:cubicBezTo>
                  <a:cubicBezTo>
                    <a:pt x="16975" y="17486"/>
                    <a:pt x="18890" y="15571"/>
                    <a:pt x="21315" y="14295"/>
                  </a:cubicBezTo>
                  <a:cubicBezTo>
                    <a:pt x="23740" y="13019"/>
                    <a:pt x="26548" y="12253"/>
                    <a:pt x="29739" y="12253"/>
                  </a:cubicBezTo>
                  <a:cubicBezTo>
                    <a:pt x="31143" y="12253"/>
                    <a:pt x="32419" y="12253"/>
                    <a:pt x="33823" y="12508"/>
                  </a:cubicBezTo>
                  <a:cubicBezTo>
                    <a:pt x="35227" y="12764"/>
                    <a:pt x="36121" y="12891"/>
                    <a:pt x="36631" y="13019"/>
                  </a:cubicBezTo>
                  <a:lnTo>
                    <a:pt x="36631" y="255"/>
                  </a:lnTo>
                  <a:cubicBezTo>
                    <a:pt x="35993" y="255"/>
                    <a:pt x="35100" y="127"/>
                    <a:pt x="33951" y="0"/>
                  </a:cubicBezTo>
                  <a:cubicBezTo>
                    <a:pt x="32802" y="0"/>
                    <a:pt x="31781" y="0"/>
                    <a:pt x="31015" y="0"/>
                  </a:cubicBezTo>
                  <a:cubicBezTo>
                    <a:pt x="27059" y="0"/>
                    <a:pt x="23485" y="1021"/>
                    <a:pt x="20294" y="3191"/>
                  </a:cubicBezTo>
                  <a:cubicBezTo>
                    <a:pt x="17103" y="5360"/>
                    <a:pt x="14933" y="8168"/>
                    <a:pt x="13657" y="11870"/>
                  </a:cubicBezTo>
                  <a:lnTo>
                    <a:pt x="12891" y="11870"/>
                  </a:lnTo>
                  <a:lnTo>
                    <a:pt x="12891" y="1021"/>
                  </a:lnTo>
                  <a:lnTo>
                    <a:pt x="0" y="1021"/>
                  </a:lnTo>
                  <a:lnTo>
                    <a:pt x="0" y="69306"/>
                  </a:lnTo>
                  <a:lnTo>
                    <a:pt x="13274" y="69306"/>
                  </a:lnTo>
                  <a:lnTo>
                    <a:pt x="13274" y="27569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6483669C-4453-CBF4-6F71-D2C03325D89C}"/>
                </a:ext>
              </a:extLst>
            </p:cNvPr>
            <p:cNvSpPr/>
            <p:nvPr/>
          </p:nvSpPr>
          <p:spPr>
            <a:xfrm>
              <a:off x="2365331" y="6299553"/>
              <a:ext cx="63562" cy="70454"/>
            </a:xfrm>
            <a:custGeom>
              <a:avLst/>
              <a:gdLst>
                <a:gd name="connsiteX0" fmla="*/ 48501 w 63562"/>
                <a:gd name="connsiteY0" fmla="*/ 66115 h 70454"/>
                <a:gd name="connsiteX1" fmla="*/ 59606 w 63562"/>
                <a:gd name="connsiteY1" fmla="*/ 53862 h 70454"/>
                <a:gd name="connsiteX2" fmla="*/ 63562 w 63562"/>
                <a:gd name="connsiteY2" fmla="*/ 35355 h 70454"/>
                <a:gd name="connsiteX3" fmla="*/ 59606 w 63562"/>
                <a:gd name="connsiteY3" fmla="*/ 16720 h 70454"/>
                <a:gd name="connsiteX4" fmla="*/ 48501 w 63562"/>
                <a:gd name="connsiteY4" fmla="*/ 4340 h 70454"/>
                <a:gd name="connsiteX5" fmla="*/ 31781 w 63562"/>
                <a:gd name="connsiteY5" fmla="*/ 0 h 70454"/>
                <a:gd name="connsiteX6" fmla="*/ 15061 w 63562"/>
                <a:gd name="connsiteY6" fmla="*/ 4340 h 70454"/>
                <a:gd name="connsiteX7" fmla="*/ 3957 w 63562"/>
                <a:gd name="connsiteY7" fmla="*/ 16720 h 70454"/>
                <a:gd name="connsiteX8" fmla="*/ 0 w 63562"/>
                <a:gd name="connsiteY8" fmla="*/ 35355 h 70454"/>
                <a:gd name="connsiteX9" fmla="*/ 3957 w 63562"/>
                <a:gd name="connsiteY9" fmla="*/ 53862 h 70454"/>
                <a:gd name="connsiteX10" fmla="*/ 15061 w 63562"/>
                <a:gd name="connsiteY10" fmla="*/ 66115 h 70454"/>
                <a:gd name="connsiteX11" fmla="*/ 31781 w 63562"/>
                <a:gd name="connsiteY11" fmla="*/ 70454 h 70454"/>
                <a:gd name="connsiteX12" fmla="*/ 48501 w 63562"/>
                <a:gd name="connsiteY12" fmla="*/ 66115 h 70454"/>
                <a:gd name="connsiteX13" fmla="*/ 15316 w 63562"/>
                <a:gd name="connsiteY13" fmla="*/ 47225 h 70454"/>
                <a:gd name="connsiteX14" fmla="*/ 13274 w 63562"/>
                <a:gd name="connsiteY14" fmla="*/ 35227 h 70454"/>
                <a:gd name="connsiteX15" fmla="*/ 15316 w 63562"/>
                <a:gd name="connsiteY15" fmla="*/ 23230 h 70454"/>
                <a:gd name="connsiteX16" fmla="*/ 21443 w 63562"/>
                <a:gd name="connsiteY16" fmla="*/ 14423 h 70454"/>
                <a:gd name="connsiteX17" fmla="*/ 31781 w 63562"/>
                <a:gd name="connsiteY17" fmla="*/ 11104 h 70454"/>
                <a:gd name="connsiteX18" fmla="*/ 42119 w 63562"/>
                <a:gd name="connsiteY18" fmla="*/ 14423 h 70454"/>
                <a:gd name="connsiteX19" fmla="*/ 48246 w 63562"/>
                <a:gd name="connsiteY19" fmla="*/ 23230 h 70454"/>
                <a:gd name="connsiteX20" fmla="*/ 50288 w 63562"/>
                <a:gd name="connsiteY20" fmla="*/ 35227 h 70454"/>
                <a:gd name="connsiteX21" fmla="*/ 48246 w 63562"/>
                <a:gd name="connsiteY21" fmla="*/ 47225 h 70454"/>
                <a:gd name="connsiteX22" fmla="*/ 42119 w 63562"/>
                <a:gd name="connsiteY22" fmla="*/ 56032 h 70454"/>
                <a:gd name="connsiteX23" fmla="*/ 31781 w 63562"/>
                <a:gd name="connsiteY23" fmla="*/ 59350 h 70454"/>
                <a:gd name="connsiteX24" fmla="*/ 21443 w 63562"/>
                <a:gd name="connsiteY24" fmla="*/ 56032 h 70454"/>
                <a:gd name="connsiteX25" fmla="*/ 15316 w 63562"/>
                <a:gd name="connsiteY25" fmla="*/ 47225 h 7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562" h="70454">
                  <a:moveTo>
                    <a:pt x="48501" y="66115"/>
                  </a:moveTo>
                  <a:cubicBezTo>
                    <a:pt x="53224" y="63179"/>
                    <a:pt x="56925" y="59095"/>
                    <a:pt x="59606" y="53862"/>
                  </a:cubicBezTo>
                  <a:cubicBezTo>
                    <a:pt x="62286" y="48629"/>
                    <a:pt x="63562" y="42375"/>
                    <a:pt x="63562" y="35355"/>
                  </a:cubicBezTo>
                  <a:cubicBezTo>
                    <a:pt x="63562" y="28335"/>
                    <a:pt x="62286" y="22081"/>
                    <a:pt x="59606" y="16720"/>
                  </a:cubicBezTo>
                  <a:cubicBezTo>
                    <a:pt x="56925" y="11360"/>
                    <a:pt x="53224" y="7275"/>
                    <a:pt x="48501" y="4340"/>
                  </a:cubicBezTo>
                  <a:cubicBezTo>
                    <a:pt x="43779" y="1404"/>
                    <a:pt x="38163" y="0"/>
                    <a:pt x="31781" y="0"/>
                  </a:cubicBezTo>
                  <a:cubicBezTo>
                    <a:pt x="25399" y="0"/>
                    <a:pt x="19783" y="1404"/>
                    <a:pt x="15061" y="4340"/>
                  </a:cubicBezTo>
                  <a:cubicBezTo>
                    <a:pt x="10338" y="7275"/>
                    <a:pt x="6637" y="11360"/>
                    <a:pt x="3957" y="16720"/>
                  </a:cubicBezTo>
                  <a:cubicBezTo>
                    <a:pt x="1276" y="22081"/>
                    <a:pt x="0" y="28207"/>
                    <a:pt x="0" y="35355"/>
                  </a:cubicBezTo>
                  <a:cubicBezTo>
                    <a:pt x="0" y="42503"/>
                    <a:pt x="1276" y="48629"/>
                    <a:pt x="3957" y="53862"/>
                  </a:cubicBezTo>
                  <a:cubicBezTo>
                    <a:pt x="6637" y="59095"/>
                    <a:pt x="10338" y="63179"/>
                    <a:pt x="15061" y="66115"/>
                  </a:cubicBezTo>
                  <a:cubicBezTo>
                    <a:pt x="19783" y="69051"/>
                    <a:pt x="25399" y="70454"/>
                    <a:pt x="31781" y="70454"/>
                  </a:cubicBezTo>
                  <a:cubicBezTo>
                    <a:pt x="38163" y="70454"/>
                    <a:pt x="43779" y="69051"/>
                    <a:pt x="48501" y="66115"/>
                  </a:cubicBezTo>
                  <a:close/>
                  <a:moveTo>
                    <a:pt x="15316" y="47225"/>
                  </a:moveTo>
                  <a:cubicBezTo>
                    <a:pt x="14040" y="43524"/>
                    <a:pt x="13274" y="39567"/>
                    <a:pt x="13274" y="35227"/>
                  </a:cubicBezTo>
                  <a:cubicBezTo>
                    <a:pt x="13274" y="30888"/>
                    <a:pt x="13912" y="26803"/>
                    <a:pt x="15316" y="23230"/>
                  </a:cubicBezTo>
                  <a:cubicBezTo>
                    <a:pt x="16592" y="19528"/>
                    <a:pt x="18635" y="16592"/>
                    <a:pt x="21443" y="14423"/>
                  </a:cubicBezTo>
                  <a:cubicBezTo>
                    <a:pt x="24123" y="12253"/>
                    <a:pt x="27697" y="11104"/>
                    <a:pt x="31781" y="11104"/>
                  </a:cubicBezTo>
                  <a:cubicBezTo>
                    <a:pt x="35865" y="11104"/>
                    <a:pt x="39311" y="12253"/>
                    <a:pt x="42119" y="14423"/>
                  </a:cubicBezTo>
                  <a:cubicBezTo>
                    <a:pt x="44800" y="16592"/>
                    <a:pt x="46842" y="19656"/>
                    <a:pt x="48246" y="23230"/>
                  </a:cubicBezTo>
                  <a:cubicBezTo>
                    <a:pt x="49522" y="26931"/>
                    <a:pt x="50288" y="30888"/>
                    <a:pt x="50288" y="35227"/>
                  </a:cubicBezTo>
                  <a:cubicBezTo>
                    <a:pt x="50288" y="39567"/>
                    <a:pt x="49650" y="43651"/>
                    <a:pt x="48246" y="47225"/>
                  </a:cubicBezTo>
                  <a:cubicBezTo>
                    <a:pt x="46970" y="50926"/>
                    <a:pt x="44927" y="53734"/>
                    <a:pt x="42119" y="56032"/>
                  </a:cubicBezTo>
                  <a:cubicBezTo>
                    <a:pt x="39439" y="58202"/>
                    <a:pt x="35993" y="59350"/>
                    <a:pt x="31781" y="59350"/>
                  </a:cubicBezTo>
                  <a:cubicBezTo>
                    <a:pt x="27569" y="59350"/>
                    <a:pt x="24123" y="58202"/>
                    <a:pt x="21443" y="56032"/>
                  </a:cubicBezTo>
                  <a:cubicBezTo>
                    <a:pt x="18635" y="53862"/>
                    <a:pt x="16720" y="50926"/>
                    <a:pt x="15316" y="4722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EED08AD2-8423-3408-FFBD-47B9F5C89ABE}"/>
                </a:ext>
              </a:extLst>
            </p:cNvPr>
            <p:cNvSpPr/>
            <p:nvPr/>
          </p:nvSpPr>
          <p:spPr>
            <a:xfrm>
              <a:off x="2446762" y="6299553"/>
              <a:ext cx="62413" cy="94960"/>
            </a:xfrm>
            <a:custGeom>
              <a:avLst/>
              <a:gdLst>
                <a:gd name="connsiteX0" fmla="*/ 33951 w 62413"/>
                <a:gd name="connsiteY0" fmla="*/ 70454 h 94960"/>
                <a:gd name="connsiteX1" fmla="*/ 48629 w 62413"/>
                <a:gd name="connsiteY1" fmla="*/ 66243 h 94960"/>
                <a:gd name="connsiteX2" fmla="*/ 58712 w 62413"/>
                <a:gd name="connsiteY2" fmla="*/ 54117 h 94960"/>
                <a:gd name="connsiteX3" fmla="*/ 62414 w 62413"/>
                <a:gd name="connsiteY3" fmla="*/ 35100 h 94960"/>
                <a:gd name="connsiteX4" fmla="*/ 58712 w 62413"/>
                <a:gd name="connsiteY4" fmla="*/ 16210 h 94960"/>
                <a:gd name="connsiteX5" fmla="*/ 48501 w 62413"/>
                <a:gd name="connsiteY5" fmla="*/ 4212 h 94960"/>
                <a:gd name="connsiteX6" fmla="*/ 33696 w 62413"/>
                <a:gd name="connsiteY6" fmla="*/ 0 h 94960"/>
                <a:gd name="connsiteX7" fmla="*/ 23485 w 62413"/>
                <a:gd name="connsiteY7" fmla="*/ 2170 h 94960"/>
                <a:gd name="connsiteX8" fmla="*/ 17486 w 62413"/>
                <a:gd name="connsiteY8" fmla="*/ 7148 h 94960"/>
                <a:gd name="connsiteX9" fmla="*/ 14167 w 62413"/>
                <a:gd name="connsiteY9" fmla="*/ 12125 h 94960"/>
                <a:gd name="connsiteX10" fmla="*/ 13019 w 62413"/>
                <a:gd name="connsiteY10" fmla="*/ 12125 h 94960"/>
                <a:gd name="connsiteX11" fmla="*/ 13019 w 62413"/>
                <a:gd name="connsiteY11" fmla="*/ 1021 h 94960"/>
                <a:gd name="connsiteX12" fmla="*/ 0 w 62413"/>
                <a:gd name="connsiteY12" fmla="*/ 1021 h 94960"/>
                <a:gd name="connsiteX13" fmla="*/ 0 w 62413"/>
                <a:gd name="connsiteY13" fmla="*/ 94960 h 94960"/>
                <a:gd name="connsiteX14" fmla="*/ 13274 w 62413"/>
                <a:gd name="connsiteY14" fmla="*/ 94960 h 94960"/>
                <a:gd name="connsiteX15" fmla="*/ 13274 w 62413"/>
                <a:gd name="connsiteY15" fmla="*/ 58712 h 94960"/>
                <a:gd name="connsiteX16" fmla="*/ 14040 w 62413"/>
                <a:gd name="connsiteY16" fmla="*/ 58712 h 94960"/>
                <a:gd name="connsiteX17" fmla="*/ 17486 w 62413"/>
                <a:gd name="connsiteY17" fmla="*/ 63690 h 94960"/>
                <a:gd name="connsiteX18" fmla="*/ 23613 w 62413"/>
                <a:gd name="connsiteY18" fmla="*/ 68540 h 94960"/>
                <a:gd name="connsiteX19" fmla="*/ 33823 w 62413"/>
                <a:gd name="connsiteY19" fmla="*/ 70582 h 94960"/>
                <a:gd name="connsiteX20" fmla="*/ 15189 w 62413"/>
                <a:gd name="connsiteY20" fmla="*/ 47608 h 94960"/>
                <a:gd name="connsiteX21" fmla="*/ 13146 w 62413"/>
                <a:gd name="connsiteY21" fmla="*/ 34972 h 94960"/>
                <a:gd name="connsiteX22" fmla="*/ 15189 w 62413"/>
                <a:gd name="connsiteY22" fmla="*/ 22464 h 94960"/>
                <a:gd name="connsiteX23" fmla="*/ 21187 w 62413"/>
                <a:gd name="connsiteY23" fmla="*/ 14168 h 94960"/>
                <a:gd name="connsiteX24" fmla="*/ 31015 w 62413"/>
                <a:gd name="connsiteY24" fmla="*/ 11232 h 94960"/>
                <a:gd name="connsiteX25" fmla="*/ 41098 w 62413"/>
                <a:gd name="connsiteY25" fmla="*/ 14295 h 94960"/>
                <a:gd name="connsiteX26" fmla="*/ 47097 w 62413"/>
                <a:gd name="connsiteY26" fmla="*/ 22847 h 94960"/>
                <a:gd name="connsiteX27" fmla="*/ 49140 w 62413"/>
                <a:gd name="connsiteY27" fmla="*/ 34972 h 94960"/>
                <a:gd name="connsiteX28" fmla="*/ 47097 w 62413"/>
                <a:gd name="connsiteY28" fmla="*/ 47352 h 94960"/>
                <a:gd name="connsiteX29" fmla="*/ 40971 w 62413"/>
                <a:gd name="connsiteY29" fmla="*/ 56032 h 94960"/>
                <a:gd name="connsiteX30" fmla="*/ 31015 w 62413"/>
                <a:gd name="connsiteY30" fmla="*/ 59223 h 94960"/>
                <a:gd name="connsiteX31" fmla="*/ 21315 w 62413"/>
                <a:gd name="connsiteY31" fmla="*/ 56159 h 94960"/>
                <a:gd name="connsiteX32" fmla="*/ 15316 w 62413"/>
                <a:gd name="connsiteY32" fmla="*/ 47735 h 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413" h="94960">
                  <a:moveTo>
                    <a:pt x="33951" y="70454"/>
                  </a:moveTo>
                  <a:cubicBezTo>
                    <a:pt x="39439" y="70454"/>
                    <a:pt x="44417" y="69051"/>
                    <a:pt x="48629" y="66243"/>
                  </a:cubicBezTo>
                  <a:cubicBezTo>
                    <a:pt x="52969" y="63435"/>
                    <a:pt x="56287" y="59350"/>
                    <a:pt x="58712" y="54117"/>
                  </a:cubicBezTo>
                  <a:cubicBezTo>
                    <a:pt x="61137" y="48884"/>
                    <a:pt x="62414" y="42503"/>
                    <a:pt x="62414" y="35100"/>
                  </a:cubicBezTo>
                  <a:cubicBezTo>
                    <a:pt x="62414" y="27697"/>
                    <a:pt x="61137" y="21443"/>
                    <a:pt x="58712" y="16210"/>
                  </a:cubicBezTo>
                  <a:cubicBezTo>
                    <a:pt x="56287" y="10977"/>
                    <a:pt x="52841" y="6892"/>
                    <a:pt x="48501" y="4212"/>
                  </a:cubicBezTo>
                  <a:cubicBezTo>
                    <a:pt x="44162" y="1404"/>
                    <a:pt x="39184" y="0"/>
                    <a:pt x="33696" y="0"/>
                  </a:cubicBezTo>
                  <a:cubicBezTo>
                    <a:pt x="29484" y="0"/>
                    <a:pt x="26038" y="766"/>
                    <a:pt x="23485" y="2170"/>
                  </a:cubicBezTo>
                  <a:cubicBezTo>
                    <a:pt x="20932" y="3574"/>
                    <a:pt x="18890" y="5233"/>
                    <a:pt x="17486" y="7148"/>
                  </a:cubicBezTo>
                  <a:cubicBezTo>
                    <a:pt x="16082" y="9062"/>
                    <a:pt x="14933" y="10594"/>
                    <a:pt x="14167" y="12125"/>
                  </a:cubicBezTo>
                  <a:lnTo>
                    <a:pt x="13019" y="12125"/>
                  </a:lnTo>
                  <a:lnTo>
                    <a:pt x="13019" y="1021"/>
                  </a:lnTo>
                  <a:lnTo>
                    <a:pt x="0" y="1021"/>
                  </a:lnTo>
                  <a:lnTo>
                    <a:pt x="0" y="94960"/>
                  </a:lnTo>
                  <a:lnTo>
                    <a:pt x="13274" y="94960"/>
                  </a:lnTo>
                  <a:lnTo>
                    <a:pt x="13274" y="58712"/>
                  </a:lnTo>
                  <a:lnTo>
                    <a:pt x="14040" y="58712"/>
                  </a:lnTo>
                  <a:cubicBezTo>
                    <a:pt x="14806" y="60116"/>
                    <a:pt x="15954" y="61775"/>
                    <a:pt x="17486" y="63690"/>
                  </a:cubicBezTo>
                  <a:cubicBezTo>
                    <a:pt x="19018" y="65605"/>
                    <a:pt x="21060" y="67136"/>
                    <a:pt x="23613" y="68540"/>
                  </a:cubicBezTo>
                  <a:cubicBezTo>
                    <a:pt x="26293" y="69944"/>
                    <a:pt x="29611" y="70582"/>
                    <a:pt x="33823" y="70582"/>
                  </a:cubicBezTo>
                  <a:close/>
                  <a:moveTo>
                    <a:pt x="15189" y="47608"/>
                  </a:moveTo>
                  <a:cubicBezTo>
                    <a:pt x="13785" y="44034"/>
                    <a:pt x="13146" y="39822"/>
                    <a:pt x="13146" y="34972"/>
                  </a:cubicBezTo>
                  <a:cubicBezTo>
                    <a:pt x="13146" y="30122"/>
                    <a:pt x="13785" y="26038"/>
                    <a:pt x="15189" y="22464"/>
                  </a:cubicBezTo>
                  <a:cubicBezTo>
                    <a:pt x="16593" y="18890"/>
                    <a:pt x="18507" y="16082"/>
                    <a:pt x="21187" y="14168"/>
                  </a:cubicBezTo>
                  <a:cubicBezTo>
                    <a:pt x="23868" y="12125"/>
                    <a:pt x="27059" y="11232"/>
                    <a:pt x="31015" y="11232"/>
                  </a:cubicBezTo>
                  <a:cubicBezTo>
                    <a:pt x="34972" y="11232"/>
                    <a:pt x="38418" y="12253"/>
                    <a:pt x="41098" y="14295"/>
                  </a:cubicBezTo>
                  <a:cubicBezTo>
                    <a:pt x="43779" y="16337"/>
                    <a:pt x="45821" y="19145"/>
                    <a:pt x="47097" y="22847"/>
                  </a:cubicBezTo>
                  <a:cubicBezTo>
                    <a:pt x="48501" y="26421"/>
                    <a:pt x="49140" y="30505"/>
                    <a:pt x="49140" y="34972"/>
                  </a:cubicBezTo>
                  <a:cubicBezTo>
                    <a:pt x="49140" y="39439"/>
                    <a:pt x="48501" y="43651"/>
                    <a:pt x="47097" y="47352"/>
                  </a:cubicBezTo>
                  <a:cubicBezTo>
                    <a:pt x="45693" y="51054"/>
                    <a:pt x="43651" y="53862"/>
                    <a:pt x="40971" y="56032"/>
                  </a:cubicBezTo>
                  <a:cubicBezTo>
                    <a:pt x="38291" y="58202"/>
                    <a:pt x="34972" y="59223"/>
                    <a:pt x="31015" y="59223"/>
                  </a:cubicBezTo>
                  <a:cubicBezTo>
                    <a:pt x="27059" y="59223"/>
                    <a:pt x="23995" y="58202"/>
                    <a:pt x="21315" y="56159"/>
                  </a:cubicBezTo>
                  <a:cubicBezTo>
                    <a:pt x="18635" y="54117"/>
                    <a:pt x="16720" y="51309"/>
                    <a:pt x="15316" y="4773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8A34C788-95E4-3D89-DDB1-A8E4BA242718}"/>
                </a:ext>
              </a:extLst>
            </p:cNvPr>
            <p:cNvSpPr/>
            <p:nvPr/>
          </p:nvSpPr>
          <p:spPr>
            <a:xfrm>
              <a:off x="2524365" y="6299425"/>
              <a:ext cx="61775" cy="70582"/>
            </a:xfrm>
            <a:custGeom>
              <a:avLst/>
              <a:gdLst>
                <a:gd name="connsiteX0" fmla="*/ 52458 w 61775"/>
                <a:gd name="connsiteY0" fmla="*/ 7914 h 70582"/>
                <a:gd name="connsiteX1" fmla="*/ 42758 w 61775"/>
                <a:gd name="connsiteY1" fmla="*/ 1915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6 h 70582"/>
                <a:gd name="connsiteX5" fmla="*/ 0 w 61775"/>
                <a:gd name="connsiteY5" fmla="*/ 35483 h 70582"/>
                <a:gd name="connsiteX6" fmla="*/ 3957 w 61775"/>
                <a:gd name="connsiteY6" fmla="*/ 53990 h 70582"/>
                <a:gd name="connsiteX7" fmla="*/ 15189 w 61775"/>
                <a:gd name="connsiteY7" fmla="*/ 66243 h 70582"/>
                <a:gd name="connsiteX8" fmla="*/ 32547 w 61775"/>
                <a:gd name="connsiteY8" fmla="*/ 70582 h 70582"/>
                <a:gd name="connsiteX9" fmla="*/ 45821 w 61775"/>
                <a:gd name="connsiteY9" fmla="*/ 68285 h 70582"/>
                <a:gd name="connsiteX10" fmla="*/ 55521 w 61775"/>
                <a:gd name="connsiteY10" fmla="*/ 61776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223 w 61775"/>
                <a:gd name="connsiteY21" fmla="*/ 18379 h 70582"/>
                <a:gd name="connsiteX22" fmla="*/ 52458 w 61775"/>
                <a:gd name="connsiteY22" fmla="*/ 7786 h 70582"/>
                <a:gd name="connsiteX23" fmla="*/ 13274 w 61775"/>
                <a:gd name="connsiteY23" fmla="*/ 29101 h 70582"/>
                <a:gd name="connsiteX24" fmla="*/ 15316 w 61775"/>
                <a:gd name="connsiteY24" fmla="*/ 20805 h 70582"/>
                <a:gd name="connsiteX25" fmla="*/ 21698 w 61775"/>
                <a:gd name="connsiteY25" fmla="*/ 13657 h 70582"/>
                <a:gd name="connsiteX26" fmla="*/ 31526 w 61775"/>
                <a:gd name="connsiteY26" fmla="*/ 10977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4"/>
                  </a:moveTo>
                  <a:cubicBezTo>
                    <a:pt x="49522" y="5233"/>
                    <a:pt x="46332" y="3191"/>
                    <a:pt x="42758" y="1915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5"/>
                    <a:pt x="3957" y="16976"/>
                  </a:cubicBezTo>
                  <a:cubicBezTo>
                    <a:pt x="1276" y="22336"/>
                    <a:pt x="0" y="28463"/>
                    <a:pt x="0" y="35483"/>
                  </a:cubicBezTo>
                  <a:cubicBezTo>
                    <a:pt x="0" y="42503"/>
                    <a:pt x="1276" y="48757"/>
                    <a:pt x="3957" y="53990"/>
                  </a:cubicBezTo>
                  <a:cubicBezTo>
                    <a:pt x="6637" y="59223"/>
                    <a:pt x="10338" y="63307"/>
                    <a:pt x="15189" y="66243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5"/>
                  </a:cubicBezTo>
                  <a:cubicBezTo>
                    <a:pt x="49778" y="66753"/>
                    <a:pt x="52968" y="64583"/>
                    <a:pt x="55521" y="61776"/>
                  </a:cubicBezTo>
                  <a:cubicBezTo>
                    <a:pt x="58074" y="58968"/>
                    <a:pt x="59861" y="55777"/>
                    <a:pt x="60882" y="52075"/>
                  </a:cubicBezTo>
                  <a:lnTo>
                    <a:pt x="48246" y="49778"/>
                  </a:lnTo>
                  <a:cubicBezTo>
                    <a:pt x="47480" y="51948"/>
                    <a:pt x="46332" y="53735"/>
                    <a:pt x="44800" y="55138"/>
                  </a:cubicBezTo>
                  <a:cubicBezTo>
                    <a:pt x="43268" y="56543"/>
                    <a:pt x="41481" y="57691"/>
                    <a:pt x="39439" y="58457"/>
                  </a:cubicBezTo>
                  <a:cubicBezTo>
                    <a:pt x="37397" y="59223"/>
                    <a:pt x="35100" y="59478"/>
                    <a:pt x="32547" y="59478"/>
                  </a:cubicBezTo>
                  <a:cubicBezTo>
                    <a:pt x="28718" y="59478"/>
                    <a:pt x="25272" y="58585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223" y="18379"/>
                  </a:cubicBezTo>
                  <a:cubicBezTo>
                    <a:pt x="57563" y="14040"/>
                    <a:pt x="55266" y="10466"/>
                    <a:pt x="52458" y="7786"/>
                  </a:cubicBez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316" y="20805"/>
                  </a:cubicBezTo>
                  <a:cubicBezTo>
                    <a:pt x="16848" y="17869"/>
                    <a:pt x="18890" y="15444"/>
                    <a:pt x="21698" y="13657"/>
                  </a:cubicBezTo>
                  <a:cubicBezTo>
                    <a:pt x="24506" y="11870"/>
                    <a:pt x="27697" y="10977"/>
                    <a:pt x="31526" y="10977"/>
                  </a:cubicBezTo>
                  <a:cubicBezTo>
                    <a:pt x="34972" y="10977"/>
                    <a:pt x="37908" y="11743"/>
                    <a:pt x="40588" y="13274"/>
                  </a:cubicBezTo>
                  <a:cubicBezTo>
                    <a:pt x="43141" y="14806"/>
                    <a:pt x="45183" y="16976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C432F91-9E9A-850F-A154-3B15F5443F7E}"/>
                </a:ext>
              </a:extLst>
            </p:cNvPr>
            <p:cNvSpPr/>
            <p:nvPr/>
          </p:nvSpPr>
          <p:spPr>
            <a:xfrm>
              <a:off x="2600818" y="6299425"/>
              <a:ext cx="56797" cy="70709"/>
            </a:xfrm>
            <a:custGeom>
              <a:avLst/>
              <a:gdLst>
                <a:gd name="connsiteX0" fmla="*/ 47608 w 56797"/>
                <a:gd name="connsiteY0" fmla="*/ 4467 h 70709"/>
                <a:gd name="connsiteX1" fmla="*/ 38929 w 56797"/>
                <a:gd name="connsiteY1" fmla="*/ 1021 h 70709"/>
                <a:gd name="connsiteX2" fmla="*/ 30249 w 56797"/>
                <a:gd name="connsiteY2" fmla="*/ 0 h 70709"/>
                <a:gd name="connsiteX3" fmla="*/ 18507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5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3 w 56797"/>
                <a:gd name="connsiteY10" fmla="*/ 23102 h 70709"/>
                <a:gd name="connsiteX11" fmla="*/ 43523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2 h 70709"/>
                <a:gd name="connsiteX17" fmla="*/ 2170 w 56797"/>
                <a:gd name="connsiteY17" fmla="*/ 40333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5 h 70709"/>
                <a:gd name="connsiteX21" fmla="*/ 23102 w 56797"/>
                <a:gd name="connsiteY21" fmla="*/ 70710 h 70709"/>
                <a:gd name="connsiteX22" fmla="*/ 32802 w 56797"/>
                <a:gd name="connsiteY22" fmla="*/ 69051 h 70709"/>
                <a:gd name="connsiteX23" fmla="*/ 39439 w 56797"/>
                <a:gd name="connsiteY23" fmla="*/ 64967 h 70709"/>
                <a:gd name="connsiteX24" fmla="*/ 43268 w 56797"/>
                <a:gd name="connsiteY24" fmla="*/ 59861 h 70709"/>
                <a:gd name="connsiteX25" fmla="*/ 43779 w 56797"/>
                <a:gd name="connsiteY25" fmla="*/ 59861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3 h 70709"/>
                <a:gd name="connsiteX30" fmla="*/ 47608 w 56797"/>
                <a:gd name="connsiteY30" fmla="*/ 4467 h 70709"/>
                <a:gd name="connsiteX31" fmla="*/ 43523 w 56797"/>
                <a:gd name="connsiteY31" fmla="*/ 44672 h 70709"/>
                <a:gd name="connsiteX32" fmla="*/ 41481 w 56797"/>
                <a:gd name="connsiteY32" fmla="*/ 52203 h 70709"/>
                <a:gd name="connsiteX33" fmla="*/ 35483 w 56797"/>
                <a:gd name="connsiteY33" fmla="*/ 57946 h 70709"/>
                <a:gd name="connsiteX34" fmla="*/ 26037 w 56797"/>
                <a:gd name="connsiteY34" fmla="*/ 60116 h 70709"/>
                <a:gd name="connsiteX35" fmla="*/ 16720 w 56797"/>
                <a:gd name="connsiteY35" fmla="*/ 57564 h 70709"/>
                <a:gd name="connsiteX36" fmla="*/ 13019 w 56797"/>
                <a:gd name="connsiteY36" fmla="*/ 50161 h 70709"/>
                <a:gd name="connsiteX37" fmla="*/ 14933 w 56797"/>
                <a:gd name="connsiteY37" fmla="*/ 44417 h 70709"/>
                <a:gd name="connsiteX38" fmla="*/ 20039 w 56797"/>
                <a:gd name="connsiteY38" fmla="*/ 41098 h 70709"/>
                <a:gd name="connsiteX39" fmla="*/ 27059 w 56797"/>
                <a:gd name="connsiteY39" fmla="*/ 39440 h 70709"/>
                <a:gd name="connsiteX40" fmla="*/ 31143 w 56797"/>
                <a:gd name="connsiteY40" fmla="*/ 38929 h 70709"/>
                <a:gd name="connsiteX41" fmla="*/ 36121 w 56797"/>
                <a:gd name="connsiteY41" fmla="*/ 38163 h 70709"/>
                <a:gd name="connsiteX42" fmla="*/ 40716 w 56797"/>
                <a:gd name="connsiteY42" fmla="*/ 37142 h 70709"/>
                <a:gd name="connsiteX43" fmla="*/ 43396 w 56797"/>
                <a:gd name="connsiteY43" fmla="*/ 35865 h 70709"/>
                <a:gd name="connsiteX44" fmla="*/ 43396 w 56797"/>
                <a:gd name="connsiteY44" fmla="*/ 44672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608" y="4467"/>
                  </a:moveTo>
                  <a:cubicBezTo>
                    <a:pt x="44927" y="2808"/>
                    <a:pt x="41992" y="1659"/>
                    <a:pt x="38929" y="1021"/>
                  </a:cubicBezTo>
                  <a:cubicBezTo>
                    <a:pt x="35865" y="383"/>
                    <a:pt x="32930" y="0"/>
                    <a:pt x="30249" y="0"/>
                  </a:cubicBezTo>
                  <a:cubicBezTo>
                    <a:pt x="26165" y="0"/>
                    <a:pt x="22208" y="638"/>
                    <a:pt x="18507" y="1787"/>
                  </a:cubicBezTo>
                  <a:cubicBezTo>
                    <a:pt x="14806" y="2936"/>
                    <a:pt x="11487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5"/>
                  </a:cubicBezTo>
                  <a:cubicBezTo>
                    <a:pt x="22464" y="11870"/>
                    <a:pt x="26037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3" y="19145"/>
                    <a:pt x="43523" y="23102"/>
                  </a:cubicBezTo>
                  <a:lnTo>
                    <a:pt x="43523" y="23357"/>
                  </a:lnTo>
                  <a:cubicBezTo>
                    <a:pt x="43523" y="25017"/>
                    <a:pt x="42885" y="26165"/>
                    <a:pt x="41737" y="26803"/>
                  </a:cubicBezTo>
                  <a:cubicBezTo>
                    <a:pt x="40588" y="27569"/>
                    <a:pt x="38673" y="28080"/>
                    <a:pt x="36121" y="28335"/>
                  </a:cubicBezTo>
                  <a:cubicBezTo>
                    <a:pt x="33568" y="28591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721" y="32930"/>
                    <a:pt x="8169" y="34462"/>
                  </a:cubicBezTo>
                  <a:cubicBezTo>
                    <a:pt x="5616" y="35865"/>
                    <a:pt x="3701" y="37908"/>
                    <a:pt x="2170" y="40333"/>
                  </a:cubicBezTo>
                  <a:cubicBezTo>
                    <a:pt x="638" y="42886"/>
                    <a:pt x="0" y="45949"/>
                    <a:pt x="0" y="49905"/>
                  </a:cubicBezTo>
                  <a:cubicBezTo>
                    <a:pt x="0" y="54373"/>
                    <a:pt x="1021" y="58202"/>
                    <a:pt x="3063" y="61265"/>
                  </a:cubicBezTo>
                  <a:cubicBezTo>
                    <a:pt x="5105" y="64328"/>
                    <a:pt x="7913" y="66753"/>
                    <a:pt x="11360" y="68285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1"/>
                  </a:cubicBezTo>
                  <a:cubicBezTo>
                    <a:pt x="35483" y="67902"/>
                    <a:pt x="37652" y="66625"/>
                    <a:pt x="39439" y="64967"/>
                  </a:cubicBezTo>
                  <a:cubicBezTo>
                    <a:pt x="41098" y="63307"/>
                    <a:pt x="42502" y="61648"/>
                    <a:pt x="43268" y="59861"/>
                  </a:cubicBezTo>
                  <a:lnTo>
                    <a:pt x="43779" y="59861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6"/>
                    <a:pt x="54245" y="11743"/>
                  </a:cubicBezTo>
                  <a:cubicBezTo>
                    <a:pt x="52586" y="8552"/>
                    <a:pt x="50288" y="6254"/>
                    <a:pt x="47608" y="4467"/>
                  </a:cubicBezTo>
                  <a:close/>
                  <a:moveTo>
                    <a:pt x="43523" y="44672"/>
                  </a:moveTo>
                  <a:cubicBezTo>
                    <a:pt x="43523" y="47353"/>
                    <a:pt x="42885" y="49905"/>
                    <a:pt x="41481" y="52203"/>
                  </a:cubicBezTo>
                  <a:cubicBezTo>
                    <a:pt x="40077" y="54500"/>
                    <a:pt x="38163" y="56415"/>
                    <a:pt x="35483" y="57946"/>
                  </a:cubicBezTo>
                  <a:cubicBezTo>
                    <a:pt x="32802" y="59351"/>
                    <a:pt x="29739" y="60116"/>
                    <a:pt x="26037" y="60116"/>
                  </a:cubicBezTo>
                  <a:cubicBezTo>
                    <a:pt x="22336" y="60116"/>
                    <a:pt x="19145" y="59223"/>
                    <a:pt x="16720" y="57564"/>
                  </a:cubicBezTo>
                  <a:cubicBezTo>
                    <a:pt x="14295" y="55904"/>
                    <a:pt x="13019" y="53352"/>
                    <a:pt x="13019" y="50161"/>
                  </a:cubicBezTo>
                  <a:cubicBezTo>
                    <a:pt x="13019" y="47736"/>
                    <a:pt x="13657" y="45949"/>
                    <a:pt x="14933" y="44417"/>
                  </a:cubicBezTo>
                  <a:cubicBezTo>
                    <a:pt x="16210" y="43013"/>
                    <a:pt x="17869" y="41864"/>
                    <a:pt x="20039" y="41098"/>
                  </a:cubicBezTo>
                  <a:cubicBezTo>
                    <a:pt x="22208" y="40333"/>
                    <a:pt x="24506" y="39822"/>
                    <a:pt x="27059" y="39440"/>
                  </a:cubicBezTo>
                  <a:cubicBezTo>
                    <a:pt x="28207" y="39312"/>
                    <a:pt x="29484" y="39056"/>
                    <a:pt x="31143" y="38929"/>
                  </a:cubicBezTo>
                  <a:cubicBezTo>
                    <a:pt x="32802" y="38673"/>
                    <a:pt x="34461" y="38418"/>
                    <a:pt x="36121" y="38163"/>
                  </a:cubicBezTo>
                  <a:cubicBezTo>
                    <a:pt x="37780" y="37908"/>
                    <a:pt x="39439" y="37525"/>
                    <a:pt x="40716" y="37142"/>
                  </a:cubicBezTo>
                  <a:cubicBezTo>
                    <a:pt x="42120" y="36759"/>
                    <a:pt x="43013" y="36249"/>
                    <a:pt x="43396" y="35865"/>
                  </a:cubicBezTo>
                  <a:lnTo>
                    <a:pt x="43396" y="44672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171E050E-9D43-814F-E823-3F5072541487}"/>
                </a:ext>
              </a:extLst>
            </p:cNvPr>
            <p:cNvSpPr/>
            <p:nvPr/>
          </p:nvSpPr>
          <p:spPr>
            <a:xfrm>
              <a:off x="2678420" y="6299425"/>
              <a:ext cx="56797" cy="69178"/>
            </a:xfrm>
            <a:custGeom>
              <a:avLst/>
              <a:gdLst>
                <a:gd name="connsiteX0" fmla="*/ 46076 w 56797"/>
                <a:gd name="connsiteY0" fmla="*/ 2936 h 69178"/>
                <a:gd name="connsiteX1" fmla="*/ 33823 w 56797"/>
                <a:gd name="connsiteY1" fmla="*/ 0 h 69178"/>
                <a:gd name="connsiteX2" fmla="*/ 21060 w 56797"/>
                <a:gd name="connsiteY2" fmla="*/ 3319 h 69178"/>
                <a:gd name="connsiteX3" fmla="*/ 13657 w 56797"/>
                <a:gd name="connsiteY3" fmla="*/ 11998 h 69178"/>
                <a:gd name="connsiteX4" fmla="*/ 12764 w 56797"/>
                <a:gd name="connsiteY4" fmla="*/ 11998 h 69178"/>
                <a:gd name="connsiteX5" fmla="*/ 12764 w 56797"/>
                <a:gd name="connsiteY5" fmla="*/ 894 h 69178"/>
                <a:gd name="connsiteX6" fmla="*/ 0 w 56797"/>
                <a:gd name="connsiteY6" fmla="*/ 894 h 69178"/>
                <a:gd name="connsiteX7" fmla="*/ 0 w 56797"/>
                <a:gd name="connsiteY7" fmla="*/ 69178 h 69178"/>
                <a:gd name="connsiteX8" fmla="*/ 13274 w 56797"/>
                <a:gd name="connsiteY8" fmla="*/ 69178 h 69178"/>
                <a:gd name="connsiteX9" fmla="*/ 13274 w 56797"/>
                <a:gd name="connsiteY9" fmla="*/ 28591 h 69178"/>
                <a:gd name="connsiteX10" fmla="*/ 15316 w 56797"/>
                <a:gd name="connsiteY10" fmla="*/ 19273 h 69178"/>
                <a:gd name="connsiteX11" fmla="*/ 20932 w 56797"/>
                <a:gd name="connsiteY11" fmla="*/ 13402 h 69178"/>
                <a:gd name="connsiteX12" fmla="*/ 29101 w 56797"/>
                <a:gd name="connsiteY12" fmla="*/ 11360 h 69178"/>
                <a:gd name="connsiteX13" fmla="*/ 39694 w 56797"/>
                <a:gd name="connsiteY13" fmla="*/ 15571 h 69178"/>
                <a:gd name="connsiteX14" fmla="*/ 43523 w 56797"/>
                <a:gd name="connsiteY14" fmla="*/ 27186 h 69178"/>
                <a:gd name="connsiteX15" fmla="*/ 43523 w 56797"/>
                <a:gd name="connsiteY15" fmla="*/ 69051 h 69178"/>
                <a:gd name="connsiteX16" fmla="*/ 56798 w 56797"/>
                <a:gd name="connsiteY16" fmla="*/ 69051 h 69178"/>
                <a:gd name="connsiteX17" fmla="*/ 56798 w 56797"/>
                <a:gd name="connsiteY17" fmla="*/ 25655 h 69178"/>
                <a:gd name="connsiteX18" fmla="*/ 53862 w 56797"/>
                <a:gd name="connsiteY18" fmla="*/ 11487 h 69178"/>
                <a:gd name="connsiteX19" fmla="*/ 45693 w 56797"/>
                <a:gd name="connsiteY19" fmla="*/ 2808 h 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797" h="69178">
                  <a:moveTo>
                    <a:pt x="46076" y="2936"/>
                  </a:moveTo>
                  <a:cubicBezTo>
                    <a:pt x="42630" y="1021"/>
                    <a:pt x="38546" y="0"/>
                    <a:pt x="33823" y="0"/>
                  </a:cubicBezTo>
                  <a:cubicBezTo>
                    <a:pt x="28718" y="0"/>
                    <a:pt x="24506" y="1149"/>
                    <a:pt x="21060" y="3319"/>
                  </a:cubicBezTo>
                  <a:cubicBezTo>
                    <a:pt x="17741" y="5489"/>
                    <a:pt x="15188" y="8424"/>
                    <a:pt x="13657" y="11998"/>
                  </a:cubicBezTo>
                  <a:lnTo>
                    <a:pt x="12764" y="11998"/>
                  </a:lnTo>
                  <a:lnTo>
                    <a:pt x="12764" y="894"/>
                  </a:lnTo>
                  <a:lnTo>
                    <a:pt x="0" y="894"/>
                  </a:lnTo>
                  <a:lnTo>
                    <a:pt x="0" y="69178"/>
                  </a:lnTo>
                  <a:lnTo>
                    <a:pt x="13274" y="69178"/>
                  </a:lnTo>
                  <a:lnTo>
                    <a:pt x="13274" y="28591"/>
                  </a:lnTo>
                  <a:cubicBezTo>
                    <a:pt x="13274" y="25017"/>
                    <a:pt x="13912" y="21826"/>
                    <a:pt x="15316" y="19273"/>
                  </a:cubicBezTo>
                  <a:cubicBezTo>
                    <a:pt x="16720" y="16720"/>
                    <a:pt x="18635" y="14806"/>
                    <a:pt x="20932" y="13402"/>
                  </a:cubicBezTo>
                  <a:cubicBezTo>
                    <a:pt x="23357" y="12125"/>
                    <a:pt x="26037" y="11360"/>
                    <a:pt x="29101" y="11360"/>
                  </a:cubicBezTo>
                  <a:cubicBezTo>
                    <a:pt x="33568" y="11360"/>
                    <a:pt x="37142" y="12764"/>
                    <a:pt x="39694" y="15571"/>
                  </a:cubicBezTo>
                  <a:cubicBezTo>
                    <a:pt x="42247" y="18379"/>
                    <a:pt x="43523" y="22209"/>
                    <a:pt x="43523" y="27186"/>
                  </a:cubicBezTo>
                  <a:lnTo>
                    <a:pt x="43523" y="69051"/>
                  </a:lnTo>
                  <a:lnTo>
                    <a:pt x="56798" y="69051"/>
                  </a:lnTo>
                  <a:lnTo>
                    <a:pt x="56798" y="25655"/>
                  </a:lnTo>
                  <a:cubicBezTo>
                    <a:pt x="56798" y="20039"/>
                    <a:pt x="55776" y="15316"/>
                    <a:pt x="53862" y="11487"/>
                  </a:cubicBezTo>
                  <a:cubicBezTo>
                    <a:pt x="51947" y="7658"/>
                    <a:pt x="49267" y="4723"/>
                    <a:pt x="45693" y="2808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DAB800DA-E147-A1D0-9029-655B4A53F473}"/>
                </a:ext>
              </a:extLst>
            </p:cNvPr>
            <p:cNvSpPr/>
            <p:nvPr/>
          </p:nvSpPr>
          <p:spPr>
            <a:xfrm>
              <a:off x="2164306" y="6435101"/>
              <a:ext cx="67518" cy="91258"/>
            </a:xfrm>
            <a:custGeom>
              <a:avLst/>
              <a:gdLst>
                <a:gd name="connsiteX0" fmla="*/ 50033 w 67518"/>
                <a:gd name="connsiteY0" fmla="*/ 53096 h 91258"/>
                <a:gd name="connsiteX1" fmla="*/ 60499 w 67518"/>
                <a:gd name="connsiteY1" fmla="*/ 43268 h 91258"/>
                <a:gd name="connsiteX2" fmla="*/ 63945 w 67518"/>
                <a:gd name="connsiteY2" fmla="*/ 28591 h 91258"/>
                <a:gd name="connsiteX3" fmla="*/ 60499 w 67518"/>
                <a:gd name="connsiteY3" fmla="*/ 13785 h 91258"/>
                <a:gd name="connsiteX4" fmla="*/ 50033 w 67518"/>
                <a:gd name="connsiteY4" fmla="*/ 3702 h 91258"/>
                <a:gd name="connsiteX5" fmla="*/ 32419 w 67518"/>
                <a:gd name="connsiteY5" fmla="*/ 0 h 91258"/>
                <a:gd name="connsiteX6" fmla="*/ 0 w 67518"/>
                <a:gd name="connsiteY6" fmla="*/ 0 h 91258"/>
                <a:gd name="connsiteX7" fmla="*/ 0 w 67518"/>
                <a:gd name="connsiteY7" fmla="*/ 91132 h 91258"/>
                <a:gd name="connsiteX8" fmla="*/ 13784 w 67518"/>
                <a:gd name="connsiteY8" fmla="*/ 91132 h 91258"/>
                <a:gd name="connsiteX9" fmla="*/ 13784 w 67518"/>
                <a:gd name="connsiteY9" fmla="*/ 56670 h 91258"/>
                <a:gd name="connsiteX10" fmla="*/ 32419 w 67518"/>
                <a:gd name="connsiteY10" fmla="*/ 56670 h 91258"/>
                <a:gd name="connsiteX11" fmla="*/ 33313 w 67518"/>
                <a:gd name="connsiteY11" fmla="*/ 56670 h 91258"/>
                <a:gd name="connsiteX12" fmla="*/ 51820 w 67518"/>
                <a:gd name="connsiteY12" fmla="*/ 91259 h 91258"/>
                <a:gd name="connsiteX13" fmla="*/ 67519 w 67518"/>
                <a:gd name="connsiteY13" fmla="*/ 91259 h 91258"/>
                <a:gd name="connsiteX14" fmla="*/ 47225 w 67518"/>
                <a:gd name="connsiteY14" fmla="*/ 54245 h 91258"/>
                <a:gd name="connsiteX15" fmla="*/ 50033 w 67518"/>
                <a:gd name="connsiteY15" fmla="*/ 53351 h 91258"/>
                <a:gd name="connsiteX16" fmla="*/ 13784 w 67518"/>
                <a:gd name="connsiteY16" fmla="*/ 11743 h 91258"/>
                <a:gd name="connsiteX17" fmla="*/ 31015 w 67518"/>
                <a:gd name="connsiteY17" fmla="*/ 11743 h 91258"/>
                <a:gd name="connsiteX18" fmla="*/ 41992 w 67518"/>
                <a:gd name="connsiteY18" fmla="*/ 13785 h 91258"/>
                <a:gd name="connsiteX19" fmla="*/ 48118 w 67518"/>
                <a:gd name="connsiteY19" fmla="*/ 19656 h 91258"/>
                <a:gd name="connsiteX20" fmla="*/ 50160 w 67518"/>
                <a:gd name="connsiteY20" fmla="*/ 28591 h 91258"/>
                <a:gd name="connsiteX21" fmla="*/ 48246 w 67518"/>
                <a:gd name="connsiteY21" fmla="*/ 37397 h 91258"/>
                <a:gd name="connsiteX22" fmla="*/ 42119 w 67518"/>
                <a:gd name="connsiteY22" fmla="*/ 43013 h 91258"/>
                <a:gd name="connsiteX23" fmla="*/ 31271 w 67518"/>
                <a:gd name="connsiteY23" fmla="*/ 44928 h 91258"/>
                <a:gd name="connsiteX24" fmla="*/ 13784 w 67518"/>
                <a:gd name="connsiteY24" fmla="*/ 44928 h 91258"/>
                <a:gd name="connsiteX25" fmla="*/ 13784 w 67518"/>
                <a:gd name="connsiteY25" fmla="*/ 11870 h 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518" h="91258">
                  <a:moveTo>
                    <a:pt x="50033" y="53096"/>
                  </a:moveTo>
                  <a:cubicBezTo>
                    <a:pt x="54755" y="50799"/>
                    <a:pt x="58202" y="47480"/>
                    <a:pt x="60499" y="43268"/>
                  </a:cubicBezTo>
                  <a:cubicBezTo>
                    <a:pt x="62796" y="39056"/>
                    <a:pt x="63945" y="34079"/>
                    <a:pt x="63945" y="28591"/>
                  </a:cubicBezTo>
                  <a:cubicBezTo>
                    <a:pt x="63945" y="23102"/>
                    <a:pt x="62796" y="17997"/>
                    <a:pt x="60499" y="13785"/>
                  </a:cubicBezTo>
                  <a:cubicBezTo>
                    <a:pt x="58202" y="9445"/>
                    <a:pt x="54755" y="6127"/>
                    <a:pt x="50033" y="3702"/>
                  </a:cubicBezTo>
                  <a:cubicBezTo>
                    <a:pt x="45310" y="1276"/>
                    <a:pt x="39439" y="0"/>
                    <a:pt x="32419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13784" y="91132"/>
                  </a:lnTo>
                  <a:lnTo>
                    <a:pt x="13784" y="56670"/>
                  </a:lnTo>
                  <a:lnTo>
                    <a:pt x="32419" y="56670"/>
                  </a:lnTo>
                  <a:cubicBezTo>
                    <a:pt x="32419" y="56670"/>
                    <a:pt x="32930" y="56670"/>
                    <a:pt x="33313" y="56670"/>
                  </a:cubicBezTo>
                  <a:lnTo>
                    <a:pt x="51820" y="91259"/>
                  </a:lnTo>
                  <a:lnTo>
                    <a:pt x="67519" y="91259"/>
                  </a:lnTo>
                  <a:lnTo>
                    <a:pt x="47225" y="54245"/>
                  </a:lnTo>
                  <a:cubicBezTo>
                    <a:pt x="48118" y="53862"/>
                    <a:pt x="49267" y="53735"/>
                    <a:pt x="50033" y="53351"/>
                  </a:cubicBezTo>
                  <a:close/>
                  <a:moveTo>
                    <a:pt x="13784" y="11743"/>
                  </a:moveTo>
                  <a:lnTo>
                    <a:pt x="31015" y="11743"/>
                  </a:lnTo>
                  <a:cubicBezTo>
                    <a:pt x="35610" y="11743"/>
                    <a:pt x="39184" y="12381"/>
                    <a:pt x="41992" y="13785"/>
                  </a:cubicBezTo>
                  <a:cubicBezTo>
                    <a:pt x="44800" y="15189"/>
                    <a:pt x="46842" y="17103"/>
                    <a:pt x="48118" y="19656"/>
                  </a:cubicBezTo>
                  <a:cubicBezTo>
                    <a:pt x="49395" y="22209"/>
                    <a:pt x="50160" y="25144"/>
                    <a:pt x="50160" y="28591"/>
                  </a:cubicBezTo>
                  <a:cubicBezTo>
                    <a:pt x="50160" y="32037"/>
                    <a:pt x="49522" y="34972"/>
                    <a:pt x="48246" y="37397"/>
                  </a:cubicBezTo>
                  <a:cubicBezTo>
                    <a:pt x="46970" y="39822"/>
                    <a:pt x="44927" y="41737"/>
                    <a:pt x="42119" y="43013"/>
                  </a:cubicBezTo>
                  <a:cubicBezTo>
                    <a:pt x="39311" y="44289"/>
                    <a:pt x="35738" y="44928"/>
                    <a:pt x="31271" y="44928"/>
                  </a:cubicBezTo>
                  <a:lnTo>
                    <a:pt x="13784" y="44928"/>
                  </a:lnTo>
                  <a:lnTo>
                    <a:pt x="13784" y="11870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B3161E6-2859-851C-F4C2-43B65DBC0F9D}"/>
                </a:ext>
              </a:extLst>
            </p:cNvPr>
            <p:cNvSpPr/>
            <p:nvPr/>
          </p:nvSpPr>
          <p:spPr>
            <a:xfrm>
              <a:off x="2243312" y="6456927"/>
              <a:ext cx="61775" cy="70582"/>
            </a:xfrm>
            <a:custGeom>
              <a:avLst/>
              <a:gdLst>
                <a:gd name="connsiteX0" fmla="*/ 52458 w 61775"/>
                <a:gd name="connsiteY0" fmla="*/ 7913 h 70582"/>
                <a:gd name="connsiteX1" fmla="*/ 42758 w 61775"/>
                <a:gd name="connsiteY1" fmla="*/ 1914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5 h 70582"/>
                <a:gd name="connsiteX5" fmla="*/ 0 w 61775"/>
                <a:gd name="connsiteY5" fmla="*/ 35483 h 70582"/>
                <a:gd name="connsiteX6" fmla="*/ 3957 w 61775"/>
                <a:gd name="connsiteY6" fmla="*/ 53989 h 70582"/>
                <a:gd name="connsiteX7" fmla="*/ 15189 w 61775"/>
                <a:gd name="connsiteY7" fmla="*/ 66242 h 70582"/>
                <a:gd name="connsiteX8" fmla="*/ 32547 w 61775"/>
                <a:gd name="connsiteY8" fmla="*/ 70582 h 70582"/>
                <a:gd name="connsiteX9" fmla="*/ 45821 w 61775"/>
                <a:gd name="connsiteY9" fmla="*/ 68284 h 70582"/>
                <a:gd name="connsiteX10" fmla="*/ 55521 w 61775"/>
                <a:gd name="connsiteY10" fmla="*/ 61775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350 w 61775"/>
                <a:gd name="connsiteY21" fmla="*/ 18379 h 70582"/>
                <a:gd name="connsiteX22" fmla="*/ 52586 w 61775"/>
                <a:gd name="connsiteY22" fmla="*/ 7786 h 70582"/>
                <a:gd name="connsiteX23" fmla="*/ 13402 w 61775"/>
                <a:gd name="connsiteY23" fmla="*/ 29101 h 70582"/>
                <a:gd name="connsiteX24" fmla="*/ 15444 w 61775"/>
                <a:gd name="connsiteY24" fmla="*/ 20804 h 70582"/>
                <a:gd name="connsiteX25" fmla="*/ 21826 w 61775"/>
                <a:gd name="connsiteY25" fmla="*/ 13657 h 70582"/>
                <a:gd name="connsiteX26" fmla="*/ 31526 w 61775"/>
                <a:gd name="connsiteY26" fmla="*/ 10976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3"/>
                  </a:move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9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9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350" y="18379"/>
                  </a:cubicBezTo>
                  <a:cubicBezTo>
                    <a:pt x="57691" y="14040"/>
                    <a:pt x="55394" y="10466"/>
                    <a:pt x="52586" y="7786"/>
                  </a:cubicBezTo>
                  <a:close/>
                  <a:moveTo>
                    <a:pt x="13402" y="29101"/>
                  </a:moveTo>
                  <a:cubicBezTo>
                    <a:pt x="13529" y="26165"/>
                    <a:pt x="14167" y="23357"/>
                    <a:pt x="15444" y="20804"/>
                  </a:cubicBezTo>
                  <a:cubicBezTo>
                    <a:pt x="16975" y="17869"/>
                    <a:pt x="19018" y="15444"/>
                    <a:pt x="21826" y="13657"/>
                  </a:cubicBezTo>
                  <a:cubicBezTo>
                    <a:pt x="24634" y="11870"/>
                    <a:pt x="27825" y="10976"/>
                    <a:pt x="31526" y="10976"/>
                  </a:cubicBezTo>
                  <a:cubicBezTo>
                    <a:pt x="34972" y="10976"/>
                    <a:pt x="37908" y="11742"/>
                    <a:pt x="40588" y="13274"/>
                  </a:cubicBezTo>
                  <a:cubicBezTo>
                    <a:pt x="43141" y="14805"/>
                    <a:pt x="45183" y="16975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0DAC2DEF-7BA8-33AE-FB19-BF976135A260}"/>
                </a:ext>
              </a:extLst>
            </p:cNvPr>
            <p:cNvSpPr/>
            <p:nvPr/>
          </p:nvSpPr>
          <p:spPr>
            <a:xfrm>
              <a:off x="2320021" y="6456927"/>
              <a:ext cx="55648" cy="70582"/>
            </a:xfrm>
            <a:custGeom>
              <a:avLst/>
              <a:gdLst>
                <a:gd name="connsiteX0" fmla="*/ 36887 w 55648"/>
                <a:gd name="connsiteY0" fmla="*/ 31015 h 70582"/>
                <a:gd name="connsiteX1" fmla="*/ 26037 w 55648"/>
                <a:gd name="connsiteY1" fmla="*/ 28590 h 70582"/>
                <a:gd name="connsiteX2" fmla="*/ 17869 w 55648"/>
                <a:gd name="connsiteY2" fmla="*/ 25144 h 70582"/>
                <a:gd name="connsiteX3" fmla="*/ 15316 w 55648"/>
                <a:gd name="connsiteY3" fmla="*/ 19656 h 70582"/>
                <a:gd name="connsiteX4" fmla="*/ 19145 w 55648"/>
                <a:gd name="connsiteY4" fmla="*/ 13146 h 70582"/>
                <a:gd name="connsiteX5" fmla="*/ 28590 w 55648"/>
                <a:gd name="connsiteY5" fmla="*/ 10594 h 70582"/>
                <a:gd name="connsiteX6" fmla="*/ 35483 w 55648"/>
                <a:gd name="connsiteY6" fmla="*/ 11870 h 70582"/>
                <a:gd name="connsiteX7" fmla="*/ 39822 w 55648"/>
                <a:gd name="connsiteY7" fmla="*/ 15316 h 70582"/>
                <a:gd name="connsiteX8" fmla="*/ 42247 w 55648"/>
                <a:gd name="connsiteY8" fmla="*/ 19656 h 70582"/>
                <a:gd name="connsiteX9" fmla="*/ 54245 w 55648"/>
                <a:gd name="connsiteY9" fmla="*/ 17486 h 70582"/>
                <a:gd name="connsiteX10" fmla="*/ 45821 w 55648"/>
                <a:gd name="connsiteY10" fmla="*/ 4722 h 70582"/>
                <a:gd name="connsiteX11" fmla="*/ 28335 w 55648"/>
                <a:gd name="connsiteY11" fmla="*/ 0 h 70582"/>
                <a:gd name="connsiteX12" fmla="*/ 14678 w 55648"/>
                <a:gd name="connsiteY12" fmla="*/ 2552 h 70582"/>
                <a:gd name="connsiteX13" fmla="*/ 5361 w 55648"/>
                <a:gd name="connsiteY13" fmla="*/ 9700 h 70582"/>
                <a:gd name="connsiteX14" fmla="*/ 1914 w 55648"/>
                <a:gd name="connsiteY14" fmla="*/ 20294 h 70582"/>
                <a:gd name="connsiteX15" fmla="*/ 6509 w 55648"/>
                <a:gd name="connsiteY15" fmla="*/ 32292 h 70582"/>
                <a:gd name="connsiteX16" fmla="*/ 20677 w 55648"/>
                <a:gd name="connsiteY16" fmla="*/ 39184 h 70582"/>
                <a:gd name="connsiteX17" fmla="*/ 32292 w 55648"/>
                <a:gd name="connsiteY17" fmla="*/ 41737 h 70582"/>
                <a:gd name="connsiteX18" fmla="*/ 39567 w 55648"/>
                <a:gd name="connsiteY18" fmla="*/ 45055 h 70582"/>
                <a:gd name="connsiteX19" fmla="*/ 41992 w 55648"/>
                <a:gd name="connsiteY19" fmla="*/ 50416 h 70582"/>
                <a:gd name="connsiteX20" fmla="*/ 38035 w 55648"/>
                <a:gd name="connsiteY20" fmla="*/ 57052 h 70582"/>
                <a:gd name="connsiteX21" fmla="*/ 27569 w 55648"/>
                <a:gd name="connsiteY21" fmla="*/ 59733 h 70582"/>
                <a:gd name="connsiteX22" fmla="*/ 17869 w 55648"/>
                <a:gd name="connsiteY22" fmla="*/ 57180 h 70582"/>
                <a:gd name="connsiteX23" fmla="*/ 12891 w 55648"/>
                <a:gd name="connsiteY23" fmla="*/ 49650 h 70582"/>
                <a:gd name="connsiteX24" fmla="*/ 0 w 55648"/>
                <a:gd name="connsiteY24" fmla="*/ 51564 h 70582"/>
                <a:gd name="connsiteX25" fmla="*/ 8934 w 55648"/>
                <a:gd name="connsiteY25" fmla="*/ 65604 h 70582"/>
                <a:gd name="connsiteX26" fmla="*/ 27697 w 55648"/>
                <a:gd name="connsiteY26" fmla="*/ 70582 h 70582"/>
                <a:gd name="connsiteX27" fmla="*/ 42247 w 55648"/>
                <a:gd name="connsiteY27" fmla="*/ 67902 h 70582"/>
                <a:gd name="connsiteX28" fmla="*/ 52075 w 55648"/>
                <a:gd name="connsiteY28" fmla="*/ 60371 h 70582"/>
                <a:gd name="connsiteX29" fmla="*/ 55649 w 55648"/>
                <a:gd name="connsiteY29" fmla="*/ 49395 h 70582"/>
                <a:gd name="connsiteX30" fmla="*/ 51054 w 55648"/>
                <a:gd name="connsiteY30" fmla="*/ 37652 h 70582"/>
                <a:gd name="connsiteX31" fmla="*/ 37014 w 55648"/>
                <a:gd name="connsiteY31" fmla="*/ 30887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648" h="70582">
                  <a:moveTo>
                    <a:pt x="36887" y="31015"/>
                  </a:moveTo>
                  <a:lnTo>
                    <a:pt x="26037" y="28590"/>
                  </a:lnTo>
                  <a:cubicBezTo>
                    <a:pt x="22336" y="27697"/>
                    <a:pt x="19528" y="26548"/>
                    <a:pt x="17869" y="25144"/>
                  </a:cubicBezTo>
                  <a:cubicBezTo>
                    <a:pt x="16210" y="23740"/>
                    <a:pt x="15316" y="21953"/>
                    <a:pt x="15316" y="19656"/>
                  </a:cubicBezTo>
                  <a:cubicBezTo>
                    <a:pt x="15316" y="16975"/>
                    <a:pt x="16593" y="14805"/>
                    <a:pt x="19145" y="13146"/>
                  </a:cubicBezTo>
                  <a:cubicBezTo>
                    <a:pt x="21698" y="11487"/>
                    <a:pt x="24761" y="10594"/>
                    <a:pt x="28590" y="10594"/>
                  </a:cubicBezTo>
                  <a:cubicBezTo>
                    <a:pt x="31398" y="10594"/>
                    <a:pt x="33696" y="11104"/>
                    <a:pt x="35483" y="11870"/>
                  </a:cubicBezTo>
                  <a:cubicBezTo>
                    <a:pt x="37269" y="12764"/>
                    <a:pt x="38801" y="13912"/>
                    <a:pt x="39822" y="15316"/>
                  </a:cubicBezTo>
                  <a:cubicBezTo>
                    <a:pt x="40843" y="16720"/>
                    <a:pt x="41737" y="18124"/>
                    <a:pt x="42247" y="19656"/>
                  </a:cubicBezTo>
                  <a:lnTo>
                    <a:pt x="54245" y="17486"/>
                  </a:lnTo>
                  <a:cubicBezTo>
                    <a:pt x="52841" y="12125"/>
                    <a:pt x="50033" y="7913"/>
                    <a:pt x="45821" y="4722"/>
                  </a:cubicBezTo>
                  <a:cubicBezTo>
                    <a:pt x="41609" y="1532"/>
                    <a:pt x="35738" y="0"/>
                    <a:pt x="28335" y="0"/>
                  </a:cubicBezTo>
                  <a:cubicBezTo>
                    <a:pt x="23229" y="0"/>
                    <a:pt x="18635" y="893"/>
                    <a:pt x="14678" y="2552"/>
                  </a:cubicBezTo>
                  <a:cubicBezTo>
                    <a:pt x="10721" y="4212"/>
                    <a:pt x="7530" y="6637"/>
                    <a:pt x="5361" y="9700"/>
                  </a:cubicBezTo>
                  <a:cubicBezTo>
                    <a:pt x="3063" y="12764"/>
                    <a:pt x="1914" y="16210"/>
                    <a:pt x="1914" y="20294"/>
                  </a:cubicBezTo>
                  <a:cubicBezTo>
                    <a:pt x="1914" y="25144"/>
                    <a:pt x="3446" y="29228"/>
                    <a:pt x="6509" y="32292"/>
                  </a:cubicBezTo>
                  <a:cubicBezTo>
                    <a:pt x="9573" y="35483"/>
                    <a:pt x="14295" y="37780"/>
                    <a:pt x="20677" y="39184"/>
                  </a:cubicBezTo>
                  <a:lnTo>
                    <a:pt x="32292" y="41737"/>
                  </a:lnTo>
                  <a:cubicBezTo>
                    <a:pt x="35610" y="42502"/>
                    <a:pt x="38035" y="43523"/>
                    <a:pt x="39567" y="45055"/>
                  </a:cubicBezTo>
                  <a:cubicBezTo>
                    <a:pt x="41098" y="46459"/>
                    <a:pt x="41992" y="48246"/>
                    <a:pt x="41992" y="50416"/>
                  </a:cubicBezTo>
                  <a:cubicBezTo>
                    <a:pt x="41992" y="53096"/>
                    <a:pt x="40716" y="55266"/>
                    <a:pt x="38035" y="57052"/>
                  </a:cubicBezTo>
                  <a:cubicBezTo>
                    <a:pt x="35483" y="58840"/>
                    <a:pt x="31909" y="59733"/>
                    <a:pt x="27569" y="59733"/>
                  </a:cubicBezTo>
                  <a:cubicBezTo>
                    <a:pt x="23612" y="59733"/>
                    <a:pt x="20294" y="58840"/>
                    <a:pt x="17869" y="57180"/>
                  </a:cubicBezTo>
                  <a:cubicBezTo>
                    <a:pt x="15316" y="55521"/>
                    <a:pt x="13785" y="52968"/>
                    <a:pt x="12891" y="49650"/>
                  </a:cubicBezTo>
                  <a:lnTo>
                    <a:pt x="0" y="51564"/>
                  </a:lnTo>
                  <a:cubicBezTo>
                    <a:pt x="1149" y="57563"/>
                    <a:pt x="4084" y="62286"/>
                    <a:pt x="8934" y="65604"/>
                  </a:cubicBezTo>
                  <a:cubicBezTo>
                    <a:pt x="13785" y="68923"/>
                    <a:pt x="20039" y="70582"/>
                    <a:pt x="27697" y="70582"/>
                  </a:cubicBezTo>
                  <a:cubicBezTo>
                    <a:pt x="33185" y="70582"/>
                    <a:pt x="38035" y="69689"/>
                    <a:pt x="42247" y="67902"/>
                  </a:cubicBezTo>
                  <a:cubicBezTo>
                    <a:pt x="46459" y="66115"/>
                    <a:pt x="49778" y="63562"/>
                    <a:pt x="52075" y="60371"/>
                  </a:cubicBezTo>
                  <a:cubicBezTo>
                    <a:pt x="54372" y="57180"/>
                    <a:pt x="55649" y="53479"/>
                    <a:pt x="55649" y="49395"/>
                  </a:cubicBezTo>
                  <a:cubicBezTo>
                    <a:pt x="55649" y="44544"/>
                    <a:pt x="54117" y="40588"/>
                    <a:pt x="51054" y="37652"/>
                  </a:cubicBezTo>
                  <a:cubicBezTo>
                    <a:pt x="47991" y="34716"/>
                    <a:pt x="43268" y="32419"/>
                    <a:pt x="37014" y="30887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0468872C-AEBC-A6B8-EAA4-1C34C90C372B}"/>
                </a:ext>
              </a:extLst>
            </p:cNvPr>
            <p:cNvSpPr/>
            <p:nvPr/>
          </p:nvSpPr>
          <p:spPr>
            <a:xfrm>
              <a:off x="2390348" y="6456927"/>
              <a:ext cx="61775" cy="70582"/>
            </a:xfrm>
            <a:custGeom>
              <a:avLst/>
              <a:gdLst>
                <a:gd name="connsiteX0" fmla="*/ 52458 w 61775"/>
                <a:gd name="connsiteY0" fmla="*/ 7913 h 70582"/>
                <a:gd name="connsiteX1" fmla="*/ 42758 w 61775"/>
                <a:gd name="connsiteY1" fmla="*/ 1914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5 h 70582"/>
                <a:gd name="connsiteX5" fmla="*/ 0 w 61775"/>
                <a:gd name="connsiteY5" fmla="*/ 35483 h 70582"/>
                <a:gd name="connsiteX6" fmla="*/ 3957 w 61775"/>
                <a:gd name="connsiteY6" fmla="*/ 53989 h 70582"/>
                <a:gd name="connsiteX7" fmla="*/ 15189 w 61775"/>
                <a:gd name="connsiteY7" fmla="*/ 66242 h 70582"/>
                <a:gd name="connsiteX8" fmla="*/ 32547 w 61775"/>
                <a:gd name="connsiteY8" fmla="*/ 70582 h 70582"/>
                <a:gd name="connsiteX9" fmla="*/ 45821 w 61775"/>
                <a:gd name="connsiteY9" fmla="*/ 68284 h 70582"/>
                <a:gd name="connsiteX10" fmla="*/ 55521 w 61775"/>
                <a:gd name="connsiteY10" fmla="*/ 61775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223 w 61775"/>
                <a:gd name="connsiteY21" fmla="*/ 18379 h 70582"/>
                <a:gd name="connsiteX22" fmla="*/ 52458 w 61775"/>
                <a:gd name="connsiteY22" fmla="*/ 7786 h 70582"/>
                <a:gd name="connsiteX23" fmla="*/ 13274 w 61775"/>
                <a:gd name="connsiteY23" fmla="*/ 29101 h 70582"/>
                <a:gd name="connsiteX24" fmla="*/ 15316 w 61775"/>
                <a:gd name="connsiteY24" fmla="*/ 20804 h 70582"/>
                <a:gd name="connsiteX25" fmla="*/ 21698 w 61775"/>
                <a:gd name="connsiteY25" fmla="*/ 13657 h 70582"/>
                <a:gd name="connsiteX26" fmla="*/ 31526 w 61775"/>
                <a:gd name="connsiteY26" fmla="*/ 10976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3"/>
                  </a:move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8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8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223" y="18379"/>
                  </a:cubicBezTo>
                  <a:cubicBezTo>
                    <a:pt x="57563" y="14040"/>
                    <a:pt x="55266" y="10466"/>
                    <a:pt x="52458" y="7786"/>
                  </a:cubicBez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316" y="20804"/>
                  </a:cubicBezTo>
                  <a:cubicBezTo>
                    <a:pt x="16848" y="17869"/>
                    <a:pt x="18890" y="15444"/>
                    <a:pt x="21698" y="13657"/>
                  </a:cubicBezTo>
                  <a:cubicBezTo>
                    <a:pt x="24506" y="11870"/>
                    <a:pt x="27697" y="10976"/>
                    <a:pt x="31526" y="10976"/>
                  </a:cubicBezTo>
                  <a:cubicBezTo>
                    <a:pt x="34972" y="10976"/>
                    <a:pt x="37908" y="11742"/>
                    <a:pt x="40588" y="13274"/>
                  </a:cubicBezTo>
                  <a:cubicBezTo>
                    <a:pt x="43141" y="14805"/>
                    <a:pt x="45183" y="16975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43DC730-46EF-F203-2F03-B8D5A0C3CD5E}"/>
                </a:ext>
              </a:extLst>
            </p:cNvPr>
            <p:cNvSpPr/>
            <p:nvPr/>
          </p:nvSpPr>
          <p:spPr>
            <a:xfrm>
              <a:off x="2466929" y="6456927"/>
              <a:ext cx="56797" cy="70709"/>
            </a:xfrm>
            <a:custGeom>
              <a:avLst/>
              <a:gdLst>
                <a:gd name="connsiteX0" fmla="*/ 47480 w 56797"/>
                <a:gd name="connsiteY0" fmla="*/ 4467 h 70709"/>
                <a:gd name="connsiteX1" fmla="*/ 38801 w 56797"/>
                <a:gd name="connsiteY1" fmla="*/ 1021 h 70709"/>
                <a:gd name="connsiteX2" fmla="*/ 30122 w 56797"/>
                <a:gd name="connsiteY2" fmla="*/ 0 h 70709"/>
                <a:gd name="connsiteX3" fmla="*/ 18379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4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4 w 56797"/>
                <a:gd name="connsiteY10" fmla="*/ 23102 h 70709"/>
                <a:gd name="connsiteX11" fmla="*/ 43524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1 h 70709"/>
                <a:gd name="connsiteX17" fmla="*/ 2170 w 56797"/>
                <a:gd name="connsiteY17" fmla="*/ 40332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4 h 70709"/>
                <a:gd name="connsiteX21" fmla="*/ 23102 w 56797"/>
                <a:gd name="connsiteY21" fmla="*/ 70710 h 70709"/>
                <a:gd name="connsiteX22" fmla="*/ 32802 w 56797"/>
                <a:gd name="connsiteY22" fmla="*/ 69050 h 70709"/>
                <a:gd name="connsiteX23" fmla="*/ 39439 w 56797"/>
                <a:gd name="connsiteY23" fmla="*/ 64966 h 70709"/>
                <a:gd name="connsiteX24" fmla="*/ 43268 w 56797"/>
                <a:gd name="connsiteY24" fmla="*/ 59860 h 70709"/>
                <a:gd name="connsiteX25" fmla="*/ 43779 w 56797"/>
                <a:gd name="connsiteY25" fmla="*/ 59860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2 h 70709"/>
                <a:gd name="connsiteX30" fmla="*/ 47608 w 56797"/>
                <a:gd name="connsiteY30" fmla="*/ 4467 h 70709"/>
                <a:gd name="connsiteX31" fmla="*/ 43396 w 56797"/>
                <a:gd name="connsiteY31" fmla="*/ 44544 h 70709"/>
                <a:gd name="connsiteX32" fmla="*/ 41354 w 56797"/>
                <a:gd name="connsiteY32" fmla="*/ 52075 h 70709"/>
                <a:gd name="connsiteX33" fmla="*/ 35355 w 56797"/>
                <a:gd name="connsiteY33" fmla="*/ 57819 h 70709"/>
                <a:gd name="connsiteX34" fmla="*/ 25910 w 56797"/>
                <a:gd name="connsiteY34" fmla="*/ 59988 h 70709"/>
                <a:gd name="connsiteX35" fmla="*/ 16593 w 56797"/>
                <a:gd name="connsiteY35" fmla="*/ 57436 h 70709"/>
                <a:gd name="connsiteX36" fmla="*/ 12891 w 56797"/>
                <a:gd name="connsiteY36" fmla="*/ 50033 h 70709"/>
                <a:gd name="connsiteX37" fmla="*/ 14806 w 56797"/>
                <a:gd name="connsiteY37" fmla="*/ 44289 h 70709"/>
                <a:gd name="connsiteX38" fmla="*/ 19911 w 56797"/>
                <a:gd name="connsiteY38" fmla="*/ 40971 h 70709"/>
                <a:gd name="connsiteX39" fmla="*/ 26931 w 56797"/>
                <a:gd name="connsiteY39" fmla="*/ 39311 h 70709"/>
                <a:gd name="connsiteX40" fmla="*/ 31015 w 56797"/>
                <a:gd name="connsiteY40" fmla="*/ 38801 h 70709"/>
                <a:gd name="connsiteX41" fmla="*/ 35993 w 56797"/>
                <a:gd name="connsiteY41" fmla="*/ 38035 h 70709"/>
                <a:gd name="connsiteX42" fmla="*/ 40588 w 56797"/>
                <a:gd name="connsiteY42" fmla="*/ 37014 h 70709"/>
                <a:gd name="connsiteX43" fmla="*/ 43268 w 56797"/>
                <a:gd name="connsiteY43" fmla="*/ 35738 h 70709"/>
                <a:gd name="connsiteX44" fmla="*/ 43268 w 56797"/>
                <a:gd name="connsiteY44" fmla="*/ 44544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480" y="4467"/>
                  </a:moveTo>
                  <a:cubicBezTo>
                    <a:pt x="44800" y="2808"/>
                    <a:pt x="41864" y="1659"/>
                    <a:pt x="38801" y="1021"/>
                  </a:cubicBezTo>
                  <a:cubicBezTo>
                    <a:pt x="35738" y="383"/>
                    <a:pt x="32802" y="0"/>
                    <a:pt x="30122" y="0"/>
                  </a:cubicBezTo>
                  <a:cubicBezTo>
                    <a:pt x="26038" y="0"/>
                    <a:pt x="22081" y="638"/>
                    <a:pt x="18379" y="1787"/>
                  </a:cubicBezTo>
                  <a:cubicBezTo>
                    <a:pt x="14678" y="2935"/>
                    <a:pt x="11360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4"/>
                  </a:cubicBezTo>
                  <a:cubicBezTo>
                    <a:pt x="22464" y="11870"/>
                    <a:pt x="26038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4" y="19145"/>
                    <a:pt x="43524" y="23102"/>
                  </a:cubicBezTo>
                  <a:lnTo>
                    <a:pt x="43524" y="23357"/>
                  </a:lnTo>
                  <a:cubicBezTo>
                    <a:pt x="43524" y="25016"/>
                    <a:pt x="43013" y="26165"/>
                    <a:pt x="41737" y="26803"/>
                  </a:cubicBezTo>
                  <a:cubicBezTo>
                    <a:pt x="40588" y="27569"/>
                    <a:pt x="38673" y="28079"/>
                    <a:pt x="36121" y="28335"/>
                  </a:cubicBezTo>
                  <a:cubicBezTo>
                    <a:pt x="33568" y="28590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594" y="32930"/>
                    <a:pt x="8169" y="34461"/>
                  </a:cubicBezTo>
                  <a:cubicBezTo>
                    <a:pt x="5616" y="35865"/>
                    <a:pt x="3702" y="37907"/>
                    <a:pt x="2170" y="40332"/>
                  </a:cubicBezTo>
                  <a:cubicBezTo>
                    <a:pt x="638" y="42885"/>
                    <a:pt x="0" y="45948"/>
                    <a:pt x="0" y="49905"/>
                  </a:cubicBezTo>
                  <a:cubicBezTo>
                    <a:pt x="0" y="54372"/>
                    <a:pt x="1021" y="58202"/>
                    <a:pt x="3063" y="61265"/>
                  </a:cubicBezTo>
                  <a:cubicBezTo>
                    <a:pt x="5105" y="64328"/>
                    <a:pt x="7913" y="66753"/>
                    <a:pt x="11360" y="68284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0"/>
                  </a:cubicBezTo>
                  <a:cubicBezTo>
                    <a:pt x="35483" y="67902"/>
                    <a:pt x="37652" y="66625"/>
                    <a:pt x="39439" y="64966"/>
                  </a:cubicBezTo>
                  <a:cubicBezTo>
                    <a:pt x="41098" y="63307"/>
                    <a:pt x="42502" y="61648"/>
                    <a:pt x="43268" y="59860"/>
                  </a:cubicBezTo>
                  <a:lnTo>
                    <a:pt x="43779" y="59860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5"/>
                    <a:pt x="54245" y="11742"/>
                  </a:cubicBezTo>
                  <a:cubicBezTo>
                    <a:pt x="52586" y="8551"/>
                    <a:pt x="50288" y="6254"/>
                    <a:pt x="47608" y="4467"/>
                  </a:cubicBezTo>
                  <a:close/>
                  <a:moveTo>
                    <a:pt x="43396" y="44544"/>
                  </a:moveTo>
                  <a:cubicBezTo>
                    <a:pt x="43396" y="47225"/>
                    <a:pt x="42758" y="49778"/>
                    <a:pt x="41354" y="52075"/>
                  </a:cubicBezTo>
                  <a:cubicBezTo>
                    <a:pt x="39950" y="54372"/>
                    <a:pt x="38035" y="56287"/>
                    <a:pt x="35355" y="57819"/>
                  </a:cubicBezTo>
                  <a:cubicBezTo>
                    <a:pt x="32675" y="59222"/>
                    <a:pt x="29611" y="59988"/>
                    <a:pt x="25910" y="59988"/>
                  </a:cubicBezTo>
                  <a:cubicBezTo>
                    <a:pt x="22209" y="59988"/>
                    <a:pt x="19018" y="59095"/>
                    <a:pt x="16593" y="57436"/>
                  </a:cubicBezTo>
                  <a:cubicBezTo>
                    <a:pt x="14167" y="55776"/>
                    <a:pt x="12891" y="53224"/>
                    <a:pt x="12891" y="50033"/>
                  </a:cubicBezTo>
                  <a:cubicBezTo>
                    <a:pt x="12891" y="47608"/>
                    <a:pt x="13529" y="45821"/>
                    <a:pt x="14806" y="44289"/>
                  </a:cubicBezTo>
                  <a:cubicBezTo>
                    <a:pt x="16082" y="42885"/>
                    <a:pt x="17741" y="41737"/>
                    <a:pt x="19911" y="40971"/>
                  </a:cubicBezTo>
                  <a:cubicBezTo>
                    <a:pt x="22081" y="40205"/>
                    <a:pt x="24378" y="39694"/>
                    <a:pt x="26931" y="39311"/>
                  </a:cubicBezTo>
                  <a:cubicBezTo>
                    <a:pt x="28080" y="39184"/>
                    <a:pt x="29356" y="38929"/>
                    <a:pt x="31015" y="38801"/>
                  </a:cubicBezTo>
                  <a:cubicBezTo>
                    <a:pt x="32675" y="38546"/>
                    <a:pt x="34334" y="38291"/>
                    <a:pt x="35993" y="38035"/>
                  </a:cubicBezTo>
                  <a:cubicBezTo>
                    <a:pt x="37652" y="37780"/>
                    <a:pt x="39184" y="37397"/>
                    <a:pt x="40588" y="37014"/>
                  </a:cubicBezTo>
                  <a:cubicBezTo>
                    <a:pt x="41992" y="36631"/>
                    <a:pt x="42885" y="36121"/>
                    <a:pt x="43268" y="35738"/>
                  </a:cubicBezTo>
                  <a:lnTo>
                    <a:pt x="43268" y="4454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D7E601CC-F330-2050-724C-BD73A74F208F}"/>
                </a:ext>
              </a:extLst>
            </p:cNvPr>
            <p:cNvSpPr/>
            <p:nvPr/>
          </p:nvSpPr>
          <p:spPr>
            <a:xfrm>
              <a:off x="2544403" y="6456671"/>
              <a:ext cx="36503" cy="69433"/>
            </a:xfrm>
            <a:custGeom>
              <a:avLst/>
              <a:gdLst>
                <a:gd name="connsiteX0" fmla="*/ 31015 w 36503"/>
                <a:gd name="connsiteY0" fmla="*/ 128 h 69433"/>
                <a:gd name="connsiteX1" fmla="*/ 20294 w 36503"/>
                <a:gd name="connsiteY1" fmla="*/ 3319 h 69433"/>
                <a:gd name="connsiteX2" fmla="*/ 13657 w 36503"/>
                <a:gd name="connsiteY2" fmla="*/ 11998 h 69433"/>
                <a:gd name="connsiteX3" fmla="*/ 12891 w 36503"/>
                <a:gd name="connsiteY3" fmla="*/ 11998 h 69433"/>
                <a:gd name="connsiteX4" fmla="*/ 12891 w 36503"/>
                <a:gd name="connsiteY4" fmla="*/ 1149 h 69433"/>
                <a:gd name="connsiteX5" fmla="*/ 0 w 36503"/>
                <a:gd name="connsiteY5" fmla="*/ 1149 h 69433"/>
                <a:gd name="connsiteX6" fmla="*/ 0 w 36503"/>
                <a:gd name="connsiteY6" fmla="*/ 69433 h 69433"/>
                <a:gd name="connsiteX7" fmla="*/ 13274 w 36503"/>
                <a:gd name="connsiteY7" fmla="*/ 69433 h 69433"/>
                <a:gd name="connsiteX8" fmla="*/ 13274 w 36503"/>
                <a:gd name="connsiteY8" fmla="*/ 27697 h 69433"/>
                <a:gd name="connsiteX9" fmla="*/ 15444 w 36503"/>
                <a:gd name="connsiteY9" fmla="*/ 19784 h 69433"/>
                <a:gd name="connsiteX10" fmla="*/ 21187 w 36503"/>
                <a:gd name="connsiteY10" fmla="*/ 14295 h 69433"/>
                <a:gd name="connsiteX11" fmla="*/ 29611 w 36503"/>
                <a:gd name="connsiteY11" fmla="*/ 12253 h 69433"/>
                <a:gd name="connsiteX12" fmla="*/ 33696 w 36503"/>
                <a:gd name="connsiteY12" fmla="*/ 12508 h 69433"/>
                <a:gd name="connsiteX13" fmla="*/ 36504 w 36503"/>
                <a:gd name="connsiteY13" fmla="*/ 13019 h 69433"/>
                <a:gd name="connsiteX14" fmla="*/ 36504 w 36503"/>
                <a:gd name="connsiteY14" fmla="*/ 256 h 69433"/>
                <a:gd name="connsiteX15" fmla="*/ 33823 w 36503"/>
                <a:gd name="connsiteY15" fmla="*/ 0 h 69433"/>
                <a:gd name="connsiteX16" fmla="*/ 30888 w 36503"/>
                <a:gd name="connsiteY16" fmla="*/ 0 h 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03" h="69433">
                  <a:moveTo>
                    <a:pt x="31015" y="128"/>
                  </a:moveTo>
                  <a:cubicBezTo>
                    <a:pt x="27059" y="128"/>
                    <a:pt x="23485" y="1149"/>
                    <a:pt x="20294" y="3319"/>
                  </a:cubicBezTo>
                  <a:cubicBezTo>
                    <a:pt x="17103" y="5488"/>
                    <a:pt x="14933" y="8296"/>
                    <a:pt x="13657" y="11998"/>
                  </a:cubicBezTo>
                  <a:lnTo>
                    <a:pt x="12891" y="11998"/>
                  </a:lnTo>
                  <a:lnTo>
                    <a:pt x="12891" y="1149"/>
                  </a:lnTo>
                  <a:lnTo>
                    <a:pt x="0" y="1149"/>
                  </a:lnTo>
                  <a:lnTo>
                    <a:pt x="0" y="69433"/>
                  </a:lnTo>
                  <a:lnTo>
                    <a:pt x="13274" y="69433"/>
                  </a:lnTo>
                  <a:lnTo>
                    <a:pt x="13274" y="27697"/>
                  </a:lnTo>
                  <a:cubicBezTo>
                    <a:pt x="13274" y="24761"/>
                    <a:pt x="14040" y="22081"/>
                    <a:pt x="15444" y="19784"/>
                  </a:cubicBezTo>
                  <a:cubicBezTo>
                    <a:pt x="16848" y="17486"/>
                    <a:pt x="18762" y="15571"/>
                    <a:pt x="21187" y="14295"/>
                  </a:cubicBezTo>
                  <a:cubicBezTo>
                    <a:pt x="23612" y="13019"/>
                    <a:pt x="26420" y="12253"/>
                    <a:pt x="29611" y="12253"/>
                  </a:cubicBezTo>
                  <a:cubicBezTo>
                    <a:pt x="31015" y="12253"/>
                    <a:pt x="32292" y="12253"/>
                    <a:pt x="33696" y="12508"/>
                  </a:cubicBezTo>
                  <a:cubicBezTo>
                    <a:pt x="35100" y="12764"/>
                    <a:pt x="35993" y="12891"/>
                    <a:pt x="36504" y="13019"/>
                  </a:cubicBezTo>
                  <a:lnTo>
                    <a:pt x="36504" y="256"/>
                  </a:lnTo>
                  <a:cubicBezTo>
                    <a:pt x="35865" y="256"/>
                    <a:pt x="34972" y="128"/>
                    <a:pt x="33823" y="0"/>
                  </a:cubicBezTo>
                  <a:cubicBezTo>
                    <a:pt x="32675" y="0"/>
                    <a:pt x="31653" y="0"/>
                    <a:pt x="30888" y="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F5244726-B92E-3F2E-2BB3-259F9F383E42}"/>
                </a:ext>
              </a:extLst>
            </p:cNvPr>
            <p:cNvSpPr/>
            <p:nvPr/>
          </p:nvSpPr>
          <p:spPr>
            <a:xfrm>
              <a:off x="2590096" y="6456927"/>
              <a:ext cx="59988" cy="70582"/>
            </a:xfrm>
            <a:custGeom>
              <a:avLst/>
              <a:gdLst>
                <a:gd name="connsiteX0" fmla="*/ 22209 w 59988"/>
                <a:gd name="connsiteY0" fmla="*/ 14167 h 70582"/>
                <a:gd name="connsiteX1" fmla="*/ 31909 w 59988"/>
                <a:gd name="connsiteY1" fmla="*/ 11232 h 70582"/>
                <a:gd name="connsiteX2" fmla="*/ 42120 w 59988"/>
                <a:gd name="connsiteY2" fmla="*/ 14678 h 70582"/>
                <a:gd name="connsiteX3" fmla="*/ 46970 w 59988"/>
                <a:gd name="connsiteY3" fmla="*/ 22974 h 70582"/>
                <a:gd name="connsiteX4" fmla="*/ 59861 w 59988"/>
                <a:gd name="connsiteY4" fmla="*/ 22974 h 70582"/>
                <a:gd name="connsiteX5" fmla="*/ 55394 w 59988"/>
                <a:gd name="connsiteY5" fmla="*/ 10976 h 70582"/>
                <a:gd name="connsiteX6" fmla="*/ 45566 w 59988"/>
                <a:gd name="connsiteY6" fmla="*/ 2935 h 70582"/>
                <a:gd name="connsiteX7" fmla="*/ 31654 w 59988"/>
                <a:gd name="connsiteY7" fmla="*/ 0 h 70582"/>
                <a:gd name="connsiteX8" fmla="*/ 14933 w 59988"/>
                <a:gd name="connsiteY8" fmla="*/ 4467 h 70582"/>
                <a:gd name="connsiteX9" fmla="*/ 3957 w 59988"/>
                <a:gd name="connsiteY9" fmla="*/ 16975 h 70582"/>
                <a:gd name="connsiteX10" fmla="*/ 0 w 59988"/>
                <a:gd name="connsiteY10" fmla="*/ 35355 h 70582"/>
                <a:gd name="connsiteX11" fmla="*/ 3829 w 59988"/>
                <a:gd name="connsiteY11" fmla="*/ 53606 h 70582"/>
                <a:gd name="connsiteX12" fmla="*/ 14806 w 59988"/>
                <a:gd name="connsiteY12" fmla="*/ 66115 h 70582"/>
                <a:gd name="connsiteX13" fmla="*/ 31909 w 59988"/>
                <a:gd name="connsiteY13" fmla="*/ 70582 h 70582"/>
                <a:gd name="connsiteX14" fmla="*/ 46076 w 59988"/>
                <a:gd name="connsiteY14" fmla="*/ 67646 h 70582"/>
                <a:gd name="connsiteX15" fmla="*/ 55649 w 59988"/>
                <a:gd name="connsiteY15" fmla="*/ 59478 h 70582"/>
                <a:gd name="connsiteX16" fmla="*/ 59989 w 59988"/>
                <a:gd name="connsiteY16" fmla="*/ 47608 h 70582"/>
                <a:gd name="connsiteX17" fmla="*/ 47097 w 59988"/>
                <a:gd name="connsiteY17" fmla="*/ 47608 h 70582"/>
                <a:gd name="connsiteX18" fmla="*/ 44162 w 59988"/>
                <a:gd name="connsiteY18" fmla="*/ 53989 h 70582"/>
                <a:gd name="connsiteX19" fmla="*/ 38929 w 59988"/>
                <a:gd name="connsiteY19" fmla="*/ 58074 h 70582"/>
                <a:gd name="connsiteX20" fmla="*/ 32037 w 59988"/>
                <a:gd name="connsiteY20" fmla="*/ 59478 h 70582"/>
                <a:gd name="connsiteX21" fmla="*/ 22209 w 59988"/>
                <a:gd name="connsiteY21" fmla="*/ 56542 h 70582"/>
                <a:gd name="connsiteX22" fmla="*/ 15827 w 59988"/>
                <a:gd name="connsiteY22" fmla="*/ 48118 h 70582"/>
                <a:gd name="connsiteX23" fmla="*/ 13529 w 59988"/>
                <a:gd name="connsiteY23" fmla="*/ 35227 h 70582"/>
                <a:gd name="connsiteX24" fmla="*/ 15827 w 59988"/>
                <a:gd name="connsiteY24" fmla="*/ 22591 h 70582"/>
                <a:gd name="connsiteX25" fmla="*/ 22336 w 59988"/>
                <a:gd name="connsiteY25" fmla="*/ 14295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88" h="70582">
                  <a:moveTo>
                    <a:pt x="22209" y="14167"/>
                  </a:moveTo>
                  <a:cubicBezTo>
                    <a:pt x="25017" y="12253"/>
                    <a:pt x="28207" y="11232"/>
                    <a:pt x="31909" y="11232"/>
                  </a:cubicBezTo>
                  <a:cubicBezTo>
                    <a:pt x="36121" y="11232"/>
                    <a:pt x="39567" y="12380"/>
                    <a:pt x="42120" y="14678"/>
                  </a:cubicBezTo>
                  <a:cubicBezTo>
                    <a:pt x="44672" y="16975"/>
                    <a:pt x="46332" y="19783"/>
                    <a:pt x="46970" y="22974"/>
                  </a:cubicBezTo>
                  <a:lnTo>
                    <a:pt x="59861" y="22974"/>
                  </a:lnTo>
                  <a:cubicBezTo>
                    <a:pt x="59350" y="18379"/>
                    <a:pt x="57946" y="14295"/>
                    <a:pt x="55394" y="10976"/>
                  </a:cubicBezTo>
                  <a:cubicBezTo>
                    <a:pt x="52841" y="7530"/>
                    <a:pt x="49650" y="4850"/>
                    <a:pt x="45566" y="2935"/>
                  </a:cubicBezTo>
                  <a:cubicBezTo>
                    <a:pt x="41481" y="1021"/>
                    <a:pt x="36887" y="0"/>
                    <a:pt x="31654" y="0"/>
                  </a:cubicBezTo>
                  <a:cubicBezTo>
                    <a:pt x="25272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404" y="22336"/>
                    <a:pt x="0" y="28462"/>
                    <a:pt x="0" y="35355"/>
                  </a:cubicBezTo>
                  <a:cubicBezTo>
                    <a:pt x="0" y="42247"/>
                    <a:pt x="1276" y="48246"/>
                    <a:pt x="3829" y="53606"/>
                  </a:cubicBezTo>
                  <a:cubicBezTo>
                    <a:pt x="6382" y="58967"/>
                    <a:pt x="10083" y="63051"/>
                    <a:pt x="14806" y="66115"/>
                  </a:cubicBezTo>
                  <a:cubicBezTo>
                    <a:pt x="19528" y="69178"/>
                    <a:pt x="25272" y="70582"/>
                    <a:pt x="31909" y="70582"/>
                  </a:cubicBezTo>
                  <a:cubicBezTo>
                    <a:pt x="37270" y="70582"/>
                    <a:pt x="41992" y="69561"/>
                    <a:pt x="46076" y="67646"/>
                  </a:cubicBezTo>
                  <a:cubicBezTo>
                    <a:pt x="50161" y="65732"/>
                    <a:pt x="53352" y="62924"/>
                    <a:pt x="55649" y="59478"/>
                  </a:cubicBezTo>
                  <a:cubicBezTo>
                    <a:pt x="58074" y="56032"/>
                    <a:pt x="59478" y="52075"/>
                    <a:pt x="59989" y="47608"/>
                  </a:cubicBezTo>
                  <a:lnTo>
                    <a:pt x="47097" y="47608"/>
                  </a:lnTo>
                  <a:cubicBezTo>
                    <a:pt x="46587" y="50033"/>
                    <a:pt x="45566" y="52203"/>
                    <a:pt x="44162" y="53989"/>
                  </a:cubicBezTo>
                  <a:cubicBezTo>
                    <a:pt x="42758" y="55776"/>
                    <a:pt x="40971" y="57052"/>
                    <a:pt x="38929" y="58074"/>
                  </a:cubicBezTo>
                  <a:cubicBezTo>
                    <a:pt x="36887" y="58967"/>
                    <a:pt x="34589" y="59478"/>
                    <a:pt x="32037" y="59478"/>
                  </a:cubicBezTo>
                  <a:cubicBezTo>
                    <a:pt x="28335" y="59478"/>
                    <a:pt x="25017" y="58457"/>
                    <a:pt x="22209" y="56542"/>
                  </a:cubicBezTo>
                  <a:cubicBezTo>
                    <a:pt x="19401" y="54500"/>
                    <a:pt x="17358" y="51692"/>
                    <a:pt x="15827" y="48118"/>
                  </a:cubicBezTo>
                  <a:cubicBezTo>
                    <a:pt x="14295" y="44544"/>
                    <a:pt x="13529" y="40205"/>
                    <a:pt x="13529" y="35227"/>
                  </a:cubicBezTo>
                  <a:cubicBezTo>
                    <a:pt x="13529" y="30249"/>
                    <a:pt x="14295" y="26165"/>
                    <a:pt x="15827" y="22591"/>
                  </a:cubicBezTo>
                  <a:cubicBezTo>
                    <a:pt x="17358" y="19017"/>
                    <a:pt x="19528" y="16210"/>
                    <a:pt x="22336" y="1429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B7E21D5B-FE32-7B65-1840-605EAB3DB926}"/>
                </a:ext>
              </a:extLst>
            </p:cNvPr>
            <p:cNvSpPr/>
            <p:nvPr/>
          </p:nvSpPr>
          <p:spPr>
            <a:xfrm>
              <a:off x="2667571" y="6434973"/>
              <a:ext cx="57563" cy="91131"/>
            </a:xfrm>
            <a:custGeom>
              <a:avLst/>
              <a:gdLst>
                <a:gd name="connsiteX0" fmla="*/ 46459 w 57563"/>
                <a:gd name="connsiteY0" fmla="*/ 24889 h 91131"/>
                <a:gd name="connsiteX1" fmla="*/ 34206 w 57563"/>
                <a:gd name="connsiteY1" fmla="*/ 21953 h 91131"/>
                <a:gd name="connsiteX2" fmla="*/ 21315 w 57563"/>
                <a:gd name="connsiteY2" fmla="*/ 25144 h 91131"/>
                <a:gd name="connsiteX3" fmla="*/ 14040 w 57563"/>
                <a:gd name="connsiteY3" fmla="*/ 33951 h 91131"/>
                <a:gd name="connsiteX4" fmla="*/ 13146 w 57563"/>
                <a:gd name="connsiteY4" fmla="*/ 33951 h 91131"/>
                <a:gd name="connsiteX5" fmla="*/ 13146 w 57563"/>
                <a:gd name="connsiteY5" fmla="*/ 0 h 91131"/>
                <a:gd name="connsiteX6" fmla="*/ 0 w 57563"/>
                <a:gd name="connsiteY6" fmla="*/ 0 h 91131"/>
                <a:gd name="connsiteX7" fmla="*/ 0 w 57563"/>
                <a:gd name="connsiteY7" fmla="*/ 91131 h 91131"/>
                <a:gd name="connsiteX8" fmla="*/ 13274 w 57563"/>
                <a:gd name="connsiteY8" fmla="*/ 91131 h 91131"/>
                <a:gd name="connsiteX9" fmla="*/ 13274 w 57563"/>
                <a:gd name="connsiteY9" fmla="*/ 50543 h 91131"/>
                <a:gd name="connsiteX10" fmla="*/ 15444 w 57563"/>
                <a:gd name="connsiteY10" fmla="*/ 41226 h 91131"/>
                <a:gd name="connsiteX11" fmla="*/ 21315 w 57563"/>
                <a:gd name="connsiteY11" fmla="*/ 35355 h 91131"/>
                <a:gd name="connsiteX12" fmla="*/ 29739 w 57563"/>
                <a:gd name="connsiteY12" fmla="*/ 33313 h 91131"/>
                <a:gd name="connsiteX13" fmla="*/ 40460 w 57563"/>
                <a:gd name="connsiteY13" fmla="*/ 37524 h 91131"/>
                <a:gd name="connsiteX14" fmla="*/ 44289 w 57563"/>
                <a:gd name="connsiteY14" fmla="*/ 49267 h 91131"/>
                <a:gd name="connsiteX15" fmla="*/ 44289 w 57563"/>
                <a:gd name="connsiteY15" fmla="*/ 91131 h 91131"/>
                <a:gd name="connsiteX16" fmla="*/ 57563 w 57563"/>
                <a:gd name="connsiteY16" fmla="*/ 91131 h 91131"/>
                <a:gd name="connsiteX17" fmla="*/ 57563 w 57563"/>
                <a:gd name="connsiteY17" fmla="*/ 47735 h 91131"/>
                <a:gd name="connsiteX18" fmla="*/ 54628 w 57563"/>
                <a:gd name="connsiteY18" fmla="*/ 33440 h 91131"/>
                <a:gd name="connsiteX19" fmla="*/ 46459 w 57563"/>
                <a:gd name="connsiteY19" fmla="*/ 24889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563" h="91131">
                  <a:moveTo>
                    <a:pt x="46459" y="24889"/>
                  </a:moveTo>
                  <a:cubicBezTo>
                    <a:pt x="42885" y="22974"/>
                    <a:pt x="38801" y="21953"/>
                    <a:pt x="34206" y="21953"/>
                  </a:cubicBezTo>
                  <a:cubicBezTo>
                    <a:pt x="28845" y="21953"/>
                    <a:pt x="24633" y="22974"/>
                    <a:pt x="21315" y="25144"/>
                  </a:cubicBezTo>
                  <a:cubicBezTo>
                    <a:pt x="17997" y="27314"/>
                    <a:pt x="15571" y="30249"/>
                    <a:pt x="14040" y="33951"/>
                  </a:cubicBezTo>
                  <a:lnTo>
                    <a:pt x="13146" y="33951"/>
                  </a:lnTo>
                  <a:lnTo>
                    <a:pt x="13146" y="0"/>
                  </a:lnTo>
                  <a:lnTo>
                    <a:pt x="0" y="0"/>
                  </a:lnTo>
                  <a:lnTo>
                    <a:pt x="0" y="91131"/>
                  </a:lnTo>
                  <a:lnTo>
                    <a:pt x="13274" y="91131"/>
                  </a:lnTo>
                  <a:lnTo>
                    <a:pt x="13274" y="50543"/>
                  </a:lnTo>
                  <a:cubicBezTo>
                    <a:pt x="13274" y="46970"/>
                    <a:pt x="13912" y="43779"/>
                    <a:pt x="15444" y="41226"/>
                  </a:cubicBezTo>
                  <a:cubicBezTo>
                    <a:pt x="16848" y="38673"/>
                    <a:pt x="18762" y="36759"/>
                    <a:pt x="21315" y="35355"/>
                  </a:cubicBezTo>
                  <a:cubicBezTo>
                    <a:pt x="23740" y="34078"/>
                    <a:pt x="26548" y="33313"/>
                    <a:pt x="29739" y="33313"/>
                  </a:cubicBezTo>
                  <a:cubicBezTo>
                    <a:pt x="34334" y="33313"/>
                    <a:pt x="37908" y="34717"/>
                    <a:pt x="40460" y="37524"/>
                  </a:cubicBezTo>
                  <a:cubicBezTo>
                    <a:pt x="43013" y="40332"/>
                    <a:pt x="44289" y="44162"/>
                    <a:pt x="44289" y="49267"/>
                  </a:cubicBezTo>
                  <a:lnTo>
                    <a:pt x="44289" y="91131"/>
                  </a:lnTo>
                  <a:lnTo>
                    <a:pt x="57563" y="91131"/>
                  </a:lnTo>
                  <a:lnTo>
                    <a:pt x="57563" y="47735"/>
                  </a:lnTo>
                  <a:cubicBezTo>
                    <a:pt x="57563" y="41992"/>
                    <a:pt x="56542" y="37269"/>
                    <a:pt x="54628" y="33440"/>
                  </a:cubicBezTo>
                  <a:cubicBezTo>
                    <a:pt x="52713" y="29611"/>
                    <a:pt x="49905" y="26803"/>
                    <a:pt x="46459" y="24889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B73CBC7-9919-38E1-0F08-3DC7D307FEF8}"/>
                </a:ext>
              </a:extLst>
            </p:cNvPr>
            <p:cNvSpPr/>
            <p:nvPr/>
          </p:nvSpPr>
          <p:spPr>
            <a:xfrm>
              <a:off x="2776444" y="6435101"/>
              <a:ext cx="81303" cy="91131"/>
            </a:xfrm>
            <a:custGeom>
              <a:avLst/>
              <a:gdLst>
                <a:gd name="connsiteX0" fmla="*/ 32802 w 81303"/>
                <a:gd name="connsiteY0" fmla="*/ 0 h 91131"/>
                <a:gd name="connsiteX1" fmla="*/ 0 w 81303"/>
                <a:gd name="connsiteY1" fmla="*/ 91132 h 91131"/>
                <a:gd name="connsiteX2" fmla="*/ 14550 w 81303"/>
                <a:gd name="connsiteY2" fmla="*/ 91132 h 91131"/>
                <a:gd name="connsiteX3" fmla="*/ 22847 w 81303"/>
                <a:gd name="connsiteY3" fmla="*/ 67008 h 91131"/>
                <a:gd name="connsiteX4" fmla="*/ 58457 w 81303"/>
                <a:gd name="connsiteY4" fmla="*/ 67008 h 91131"/>
                <a:gd name="connsiteX5" fmla="*/ 66753 w 81303"/>
                <a:gd name="connsiteY5" fmla="*/ 91132 h 91131"/>
                <a:gd name="connsiteX6" fmla="*/ 81303 w 81303"/>
                <a:gd name="connsiteY6" fmla="*/ 91132 h 91131"/>
                <a:gd name="connsiteX7" fmla="*/ 48501 w 81303"/>
                <a:gd name="connsiteY7" fmla="*/ 0 h 91131"/>
                <a:gd name="connsiteX8" fmla="*/ 32675 w 81303"/>
                <a:gd name="connsiteY8" fmla="*/ 0 h 91131"/>
                <a:gd name="connsiteX9" fmla="*/ 26931 w 81303"/>
                <a:gd name="connsiteY9" fmla="*/ 55394 h 91131"/>
                <a:gd name="connsiteX10" fmla="*/ 40333 w 81303"/>
                <a:gd name="connsiteY10" fmla="*/ 16465 h 91131"/>
                <a:gd name="connsiteX11" fmla="*/ 41098 w 81303"/>
                <a:gd name="connsiteY11" fmla="*/ 16465 h 91131"/>
                <a:gd name="connsiteX12" fmla="*/ 54500 w 81303"/>
                <a:gd name="connsiteY12" fmla="*/ 55394 h 91131"/>
                <a:gd name="connsiteX13" fmla="*/ 26931 w 81303"/>
                <a:gd name="connsiteY13" fmla="*/ 55394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03" h="91131">
                  <a:moveTo>
                    <a:pt x="32802" y="0"/>
                  </a:moveTo>
                  <a:lnTo>
                    <a:pt x="0" y="91132"/>
                  </a:lnTo>
                  <a:lnTo>
                    <a:pt x="14550" y="91132"/>
                  </a:lnTo>
                  <a:lnTo>
                    <a:pt x="22847" y="67008"/>
                  </a:lnTo>
                  <a:lnTo>
                    <a:pt x="58457" y="67008"/>
                  </a:lnTo>
                  <a:lnTo>
                    <a:pt x="66753" y="91132"/>
                  </a:lnTo>
                  <a:lnTo>
                    <a:pt x="81303" y="91132"/>
                  </a:lnTo>
                  <a:lnTo>
                    <a:pt x="48501" y="0"/>
                  </a:lnTo>
                  <a:lnTo>
                    <a:pt x="32675" y="0"/>
                  </a:lnTo>
                  <a:close/>
                  <a:moveTo>
                    <a:pt x="26931" y="55394"/>
                  </a:moveTo>
                  <a:lnTo>
                    <a:pt x="40333" y="16465"/>
                  </a:lnTo>
                  <a:lnTo>
                    <a:pt x="41098" y="16465"/>
                  </a:lnTo>
                  <a:lnTo>
                    <a:pt x="54500" y="55394"/>
                  </a:lnTo>
                  <a:lnTo>
                    <a:pt x="26931" y="5539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A3EA9AD4-E120-CEB1-6CB0-14D946FCE7C1}"/>
                </a:ext>
              </a:extLst>
            </p:cNvPr>
            <p:cNvSpPr/>
            <p:nvPr/>
          </p:nvSpPr>
          <p:spPr>
            <a:xfrm>
              <a:off x="2873063" y="6435101"/>
              <a:ext cx="13274" cy="91131"/>
            </a:xfrm>
            <a:custGeom>
              <a:avLst/>
              <a:gdLst>
                <a:gd name="connsiteX0" fmla="*/ 0 w 13274"/>
                <a:gd name="connsiteY0" fmla="*/ 0 h 91131"/>
                <a:gd name="connsiteX1" fmla="*/ 13274 w 13274"/>
                <a:gd name="connsiteY1" fmla="*/ 0 h 91131"/>
                <a:gd name="connsiteX2" fmla="*/ 13274 w 13274"/>
                <a:gd name="connsiteY2" fmla="*/ 91131 h 91131"/>
                <a:gd name="connsiteX3" fmla="*/ 0 w 13274"/>
                <a:gd name="connsiteY3" fmla="*/ 911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91131">
                  <a:moveTo>
                    <a:pt x="0" y="0"/>
                  </a:moveTo>
                  <a:lnTo>
                    <a:pt x="13274" y="0"/>
                  </a:lnTo>
                  <a:lnTo>
                    <a:pt x="13274" y="91131"/>
                  </a:lnTo>
                  <a:lnTo>
                    <a:pt x="0" y="9113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11803068-50AB-A80C-30A7-756355D1E27E}"/>
                </a:ext>
              </a:extLst>
            </p:cNvPr>
            <p:cNvSpPr/>
            <p:nvPr/>
          </p:nvSpPr>
          <p:spPr>
            <a:xfrm>
              <a:off x="2907397" y="6435101"/>
              <a:ext cx="13274" cy="91131"/>
            </a:xfrm>
            <a:custGeom>
              <a:avLst/>
              <a:gdLst>
                <a:gd name="connsiteX0" fmla="*/ 0 w 13274"/>
                <a:gd name="connsiteY0" fmla="*/ 0 h 91131"/>
                <a:gd name="connsiteX1" fmla="*/ 13274 w 13274"/>
                <a:gd name="connsiteY1" fmla="*/ 0 h 91131"/>
                <a:gd name="connsiteX2" fmla="*/ 13274 w 13274"/>
                <a:gd name="connsiteY2" fmla="*/ 91131 h 91131"/>
                <a:gd name="connsiteX3" fmla="*/ 0 w 13274"/>
                <a:gd name="connsiteY3" fmla="*/ 911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91131">
                  <a:moveTo>
                    <a:pt x="0" y="0"/>
                  </a:moveTo>
                  <a:lnTo>
                    <a:pt x="13274" y="0"/>
                  </a:lnTo>
                  <a:lnTo>
                    <a:pt x="13274" y="91131"/>
                  </a:lnTo>
                  <a:lnTo>
                    <a:pt x="0" y="9113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662FEBC1-5B36-4D2E-33C7-91097C3A23E5}"/>
                </a:ext>
              </a:extLst>
            </p:cNvPr>
            <p:cNvSpPr/>
            <p:nvPr/>
          </p:nvSpPr>
          <p:spPr>
            <a:xfrm>
              <a:off x="2940072" y="6431400"/>
              <a:ext cx="16847" cy="15826"/>
            </a:xfrm>
            <a:custGeom>
              <a:avLst/>
              <a:gdLst>
                <a:gd name="connsiteX0" fmla="*/ 8424 w 16847"/>
                <a:gd name="connsiteY0" fmla="*/ 0 h 15826"/>
                <a:gd name="connsiteX1" fmla="*/ 2425 w 16847"/>
                <a:gd name="connsiteY1" fmla="*/ 2297 h 15826"/>
                <a:gd name="connsiteX2" fmla="*/ 0 w 16847"/>
                <a:gd name="connsiteY2" fmla="*/ 7913 h 15826"/>
                <a:gd name="connsiteX3" fmla="*/ 2425 w 16847"/>
                <a:gd name="connsiteY3" fmla="*/ 13529 h 15826"/>
                <a:gd name="connsiteX4" fmla="*/ 8424 w 16847"/>
                <a:gd name="connsiteY4" fmla="*/ 15827 h 15826"/>
                <a:gd name="connsiteX5" fmla="*/ 14423 w 16847"/>
                <a:gd name="connsiteY5" fmla="*/ 13529 h 15826"/>
                <a:gd name="connsiteX6" fmla="*/ 16848 w 16847"/>
                <a:gd name="connsiteY6" fmla="*/ 7913 h 15826"/>
                <a:gd name="connsiteX7" fmla="*/ 14423 w 16847"/>
                <a:gd name="connsiteY7" fmla="*/ 2297 h 15826"/>
                <a:gd name="connsiteX8" fmla="*/ 8424 w 16847"/>
                <a:gd name="connsiteY8" fmla="*/ 0 h 1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47" h="15826">
                  <a:moveTo>
                    <a:pt x="8424" y="0"/>
                  </a:moveTo>
                  <a:cubicBezTo>
                    <a:pt x="6126" y="0"/>
                    <a:pt x="4084" y="766"/>
                    <a:pt x="2425" y="2297"/>
                  </a:cubicBezTo>
                  <a:cubicBezTo>
                    <a:pt x="766" y="3829"/>
                    <a:pt x="0" y="5743"/>
                    <a:pt x="0" y="7913"/>
                  </a:cubicBezTo>
                  <a:cubicBezTo>
                    <a:pt x="0" y="10083"/>
                    <a:pt x="766" y="11870"/>
                    <a:pt x="2425" y="13529"/>
                  </a:cubicBezTo>
                  <a:cubicBezTo>
                    <a:pt x="4084" y="15061"/>
                    <a:pt x="5999" y="15827"/>
                    <a:pt x="8424" y="15827"/>
                  </a:cubicBezTo>
                  <a:cubicBezTo>
                    <a:pt x="10849" y="15827"/>
                    <a:pt x="12764" y="15061"/>
                    <a:pt x="14423" y="13529"/>
                  </a:cubicBezTo>
                  <a:cubicBezTo>
                    <a:pt x="16082" y="11997"/>
                    <a:pt x="16848" y="10083"/>
                    <a:pt x="16848" y="7913"/>
                  </a:cubicBezTo>
                  <a:cubicBezTo>
                    <a:pt x="16848" y="5743"/>
                    <a:pt x="16082" y="3829"/>
                    <a:pt x="14423" y="2297"/>
                  </a:cubicBezTo>
                  <a:cubicBezTo>
                    <a:pt x="12764" y="766"/>
                    <a:pt x="10849" y="0"/>
                    <a:pt x="8424" y="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40103752-907B-7725-B50E-1B517D6484A6}"/>
                </a:ext>
              </a:extLst>
            </p:cNvPr>
            <p:cNvSpPr/>
            <p:nvPr/>
          </p:nvSpPr>
          <p:spPr>
            <a:xfrm>
              <a:off x="2941731" y="6457820"/>
              <a:ext cx="13274" cy="68284"/>
            </a:xfrm>
            <a:custGeom>
              <a:avLst/>
              <a:gdLst>
                <a:gd name="connsiteX0" fmla="*/ 0 w 13274"/>
                <a:gd name="connsiteY0" fmla="*/ 0 h 68284"/>
                <a:gd name="connsiteX1" fmla="*/ 13274 w 13274"/>
                <a:gd name="connsiteY1" fmla="*/ 0 h 68284"/>
                <a:gd name="connsiteX2" fmla="*/ 13274 w 13274"/>
                <a:gd name="connsiteY2" fmla="*/ 68285 h 68284"/>
                <a:gd name="connsiteX3" fmla="*/ 0 w 13274"/>
                <a:gd name="connsiteY3" fmla="*/ 68285 h 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68284">
                  <a:moveTo>
                    <a:pt x="0" y="0"/>
                  </a:moveTo>
                  <a:lnTo>
                    <a:pt x="13274" y="0"/>
                  </a:lnTo>
                  <a:lnTo>
                    <a:pt x="13274" y="68285"/>
                  </a:lnTo>
                  <a:lnTo>
                    <a:pt x="0" y="68285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D38AE753-2932-0707-1EE1-1A4867F6006E}"/>
                </a:ext>
              </a:extLst>
            </p:cNvPr>
            <p:cNvSpPr/>
            <p:nvPr/>
          </p:nvSpPr>
          <p:spPr>
            <a:xfrm>
              <a:off x="2972874" y="6456927"/>
              <a:ext cx="56797" cy="70709"/>
            </a:xfrm>
            <a:custGeom>
              <a:avLst/>
              <a:gdLst>
                <a:gd name="connsiteX0" fmla="*/ 47608 w 56797"/>
                <a:gd name="connsiteY0" fmla="*/ 4467 h 70709"/>
                <a:gd name="connsiteX1" fmla="*/ 38929 w 56797"/>
                <a:gd name="connsiteY1" fmla="*/ 1021 h 70709"/>
                <a:gd name="connsiteX2" fmla="*/ 30249 w 56797"/>
                <a:gd name="connsiteY2" fmla="*/ 0 h 70709"/>
                <a:gd name="connsiteX3" fmla="*/ 18507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4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4 w 56797"/>
                <a:gd name="connsiteY10" fmla="*/ 23102 h 70709"/>
                <a:gd name="connsiteX11" fmla="*/ 43524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1 h 70709"/>
                <a:gd name="connsiteX17" fmla="*/ 2170 w 56797"/>
                <a:gd name="connsiteY17" fmla="*/ 40332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4 h 70709"/>
                <a:gd name="connsiteX21" fmla="*/ 23102 w 56797"/>
                <a:gd name="connsiteY21" fmla="*/ 70710 h 70709"/>
                <a:gd name="connsiteX22" fmla="*/ 32802 w 56797"/>
                <a:gd name="connsiteY22" fmla="*/ 69050 h 70709"/>
                <a:gd name="connsiteX23" fmla="*/ 39439 w 56797"/>
                <a:gd name="connsiteY23" fmla="*/ 64966 h 70709"/>
                <a:gd name="connsiteX24" fmla="*/ 43268 w 56797"/>
                <a:gd name="connsiteY24" fmla="*/ 59860 h 70709"/>
                <a:gd name="connsiteX25" fmla="*/ 43779 w 56797"/>
                <a:gd name="connsiteY25" fmla="*/ 59860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2 h 70709"/>
                <a:gd name="connsiteX30" fmla="*/ 47608 w 56797"/>
                <a:gd name="connsiteY30" fmla="*/ 4467 h 70709"/>
                <a:gd name="connsiteX31" fmla="*/ 43524 w 56797"/>
                <a:gd name="connsiteY31" fmla="*/ 44544 h 70709"/>
                <a:gd name="connsiteX32" fmla="*/ 41481 w 56797"/>
                <a:gd name="connsiteY32" fmla="*/ 52075 h 70709"/>
                <a:gd name="connsiteX33" fmla="*/ 35483 w 56797"/>
                <a:gd name="connsiteY33" fmla="*/ 57819 h 70709"/>
                <a:gd name="connsiteX34" fmla="*/ 26038 w 56797"/>
                <a:gd name="connsiteY34" fmla="*/ 59988 h 70709"/>
                <a:gd name="connsiteX35" fmla="*/ 16720 w 56797"/>
                <a:gd name="connsiteY35" fmla="*/ 57436 h 70709"/>
                <a:gd name="connsiteX36" fmla="*/ 13019 w 56797"/>
                <a:gd name="connsiteY36" fmla="*/ 50033 h 70709"/>
                <a:gd name="connsiteX37" fmla="*/ 14933 w 56797"/>
                <a:gd name="connsiteY37" fmla="*/ 44289 h 70709"/>
                <a:gd name="connsiteX38" fmla="*/ 20039 w 56797"/>
                <a:gd name="connsiteY38" fmla="*/ 40971 h 70709"/>
                <a:gd name="connsiteX39" fmla="*/ 27059 w 56797"/>
                <a:gd name="connsiteY39" fmla="*/ 39311 h 70709"/>
                <a:gd name="connsiteX40" fmla="*/ 31143 w 56797"/>
                <a:gd name="connsiteY40" fmla="*/ 38801 h 70709"/>
                <a:gd name="connsiteX41" fmla="*/ 36121 w 56797"/>
                <a:gd name="connsiteY41" fmla="*/ 38035 h 70709"/>
                <a:gd name="connsiteX42" fmla="*/ 40716 w 56797"/>
                <a:gd name="connsiteY42" fmla="*/ 37014 h 70709"/>
                <a:gd name="connsiteX43" fmla="*/ 43396 w 56797"/>
                <a:gd name="connsiteY43" fmla="*/ 35738 h 70709"/>
                <a:gd name="connsiteX44" fmla="*/ 43396 w 56797"/>
                <a:gd name="connsiteY44" fmla="*/ 44544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608" y="4467"/>
                  </a:moveTo>
                  <a:cubicBezTo>
                    <a:pt x="44928" y="2808"/>
                    <a:pt x="41992" y="1659"/>
                    <a:pt x="38929" y="1021"/>
                  </a:cubicBezTo>
                  <a:cubicBezTo>
                    <a:pt x="35865" y="383"/>
                    <a:pt x="32930" y="0"/>
                    <a:pt x="30249" y="0"/>
                  </a:cubicBezTo>
                  <a:cubicBezTo>
                    <a:pt x="26165" y="0"/>
                    <a:pt x="22209" y="638"/>
                    <a:pt x="18507" y="1787"/>
                  </a:cubicBezTo>
                  <a:cubicBezTo>
                    <a:pt x="14806" y="2935"/>
                    <a:pt x="11487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4"/>
                  </a:cubicBezTo>
                  <a:cubicBezTo>
                    <a:pt x="22464" y="11870"/>
                    <a:pt x="26038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4" y="19145"/>
                    <a:pt x="43524" y="23102"/>
                  </a:cubicBezTo>
                  <a:lnTo>
                    <a:pt x="43524" y="23357"/>
                  </a:lnTo>
                  <a:cubicBezTo>
                    <a:pt x="43524" y="25016"/>
                    <a:pt x="42885" y="26165"/>
                    <a:pt x="41737" y="26803"/>
                  </a:cubicBezTo>
                  <a:cubicBezTo>
                    <a:pt x="40588" y="27569"/>
                    <a:pt x="38673" y="28079"/>
                    <a:pt x="36121" y="28335"/>
                  </a:cubicBezTo>
                  <a:cubicBezTo>
                    <a:pt x="33568" y="28590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594" y="32930"/>
                    <a:pt x="8169" y="34461"/>
                  </a:cubicBezTo>
                  <a:cubicBezTo>
                    <a:pt x="5616" y="35865"/>
                    <a:pt x="3702" y="37907"/>
                    <a:pt x="2170" y="40332"/>
                  </a:cubicBezTo>
                  <a:cubicBezTo>
                    <a:pt x="638" y="42885"/>
                    <a:pt x="0" y="45948"/>
                    <a:pt x="0" y="49905"/>
                  </a:cubicBezTo>
                  <a:cubicBezTo>
                    <a:pt x="0" y="54372"/>
                    <a:pt x="1021" y="58202"/>
                    <a:pt x="3063" y="61265"/>
                  </a:cubicBezTo>
                  <a:cubicBezTo>
                    <a:pt x="5106" y="64328"/>
                    <a:pt x="7913" y="66753"/>
                    <a:pt x="11360" y="68284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0"/>
                  </a:cubicBezTo>
                  <a:cubicBezTo>
                    <a:pt x="35483" y="67902"/>
                    <a:pt x="37652" y="66625"/>
                    <a:pt x="39439" y="64966"/>
                  </a:cubicBezTo>
                  <a:cubicBezTo>
                    <a:pt x="41098" y="63307"/>
                    <a:pt x="42502" y="61648"/>
                    <a:pt x="43268" y="59860"/>
                  </a:cubicBezTo>
                  <a:lnTo>
                    <a:pt x="43779" y="59860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5"/>
                    <a:pt x="54245" y="11742"/>
                  </a:cubicBezTo>
                  <a:cubicBezTo>
                    <a:pt x="52586" y="8551"/>
                    <a:pt x="50288" y="6254"/>
                    <a:pt x="47608" y="4467"/>
                  </a:cubicBezTo>
                  <a:close/>
                  <a:moveTo>
                    <a:pt x="43524" y="44544"/>
                  </a:moveTo>
                  <a:cubicBezTo>
                    <a:pt x="43524" y="47225"/>
                    <a:pt x="42885" y="49778"/>
                    <a:pt x="41481" y="52075"/>
                  </a:cubicBezTo>
                  <a:cubicBezTo>
                    <a:pt x="40077" y="54372"/>
                    <a:pt x="38163" y="56287"/>
                    <a:pt x="35483" y="57819"/>
                  </a:cubicBezTo>
                  <a:cubicBezTo>
                    <a:pt x="32802" y="59222"/>
                    <a:pt x="29739" y="59988"/>
                    <a:pt x="26038" y="59988"/>
                  </a:cubicBezTo>
                  <a:cubicBezTo>
                    <a:pt x="22336" y="59988"/>
                    <a:pt x="19145" y="59095"/>
                    <a:pt x="16720" y="57436"/>
                  </a:cubicBezTo>
                  <a:cubicBezTo>
                    <a:pt x="14295" y="55776"/>
                    <a:pt x="13019" y="53224"/>
                    <a:pt x="13019" y="50033"/>
                  </a:cubicBezTo>
                  <a:cubicBezTo>
                    <a:pt x="13019" y="47608"/>
                    <a:pt x="13657" y="45821"/>
                    <a:pt x="14933" y="44289"/>
                  </a:cubicBezTo>
                  <a:cubicBezTo>
                    <a:pt x="16210" y="42885"/>
                    <a:pt x="17869" y="41737"/>
                    <a:pt x="20039" y="40971"/>
                  </a:cubicBezTo>
                  <a:cubicBezTo>
                    <a:pt x="22209" y="40205"/>
                    <a:pt x="24506" y="39694"/>
                    <a:pt x="27059" y="39311"/>
                  </a:cubicBezTo>
                  <a:cubicBezTo>
                    <a:pt x="28207" y="39184"/>
                    <a:pt x="29484" y="38929"/>
                    <a:pt x="31143" y="38801"/>
                  </a:cubicBezTo>
                  <a:cubicBezTo>
                    <a:pt x="32802" y="38546"/>
                    <a:pt x="34461" y="38291"/>
                    <a:pt x="36121" y="38035"/>
                  </a:cubicBezTo>
                  <a:cubicBezTo>
                    <a:pt x="37780" y="37780"/>
                    <a:pt x="39439" y="37397"/>
                    <a:pt x="40716" y="37014"/>
                  </a:cubicBezTo>
                  <a:cubicBezTo>
                    <a:pt x="42120" y="36631"/>
                    <a:pt x="43013" y="36121"/>
                    <a:pt x="43396" y="35738"/>
                  </a:cubicBezTo>
                  <a:lnTo>
                    <a:pt x="43396" y="4454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97344417-E0E9-665B-F261-EF5785444A21}"/>
                </a:ext>
              </a:extLst>
            </p:cNvPr>
            <p:cNvSpPr/>
            <p:nvPr/>
          </p:nvSpPr>
          <p:spPr>
            <a:xfrm>
              <a:off x="3050348" y="6456927"/>
              <a:ext cx="56797" cy="69177"/>
            </a:xfrm>
            <a:custGeom>
              <a:avLst/>
              <a:gdLst>
                <a:gd name="connsiteX0" fmla="*/ 46076 w 56797"/>
                <a:gd name="connsiteY0" fmla="*/ 2935 h 69177"/>
                <a:gd name="connsiteX1" fmla="*/ 33823 w 56797"/>
                <a:gd name="connsiteY1" fmla="*/ 0 h 69177"/>
                <a:gd name="connsiteX2" fmla="*/ 21060 w 56797"/>
                <a:gd name="connsiteY2" fmla="*/ 3318 h 69177"/>
                <a:gd name="connsiteX3" fmla="*/ 13657 w 56797"/>
                <a:gd name="connsiteY3" fmla="*/ 11997 h 69177"/>
                <a:gd name="connsiteX4" fmla="*/ 12764 w 56797"/>
                <a:gd name="connsiteY4" fmla="*/ 11997 h 69177"/>
                <a:gd name="connsiteX5" fmla="*/ 12764 w 56797"/>
                <a:gd name="connsiteY5" fmla="*/ 893 h 69177"/>
                <a:gd name="connsiteX6" fmla="*/ 0 w 56797"/>
                <a:gd name="connsiteY6" fmla="*/ 893 h 69177"/>
                <a:gd name="connsiteX7" fmla="*/ 0 w 56797"/>
                <a:gd name="connsiteY7" fmla="*/ 69178 h 69177"/>
                <a:gd name="connsiteX8" fmla="*/ 13274 w 56797"/>
                <a:gd name="connsiteY8" fmla="*/ 69178 h 69177"/>
                <a:gd name="connsiteX9" fmla="*/ 13274 w 56797"/>
                <a:gd name="connsiteY9" fmla="*/ 28590 h 69177"/>
                <a:gd name="connsiteX10" fmla="*/ 15316 w 56797"/>
                <a:gd name="connsiteY10" fmla="*/ 19273 h 69177"/>
                <a:gd name="connsiteX11" fmla="*/ 20932 w 56797"/>
                <a:gd name="connsiteY11" fmla="*/ 13402 h 69177"/>
                <a:gd name="connsiteX12" fmla="*/ 29101 w 56797"/>
                <a:gd name="connsiteY12" fmla="*/ 11359 h 69177"/>
                <a:gd name="connsiteX13" fmla="*/ 39694 w 56797"/>
                <a:gd name="connsiteY13" fmla="*/ 15571 h 69177"/>
                <a:gd name="connsiteX14" fmla="*/ 43523 w 56797"/>
                <a:gd name="connsiteY14" fmla="*/ 27186 h 69177"/>
                <a:gd name="connsiteX15" fmla="*/ 43523 w 56797"/>
                <a:gd name="connsiteY15" fmla="*/ 69050 h 69177"/>
                <a:gd name="connsiteX16" fmla="*/ 56798 w 56797"/>
                <a:gd name="connsiteY16" fmla="*/ 69050 h 69177"/>
                <a:gd name="connsiteX17" fmla="*/ 56798 w 56797"/>
                <a:gd name="connsiteY17" fmla="*/ 25654 h 69177"/>
                <a:gd name="connsiteX18" fmla="*/ 53862 w 56797"/>
                <a:gd name="connsiteY18" fmla="*/ 11487 h 69177"/>
                <a:gd name="connsiteX19" fmla="*/ 45693 w 56797"/>
                <a:gd name="connsiteY19" fmla="*/ 2808 h 6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797" h="69177">
                  <a:moveTo>
                    <a:pt x="46076" y="2935"/>
                  </a:moveTo>
                  <a:cubicBezTo>
                    <a:pt x="42630" y="1021"/>
                    <a:pt x="38546" y="0"/>
                    <a:pt x="33823" y="0"/>
                  </a:cubicBezTo>
                  <a:cubicBezTo>
                    <a:pt x="28718" y="0"/>
                    <a:pt x="24378" y="1149"/>
                    <a:pt x="21060" y="3318"/>
                  </a:cubicBezTo>
                  <a:cubicBezTo>
                    <a:pt x="17741" y="5488"/>
                    <a:pt x="15188" y="8424"/>
                    <a:pt x="13657" y="11997"/>
                  </a:cubicBezTo>
                  <a:lnTo>
                    <a:pt x="12764" y="11997"/>
                  </a:lnTo>
                  <a:lnTo>
                    <a:pt x="12764" y="893"/>
                  </a:lnTo>
                  <a:lnTo>
                    <a:pt x="0" y="893"/>
                  </a:lnTo>
                  <a:lnTo>
                    <a:pt x="0" y="69178"/>
                  </a:lnTo>
                  <a:lnTo>
                    <a:pt x="13274" y="69178"/>
                  </a:lnTo>
                  <a:lnTo>
                    <a:pt x="13274" y="28590"/>
                  </a:lnTo>
                  <a:cubicBezTo>
                    <a:pt x="13274" y="25016"/>
                    <a:pt x="13912" y="21825"/>
                    <a:pt x="15316" y="19273"/>
                  </a:cubicBezTo>
                  <a:cubicBezTo>
                    <a:pt x="16720" y="16720"/>
                    <a:pt x="18635" y="14805"/>
                    <a:pt x="20932" y="13402"/>
                  </a:cubicBezTo>
                  <a:cubicBezTo>
                    <a:pt x="23357" y="12125"/>
                    <a:pt x="26037" y="11359"/>
                    <a:pt x="29101" y="11359"/>
                  </a:cubicBezTo>
                  <a:cubicBezTo>
                    <a:pt x="33568" y="11359"/>
                    <a:pt x="37142" y="12764"/>
                    <a:pt x="39694" y="15571"/>
                  </a:cubicBezTo>
                  <a:cubicBezTo>
                    <a:pt x="42247" y="18379"/>
                    <a:pt x="43523" y="22208"/>
                    <a:pt x="43523" y="27186"/>
                  </a:cubicBezTo>
                  <a:lnTo>
                    <a:pt x="43523" y="69050"/>
                  </a:lnTo>
                  <a:lnTo>
                    <a:pt x="56798" y="69050"/>
                  </a:lnTo>
                  <a:lnTo>
                    <a:pt x="56798" y="25654"/>
                  </a:lnTo>
                  <a:cubicBezTo>
                    <a:pt x="56798" y="20038"/>
                    <a:pt x="55776" y="15316"/>
                    <a:pt x="53862" y="11487"/>
                  </a:cubicBezTo>
                  <a:cubicBezTo>
                    <a:pt x="51947" y="7658"/>
                    <a:pt x="49267" y="4722"/>
                    <a:pt x="45693" y="2808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EF6D821-DA11-904E-006E-56682AEFB9AC}"/>
                </a:ext>
              </a:extLst>
            </p:cNvPr>
            <p:cNvSpPr/>
            <p:nvPr/>
          </p:nvSpPr>
          <p:spPr>
            <a:xfrm>
              <a:off x="3125398" y="6456927"/>
              <a:ext cx="59988" cy="70582"/>
            </a:xfrm>
            <a:custGeom>
              <a:avLst/>
              <a:gdLst>
                <a:gd name="connsiteX0" fmla="*/ 22209 w 59988"/>
                <a:gd name="connsiteY0" fmla="*/ 14167 h 70582"/>
                <a:gd name="connsiteX1" fmla="*/ 31909 w 59988"/>
                <a:gd name="connsiteY1" fmla="*/ 11232 h 70582"/>
                <a:gd name="connsiteX2" fmla="*/ 42120 w 59988"/>
                <a:gd name="connsiteY2" fmla="*/ 14678 h 70582"/>
                <a:gd name="connsiteX3" fmla="*/ 46970 w 59988"/>
                <a:gd name="connsiteY3" fmla="*/ 22974 h 70582"/>
                <a:gd name="connsiteX4" fmla="*/ 59861 w 59988"/>
                <a:gd name="connsiteY4" fmla="*/ 22974 h 70582"/>
                <a:gd name="connsiteX5" fmla="*/ 55394 w 59988"/>
                <a:gd name="connsiteY5" fmla="*/ 10976 h 70582"/>
                <a:gd name="connsiteX6" fmla="*/ 45566 w 59988"/>
                <a:gd name="connsiteY6" fmla="*/ 2935 h 70582"/>
                <a:gd name="connsiteX7" fmla="*/ 31654 w 59988"/>
                <a:gd name="connsiteY7" fmla="*/ 0 h 70582"/>
                <a:gd name="connsiteX8" fmla="*/ 14933 w 59988"/>
                <a:gd name="connsiteY8" fmla="*/ 4467 h 70582"/>
                <a:gd name="connsiteX9" fmla="*/ 3957 w 59988"/>
                <a:gd name="connsiteY9" fmla="*/ 16975 h 70582"/>
                <a:gd name="connsiteX10" fmla="*/ 0 w 59988"/>
                <a:gd name="connsiteY10" fmla="*/ 35355 h 70582"/>
                <a:gd name="connsiteX11" fmla="*/ 3829 w 59988"/>
                <a:gd name="connsiteY11" fmla="*/ 53606 h 70582"/>
                <a:gd name="connsiteX12" fmla="*/ 14806 w 59988"/>
                <a:gd name="connsiteY12" fmla="*/ 66115 h 70582"/>
                <a:gd name="connsiteX13" fmla="*/ 31909 w 59988"/>
                <a:gd name="connsiteY13" fmla="*/ 70582 h 70582"/>
                <a:gd name="connsiteX14" fmla="*/ 46076 w 59988"/>
                <a:gd name="connsiteY14" fmla="*/ 67646 h 70582"/>
                <a:gd name="connsiteX15" fmla="*/ 55649 w 59988"/>
                <a:gd name="connsiteY15" fmla="*/ 59478 h 70582"/>
                <a:gd name="connsiteX16" fmla="*/ 59989 w 59988"/>
                <a:gd name="connsiteY16" fmla="*/ 47608 h 70582"/>
                <a:gd name="connsiteX17" fmla="*/ 47097 w 59988"/>
                <a:gd name="connsiteY17" fmla="*/ 47608 h 70582"/>
                <a:gd name="connsiteX18" fmla="*/ 44162 w 59988"/>
                <a:gd name="connsiteY18" fmla="*/ 53989 h 70582"/>
                <a:gd name="connsiteX19" fmla="*/ 38929 w 59988"/>
                <a:gd name="connsiteY19" fmla="*/ 58074 h 70582"/>
                <a:gd name="connsiteX20" fmla="*/ 32037 w 59988"/>
                <a:gd name="connsiteY20" fmla="*/ 59478 h 70582"/>
                <a:gd name="connsiteX21" fmla="*/ 22209 w 59988"/>
                <a:gd name="connsiteY21" fmla="*/ 56542 h 70582"/>
                <a:gd name="connsiteX22" fmla="*/ 15827 w 59988"/>
                <a:gd name="connsiteY22" fmla="*/ 48118 h 70582"/>
                <a:gd name="connsiteX23" fmla="*/ 13529 w 59988"/>
                <a:gd name="connsiteY23" fmla="*/ 35227 h 70582"/>
                <a:gd name="connsiteX24" fmla="*/ 15827 w 59988"/>
                <a:gd name="connsiteY24" fmla="*/ 22591 h 70582"/>
                <a:gd name="connsiteX25" fmla="*/ 22336 w 59988"/>
                <a:gd name="connsiteY25" fmla="*/ 14295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88" h="70582">
                  <a:moveTo>
                    <a:pt x="22209" y="14167"/>
                  </a:moveTo>
                  <a:cubicBezTo>
                    <a:pt x="25017" y="12253"/>
                    <a:pt x="28207" y="11232"/>
                    <a:pt x="31909" y="11232"/>
                  </a:cubicBezTo>
                  <a:cubicBezTo>
                    <a:pt x="36121" y="11232"/>
                    <a:pt x="39567" y="12380"/>
                    <a:pt x="42120" y="14678"/>
                  </a:cubicBezTo>
                  <a:cubicBezTo>
                    <a:pt x="44672" y="16975"/>
                    <a:pt x="46332" y="19783"/>
                    <a:pt x="46970" y="22974"/>
                  </a:cubicBezTo>
                  <a:lnTo>
                    <a:pt x="59861" y="22974"/>
                  </a:lnTo>
                  <a:cubicBezTo>
                    <a:pt x="59350" y="18379"/>
                    <a:pt x="57946" y="14295"/>
                    <a:pt x="55394" y="10976"/>
                  </a:cubicBezTo>
                  <a:cubicBezTo>
                    <a:pt x="52841" y="7530"/>
                    <a:pt x="49650" y="4850"/>
                    <a:pt x="45566" y="2935"/>
                  </a:cubicBezTo>
                  <a:cubicBezTo>
                    <a:pt x="41481" y="1021"/>
                    <a:pt x="36887" y="0"/>
                    <a:pt x="31654" y="0"/>
                  </a:cubicBezTo>
                  <a:cubicBezTo>
                    <a:pt x="25272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404" y="22336"/>
                    <a:pt x="0" y="28462"/>
                    <a:pt x="0" y="35355"/>
                  </a:cubicBezTo>
                  <a:cubicBezTo>
                    <a:pt x="0" y="42247"/>
                    <a:pt x="1276" y="48246"/>
                    <a:pt x="3829" y="53606"/>
                  </a:cubicBezTo>
                  <a:cubicBezTo>
                    <a:pt x="6382" y="58967"/>
                    <a:pt x="10083" y="63051"/>
                    <a:pt x="14806" y="66115"/>
                  </a:cubicBezTo>
                  <a:cubicBezTo>
                    <a:pt x="19528" y="69178"/>
                    <a:pt x="25272" y="70582"/>
                    <a:pt x="31909" y="70582"/>
                  </a:cubicBezTo>
                  <a:cubicBezTo>
                    <a:pt x="37269" y="70582"/>
                    <a:pt x="41992" y="69561"/>
                    <a:pt x="46076" y="67646"/>
                  </a:cubicBezTo>
                  <a:cubicBezTo>
                    <a:pt x="50033" y="65604"/>
                    <a:pt x="53352" y="62924"/>
                    <a:pt x="55649" y="59478"/>
                  </a:cubicBezTo>
                  <a:cubicBezTo>
                    <a:pt x="58074" y="56032"/>
                    <a:pt x="59478" y="52075"/>
                    <a:pt x="59989" y="47608"/>
                  </a:cubicBezTo>
                  <a:lnTo>
                    <a:pt x="47097" y="47608"/>
                  </a:lnTo>
                  <a:cubicBezTo>
                    <a:pt x="46587" y="50033"/>
                    <a:pt x="45566" y="52203"/>
                    <a:pt x="44162" y="53989"/>
                  </a:cubicBezTo>
                  <a:cubicBezTo>
                    <a:pt x="42758" y="55776"/>
                    <a:pt x="40971" y="57052"/>
                    <a:pt x="38929" y="58074"/>
                  </a:cubicBezTo>
                  <a:cubicBezTo>
                    <a:pt x="36887" y="58967"/>
                    <a:pt x="34589" y="59478"/>
                    <a:pt x="32037" y="59478"/>
                  </a:cubicBezTo>
                  <a:cubicBezTo>
                    <a:pt x="28207" y="59478"/>
                    <a:pt x="25017" y="58457"/>
                    <a:pt x="22209" y="56542"/>
                  </a:cubicBezTo>
                  <a:cubicBezTo>
                    <a:pt x="19401" y="54500"/>
                    <a:pt x="17358" y="51692"/>
                    <a:pt x="15827" y="48118"/>
                  </a:cubicBezTo>
                  <a:cubicBezTo>
                    <a:pt x="14295" y="44544"/>
                    <a:pt x="13529" y="40205"/>
                    <a:pt x="13529" y="35227"/>
                  </a:cubicBezTo>
                  <a:cubicBezTo>
                    <a:pt x="13529" y="30249"/>
                    <a:pt x="14295" y="26165"/>
                    <a:pt x="15827" y="22591"/>
                  </a:cubicBezTo>
                  <a:cubicBezTo>
                    <a:pt x="17358" y="19017"/>
                    <a:pt x="19528" y="16210"/>
                    <a:pt x="22336" y="1429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A715E6FF-1E1C-6A74-A2BC-E0C926DA3095}"/>
                </a:ext>
              </a:extLst>
            </p:cNvPr>
            <p:cNvSpPr/>
            <p:nvPr/>
          </p:nvSpPr>
          <p:spPr>
            <a:xfrm>
              <a:off x="3199681" y="6456927"/>
              <a:ext cx="61775" cy="70582"/>
            </a:xfrm>
            <a:custGeom>
              <a:avLst/>
              <a:gdLst>
                <a:gd name="connsiteX0" fmla="*/ 61775 w 61775"/>
                <a:gd name="connsiteY0" fmla="*/ 34333 h 70582"/>
                <a:gd name="connsiteX1" fmla="*/ 59223 w 61775"/>
                <a:gd name="connsiteY1" fmla="*/ 18507 h 70582"/>
                <a:gd name="connsiteX2" fmla="*/ 52458 w 61775"/>
                <a:gd name="connsiteY2" fmla="*/ 7913 h 70582"/>
                <a:gd name="connsiteX3" fmla="*/ 42758 w 61775"/>
                <a:gd name="connsiteY3" fmla="*/ 1914 h 70582"/>
                <a:gd name="connsiteX4" fmla="*/ 31526 w 61775"/>
                <a:gd name="connsiteY4" fmla="*/ 0 h 70582"/>
                <a:gd name="connsiteX5" fmla="*/ 14933 w 61775"/>
                <a:gd name="connsiteY5" fmla="*/ 4467 h 70582"/>
                <a:gd name="connsiteX6" fmla="*/ 3957 w 61775"/>
                <a:gd name="connsiteY6" fmla="*/ 16975 h 70582"/>
                <a:gd name="connsiteX7" fmla="*/ 0 w 61775"/>
                <a:gd name="connsiteY7" fmla="*/ 35483 h 70582"/>
                <a:gd name="connsiteX8" fmla="*/ 3957 w 61775"/>
                <a:gd name="connsiteY8" fmla="*/ 53989 h 70582"/>
                <a:gd name="connsiteX9" fmla="*/ 15189 w 61775"/>
                <a:gd name="connsiteY9" fmla="*/ 66242 h 70582"/>
                <a:gd name="connsiteX10" fmla="*/ 32547 w 61775"/>
                <a:gd name="connsiteY10" fmla="*/ 70582 h 70582"/>
                <a:gd name="connsiteX11" fmla="*/ 45821 w 61775"/>
                <a:gd name="connsiteY11" fmla="*/ 68284 h 70582"/>
                <a:gd name="connsiteX12" fmla="*/ 55521 w 61775"/>
                <a:gd name="connsiteY12" fmla="*/ 61775 h 70582"/>
                <a:gd name="connsiteX13" fmla="*/ 60882 w 61775"/>
                <a:gd name="connsiteY13" fmla="*/ 52075 h 70582"/>
                <a:gd name="connsiteX14" fmla="*/ 48246 w 61775"/>
                <a:gd name="connsiteY14" fmla="*/ 49778 h 70582"/>
                <a:gd name="connsiteX15" fmla="*/ 44800 w 61775"/>
                <a:gd name="connsiteY15" fmla="*/ 55138 h 70582"/>
                <a:gd name="connsiteX16" fmla="*/ 39439 w 61775"/>
                <a:gd name="connsiteY16" fmla="*/ 58457 h 70582"/>
                <a:gd name="connsiteX17" fmla="*/ 32547 w 61775"/>
                <a:gd name="connsiteY17" fmla="*/ 59478 h 70582"/>
                <a:gd name="connsiteX18" fmla="*/ 22336 w 61775"/>
                <a:gd name="connsiteY18" fmla="*/ 56925 h 70582"/>
                <a:gd name="connsiteX19" fmla="*/ 15571 w 61775"/>
                <a:gd name="connsiteY19" fmla="*/ 49650 h 70582"/>
                <a:gd name="connsiteX20" fmla="*/ 13274 w 61775"/>
                <a:gd name="connsiteY20" fmla="*/ 38929 h 70582"/>
                <a:gd name="connsiteX21" fmla="*/ 61775 w 61775"/>
                <a:gd name="connsiteY21" fmla="*/ 38929 h 70582"/>
                <a:gd name="connsiteX22" fmla="*/ 61775 w 61775"/>
                <a:gd name="connsiteY22" fmla="*/ 34206 h 70582"/>
                <a:gd name="connsiteX23" fmla="*/ 13274 w 61775"/>
                <a:gd name="connsiteY23" fmla="*/ 29101 h 70582"/>
                <a:gd name="connsiteX24" fmla="*/ 15444 w 61775"/>
                <a:gd name="connsiteY24" fmla="*/ 20804 h 70582"/>
                <a:gd name="connsiteX25" fmla="*/ 21825 w 61775"/>
                <a:gd name="connsiteY25" fmla="*/ 13657 h 70582"/>
                <a:gd name="connsiteX26" fmla="*/ 31653 w 61775"/>
                <a:gd name="connsiteY26" fmla="*/ 10976 h 70582"/>
                <a:gd name="connsiteX27" fmla="*/ 40716 w 61775"/>
                <a:gd name="connsiteY27" fmla="*/ 13274 h 70582"/>
                <a:gd name="connsiteX28" fmla="*/ 46714 w 61775"/>
                <a:gd name="connsiteY28" fmla="*/ 19656 h 70582"/>
                <a:gd name="connsiteX29" fmla="*/ 48884 w 61775"/>
                <a:gd name="connsiteY29" fmla="*/ 28973 h 70582"/>
                <a:gd name="connsiteX30" fmla="*/ 13529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61775" y="34333"/>
                  </a:moveTo>
                  <a:cubicBezTo>
                    <a:pt x="61775" y="28079"/>
                    <a:pt x="61010" y="22846"/>
                    <a:pt x="59223" y="18507"/>
                  </a:cubicBezTo>
                  <a:cubicBezTo>
                    <a:pt x="57563" y="14167"/>
                    <a:pt x="55266" y="10594"/>
                    <a:pt x="52458" y="7913"/>
                  </a:cubicBez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8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8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103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444" y="20804"/>
                  </a:cubicBezTo>
                  <a:cubicBezTo>
                    <a:pt x="16975" y="17869"/>
                    <a:pt x="19017" y="15444"/>
                    <a:pt x="21825" y="13657"/>
                  </a:cubicBezTo>
                  <a:cubicBezTo>
                    <a:pt x="24633" y="11870"/>
                    <a:pt x="27824" y="10976"/>
                    <a:pt x="31653" y="10976"/>
                  </a:cubicBezTo>
                  <a:cubicBezTo>
                    <a:pt x="35100" y="10976"/>
                    <a:pt x="38035" y="11742"/>
                    <a:pt x="40716" y="13274"/>
                  </a:cubicBezTo>
                  <a:cubicBezTo>
                    <a:pt x="43268" y="14805"/>
                    <a:pt x="45310" y="16975"/>
                    <a:pt x="46714" y="19656"/>
                  </a:cubicBezTo>
                  <a:cubicBezTo>
                    <a:pt x="48118" y="22336"/>
                    <a:pt x="48884" y="25527"/>
                    <a:pt x="48884" y="28973"/>
                  </a:cubicBezTo>
                  <a:lnTo>
                    <a:pt x="13529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F2575179-2EDF-0CE1-F46E-B73D28144DA8}"/>
                </a:ext>
              </a:extLst>
            </p:cNvPr>
            <p:cNvSpPr/>
            <p:nvPr/>
          </p:nvSpPr>
          <p:spPr>
            <a:xfrm>
              <a:off x="638302" y="6272622"/>
              <a:ext cx="184560" cy="255014"/>
            </a:xfrm>
            <a:custGeom>
              <a:avLst/>
              <a:gdLst>
                <a:gd name="connsiteX0" fmla="*/ 0 w 184560"/>
                <a:gd name="connsiteY0" fmla="*/ 255014 h 255014"/>
                <a:gd name="connsiteX1" fmla="*/ 0 w 184560"/>
                <a:gd name="connsiteY1" fmla="*/ 0 h 255014"/>
                <a:gd name="connsiteX2" fmla="*/ 182901 w 184560"/>
                <a:gd name="connsiteY2" fmla="*/ 0 h 255014"/>
                <a:gd name="connsiteX3" fmla="*/ 182901 w 184560"/>
                <a:gd name="connsiteY3" fmla="*/ 58967 h 255014"/>
                <a:gd name="connsiteX4" fmla="*/ 67391 w 184560"/>
                <a:gd name="connsiteY4" fmla="*/ 58967 h 255014"/>
                <a:gd name="connsiteX5" fmla="*/ 67391 w 184560"/>
                <a:gd name="connsiteY5" fmla="*/ 98024 h 255014"/>
                <a:gd name="connsiteX6" fmla="*/ 165926 w 184560"/>
                <a:gd name="connsiteY6" fmla="*/ 98024 h 255014"/>
                <a:gd name="connsiteX7" fmla="*/ 165926 w 184560"/>
                <a:gd name="connsiteY7" fmla="*/ 153289 h 255014"/>
                <a:gd name="connsiteX8" fmla="*/ 67391 w 184560"/>
                <a:gd name="connsiteY8" fmla="*/ 153289 h 255014"/>
                <a:gd name="connsiteX9" fmla="*/ 67391 w 184560"/>
                <a:gd name="connsiteY9" fmla="*/ 195792 h 255014"/>
                <a:gd name="connsiteX10" fmla="*/ 184560 w 184560"/>
                <a:gd name="connsiteY10" fmla="*/ 195792 h 255014"/>
                <a:gd name="connsiteX11" fmla="*/ 184560 w 184560"/>
                <a:gd name="connsiteY11" fmla="*/ 255014 h 255014"/>
                <a:gd name="connsiteX12" fmla="*/ 0 w 184560"/>
                <a:gd name="connsiteY12" fmla="*/ 255014 h 25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560" h="255014">
                  <a:moveTo>
                    <a:pt x="0" y="255014"/>
                  </a:moveTo>
                  <a:lnTo>
                    <a:pt x="0" y="0"/>
                  </a:lnTo>
                  <a:lnTo>
                    <a:pt x="182901" y="0"/>
                  </a:lnTo>
                  <a:lnTo>
                    <a:pt x="182901" y="58967"/>
                  </a:lnTo>
                  <a:lnTo>
                    <a:pt x="67391" y="58967"/>
                  </a:lnTo>
                  <a:lnTo>
                    <a:pt x="67391" y="98024"/>
                  </a:lnTo>
                  <a:lnTo>
                    <a:pt x="165926" y="98024"/>
                  </a:lnTo>
                  <a:lnTo>
                    <a:pt x="165926" y="153289"/>
                  </a:lnTo>
                  <a:lnTo>
                    <a:pt x="67391" y="153289"/>
                  </a:lnTo>
                  <a:lnTo>
                    <a:pt x="67391" y="195792"/>
                  </a:lnTo>
                  <a:lnTo>
                    <a:pt x="184560" y="195792"/>
                  </a:lnTo>
                  <a:lnTo>
                    <a:pt x="184560" y="255014"/>
                  </a:lnTo>
                  <a:lnTo>
                    <a:pt x="0" y="25501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097B027E-E6D9-6AD0-0C75-9514EB7FC4B9}"/>
                </a:ext>
              </a:extLst>
            </p:cNvPr>
            <p:cNvSpPr/>
            <p:nvPr/>
          </p:nvSpPr>
          <p:spPr>
            <a:xfrm>
              <a:off x="1372714" y="6272622"/>
              <a:ext cx="184687" cy="255014"/>
            </a:xfrm>
            <a:custGeom>
              <a:avLst/>
              <a:gdLst>
                <a:gd name="connsiteX0" fmla="*/ 0 w 184687"/>
                <a:gd name="connsiteY0" fmla="*/ 255014 h 255014"/>
                <a:gd name="connsiteX1" fmla="*/ 0 w 184687"/>
                <a:gd name="connsiteY1" fmla="*/ 0 h 255014"/>
                <a:gd name="connsiteX2" fmla="*/ 183029 w 184687"/>
                <a:gd name="connsiteY2" fmla="*/ 0 h 255014"/>
                <a:gd name="connsiteX3" fmla="*/ 183029 w 184687"/>
                <a:gd name="connsiteY3" fmla="*/ 58967 h 255014"/>
                <a:gd name="connsiteX4" fmla="*/ 67519 w 184687"/>
                <a:gd name="connsiteY4" fmla="*/ 58967 h 255014"/>
                <a:gd name="connsiteX5" fmla="*/ 67519 w 184687"/>
                <a:gd name="connsiteY5" fmla="*/ 98024 h 255014"/>
                <a:gd name="connsiteX6" fmla="*/ 166053 w 184687"/>
                <a:gd name="connsiteY6" fmla="*/ 98024 h 255014"/>
                <a:gd name="connsiteX7" fmla="*/ 166053 w 184687"/>
                <a:gd name="connsiteY7" fmla="*/ 153289 h 255014"/>
                <a:gd name="connsiteX8" fmla="*/ 67519 w 184687"/>
                <a:gd name="connsiteY8" fmla="*/ 153289 h 255014"/>
                <a:gd name="connsiteX9" fmla="*/ 67519 w 184687"/>
                <a:gd name="connsiteY9" fmla="*/ 195792 h 255014"/>
                <a:gd name="connsiteX10" fmla="*/ 184688 w 184687"/>
                <a:gd name="connsiteY10" fmla="*/ 195792 h 255014"/>
                <a:gd name="connsiteX11" fmla="*/ 184688 w 184687"/>
                <a:gd name="connsiteY11" fmla="*/ 255014 h 255014"/>
                <a:gd name="connsiteX12" fmla="*/ 0 w 184687"/>
                <a:gd name="connsiteY12" fmla="*/ 255014 h 25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687" h="255014">
                  <a:moveTo>
                    <a:pt x="0" y="255014"/>
                  </a:moveTo>
                  <a:lnTo>
                    <a:pt x="0" y="0"/>
                  </a:lnTo>
                  <a:lnTo>
                    <a:pt x="183029" y="0"/>
                  </a:lnTo>
                  <a:lnTo>
                    <a:pt x="183029" y="58967"/>
                  </a:lnTo>
                  <a:lnTo>
                    <a:pt x="67519" y="58967"/>
                  </a:lnTo>
                  <a:lnTo>
                    <a:pt x="67519" y="98024"/>
                  </a:lnTo>
                  <a:lnTo>
                    <a:pt x="166053" y="98024"/>
                  </a:lnTo>
                  <a:lnTo>
                    <a:pt x="166053" y="153289"/>
                  </a:lnTo>
                  <a:lnTo>
                    <a:pt x="67519" y="153289"/>
                  </a:lnTo>
                  <a:lnTo>
                    <a:pt x="67519" y="195792"/>
                  </a:lnTo>
                  <a:lnTo>
                    <a:pt x="184688" y="195792"/>
                  </a:lnTo>
                  <a:lnTo>
                    <a:pt x="184688" y="255014"/>
                  </a:lnTo>
                  <a:lnTo>
                    <a:pt x="0" y="25501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7478C65A-5EA9-4CB3-A20B-6C463A82F4D1}"/>
                </a:ext>
              </a:extLst>
            </p:cNvPr>
            <p:cNvSpPr/>
            <p:nvPr/>
          </p:nvSpPr>
          <p:spPr>
            <a:xfrm>
              <a:off x="1598628" y="6272366"/>
              <a:ext cx="495989" cy="255525"/>
            </a:xfrm>
            <a:custGeom>
              <a:avLst/>
              <a:gdLst>
                <a:gd name="connsiteX0" fmla="*/ 392733 w 495989"/>
                <a:gd name="connsiteY0" fmla="*/ 0 h 255525"/>
                <a:gd name="connsiteX1" fmla="*/ 328533 w 495989"/>
                <a:gd name="connsiteY1" fmla="*/ 0 h 255525"/>
                <a:gd name="connsiteX2" fmla="*/ 247740 w 495989"/>
                <a:gd name="connsiteY2" fmla="*/ 199876 h 255525"/>
                <a:gd name="connsiteX3" fmla="*/ 235231 w 495989"/>
                <a:gd name="connsiteY3" fmla="*/ 199876 h 255525"/>
                <a:gd name="connsiteX4" fmla="*/ 209832 w 495989"/>
                <a:gd name="connsiteY4" fmla="*/ 196686 h 255525"/>
                <a:gd name="connsiteX5" fmla="*/ 192474 w 495989"/>
                <a:gd name="connsiteY5" fmla="*/ 186475 h 255525"/>
                <a:gd name="connsiteX6" fmla="*/ 179710 w 495989"/>
                <a:gd name="connsiteY6" fmla="*/ 168095 h 255525"/>
                <a:gd name="connsiteX7" fmla="*/ 178689 w 495989"/>
                <a:gd name="connsiteY7" fmla="*/ 166181 h 255525"/>
                <a:gd name="connsiteX8" fmla="*/ 180603 w 495989"/>
                <a:gd name="connsiteY8" fmla="*/ 165160 h 255525"/>
                <a:gd name="connsiteX9" fmla="*/ 222978 w 495989"/>
                <a:gd name="connsiteY9" fmla="*/ 88068 h 255525"/>
                <a:gd name="connsiteX10" fmla="*/ 210853 w 495989"/>
                <a:gd name="connsiteY10" fmla="*/ 42503 h 255525"/>
                <a:gd name="connsiteX11" fmla="*/ 177413 w 495989"/>
                <a:gd name="connsiteY11" fmla="*/ 11615 h 255525"/>
                <a:gd name="connsiteX12" fmla="*/ 128401 w 495989"/>
                <a:gd name="connsiteY12" fmla="*/ 511 h 255525"/>
                <a:gd name="connsiteX13" fmla="*/ 0 w 495989"/>
                <a:gd name="connsiteY13" fmla="*/ 511 h 255525"/>
                <a:gd name="connsiteX14" fmla="*/ 0 w 495989"/>
                <a:gd name="connsiteY14" fmla="*/ 255526 h 255525"/>
                <a:gd name="connsiteX15" fmla="*/ 67519 w 495989"/>
                <a:gd name="connsiteY15" fmla="*/ 255526 h 255525"/>
                <a:gd name="connsiteX16" fmla="*/ 67519 w 495989"/>
                <a:gd name="connsiteY16" fmla="*/ 182773 h 255525"/>
                <a:gd name="connsiteX17" fmla="*/ 80793 w 495989"/>
                <a:gd name="connsiteY17" fmla="*/ 182773 h 255525"/>
                <a:gd name="connsiteX18" fmla="*/ 111808 w 495989"/>
                <a:gd name="connsiteY18" fmla="*/ 182391 h 255525"/>
                <a:gd name="connsiteX19" fmla="*/ 113340 w 495989"/>
                <a:gd name="connsiteY19" fmla="*/ 182391 h 255525"/>
                <a:gd name="connsiteX20" fmla="*/ 113978 w 495989"/>
                <a:gd name="connsiteY20" fmla="*/ 183794 h 255525"/>
                <a:gd name="connsiteX21" fmla="*/ 158012 w 495989"/>
                <a:gd name="connsiteY21" fmla="*/ 239443 h 255525"/>
                <a:gd name="connsiteX22" fmla="*/ 217235 w 495989"/>
                <a:gd name="connsiteY22" fmla="*/ 255526 h 255525"/>
                <a:gd name="connsiteX23" fmla="*/ 296624 w 495989"/>
                <a:gd name="connsiteY23" fmla="*/ 255526 h 255525"/>
                <a:gd name="connsiteX24" fmla="*/ 310025 w 495989"/>
                <a:gd name="connsiteY24" fmla="*/ 220426 h 255525"/>
                <a:gd name="connsiteX25" fmla="*/ 411368 w 495989"/>
                <a:gd name="connsiteY25" fmla="*/ 220426 h 255525"/>
                <a:gd name="connsiteX26" fmla="*/ 424897 w 495989"/>
                <a:gd name="connsiteY26" fmla="*/ 255526 h 255525"/>
                <a:gd name="connsiteX27" fmla="*/ 495990 w 495989"/>
                <a:gd name="connsiteY27" fmla="*/ 255526 h 255525"/>
                <a:gd name="connsiteX28" fmla="*/ 392861 w 495989"/>
                <a:gd name="connsiteY28" fmla="*/ 256 h 255525"/>
                <a:gd name="connsiteX29" fmla="*/ 150609 w 495989"/>
                <a:gd name="connsiteY29" fmla="*/ 107213 h 255525"/>
                <a:gd name="connsiteX30" fmla="*/ 139633 w 495989"/>
                <a:gd name="connsiteY30" fmla="*/ 119467 h 255525"/>
                <a:gd name="connsiteX31" fmla="*/ 124317 w 495989"/>
                <a:gd name="connsiteY31" fmla="*/ 124061 h 255525"/>
                <a:gd name="connsiteX32" fmla="*/ 67391 w 495989"/>
                <a:gd name="connsiteY32" fmla="*/ 124061 h 255525"/>
                <a:gd name="connsiteX33" fmla="*/ 67391 w 495989"/>
                <a:gd name="connsiteY33" fmla="*/ 59478 h 255525"/>
                <a:gd name="connsiteX34" fmla="*/ 124572 w 495989"/>
                <a:gd name="connsiteY34" fmla="*/ 59478 h 255525"/>
                <a:gd name="connsiteX35" fmla="*/ 139505 w 495989"/>
                <a:gd name="connsiteY35" fmla="*/ 64200 h 255525"/>
                <a:gd name="connsiteX36" fmla="*/ 150482 w 495989"/>
                <a:gd name="connsiteY36" fmla="*/ 75815 h 255525"/>
                <a:gd name="connsiteX37" fmla="*/ 154566 w 495989"/>
                <a:gd name="connsiteY37" fmla="*/ 90238 h 255525"/>
                <a:gd name="connsiteX38" fmla="*/ 150482 w 495989"/>
                <a:gd name="connsiteY38" fmla="*/ 107341 h 255525"/>
                <a:gd name="connsiteX39" fmla="*/ 330957 w 495989"/>
                <a:gd name="connsiteY39" fmla="*/ 165287 h 255525"/>
                <a:gd name="connsiteX40" fmla="*/ 356102 w 495989"/>
                <a:gd name="connsiteY40" fmla="*/ 99938 h 255525"/>
                <a:gd name="connsiteX41" fmla="*/ 358527 w 495989"/>
                <a:gd name="connsiteY41" fmla="*/ 88579 h 255525"/>
                <a:gd name="connsiteX42" fmla="*/ 362994 w 495989"/>
                <a:gd name="connsiteY42" fmla="*/ 88579 h 255525"/>
                <a:gd name="connsiteX43" fmla="*/ 365164 w 495989"/>
                <a:gd name="connsiteY43" fmla="*/ 99556 h 255525"/>
                <a:gd name="connsiteX44" fmla="*/ 390435 w 495989"/>
                <a:gd name="connsiteY44" fmla="*/ 165160 h 255525"/>
                <a:gd name="connsiteX45" fmla="*/ 331085 w 495989"/>
                <a:gd name="connsiteY45" fmla="*/ 165160 h 25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989" h="255525">
                  <a:moveTo>
                    <a:pt x="392733" y="0"/>
                  </a:moveTo>
                  <a:lnTo>
                    <a:pt x="328533" y="0"/>
                  </a:lnTo>
                  <a:lnTo>
                    <a:pt x="247740" y="199876"/>
                  </a:lnTo>
                  <a:lnTo>
                    <a:pt x="235231" y="199876"/>
                  </a:lnTo>
                  <a:cubicBezTo>
                    <a:pt x="225148" y="199876"/>
                    <a:pt x="216597" y="198728"/>
                    <a:pt x="209832" y="196686"/>
                  </a:cubicBezTo>
                  <a:cubicBezTo>
                    <a:pt x="202940" y="194516"/>
                    <a:pt x="197068" y="191070"/>
                    <a:pt x="192474" y="186475"/>
                  </a:cubicBezTo>
                  <a:cubicBezTo>
                    <a:pt x="187879" y="181880"/>
                    <a:pt x="183539" y="175754"/>
                    <a:pt x="179710" y="168095"/>
                  </a:cubicBezTo>
                  <a:lnTo>
                    <a:pt x="178689" y="166181"/>
                  </a:lnTo>
                  <a:lnTo>
                    <a:pt x="180603" y="165160"/>
                  </a:lnTo>
                  <a:cubicBezTo>
                    <a:pt x="208683" y="149588"/>
                    <a:pt x="222978" y="123678"/>
                    <a:pt x="222978" y="88068"/>
                  </a:cubicBezTo>
                  <a:cubicBezTo>
                    <a:pt x="222978" y="70965"/>
                    <a:pt x="218894" y="55649"/>
                    <a:pt x="210853" y="42503"/>
                  </a:cubicBezTo>
                  <a:cubicBezTo>
                    <a:pt x="202812" y="29356"/>
                    <a:pt x="191580" y="18890"/>
                    <a:pt x="177413" y="11615"/>
                  </a:cubicBezTo>
                  <a:cubicBezTo>
                    <a:pt x="163118" y="4212"/>
                    <a:pt x="146653" y="511"/>
                    <a:pt x="128401" y="511"/>
                  </a:cubicBezTo>
                  <a:lnTo>
                    <a:pt x="0" y="511"/>
                  </a:lnTo>
                  <a:lnTo>
                    <a:pt x="0" y="255526"/>
                  </a:lnTo>
                  <a:lnTo>
                    <a:pt x="67519" y="255526"/>
                  </a:lnTo>
                  <a:lnTo>
                    <a:pt x="67519" y="182773"/>
                  </a:lnTo>
                  <a:lnTo>
                    <a:pt x="80793" y="182773"/>
                  </a:lnTo>
                  <a:cubicBezTo>
                    <a:pt x="84239" y="182773"/>
                    <a:pt x="104916" y="182773"/>
                    <a:pt x="111808" y="182391"/>
                  </a:cubicBezTo>
                  <a:lnTo>
                    <a:pt x="113340" y="182391"/>
                  </a:lnTo>
                  <a:cubicBezTo>
                    <a:pt x="113340" y="182391"/>
                    <a:pt x="113978" y="183794"/>
                    <a:pt x="113978" y="183794"/>
                  </a:cubicBezTo>
                  <a:cubicBezTo>
                    <a:pt x="124955" y="210087"/>
                    <a:pt x="139760" y="228722"/>
                    <a:pt x="158012" y="239443"/>
                  </a:cubicBezTo>
                  <a:cubicBezTo>
                    <a:pt x="176392" y="250165"/>
                    <a:pt x="196303" y="255526"/>
                    <a:pt x="217235" y="255526"/>
                  </a:cubicBezTo>
                  <a:lnTo>
                    <a:pt x="296624" y="255526"/>
                  </a:lnTo>
                  <a:lnTo>
                    <a:pt x="310025" y="220426"/>
                  </a:lnTo>
                  <a:lnTo>
                    <a:pt x="411368" y="220426"/>
                  </a:lnTo>
                  <a:lnTo>
                    <a:pt x="424897" y="255526"/>
                  </a:lnTo>
                  <a:lnTo>
                    <a:pt x="495990" y="255526"/>
                  </a:lnTo>
                  <a:lnTo>
                    <a:pt x="392861" y="256"/>
                  </a:lnTo>
                  <a:close/>
                  <a:moveTo>
                    <a:pt x="150609" y="107213"/>
                  </a:moveTo>
                  <a:cubicBezTo>
                    <a:pt x="147929" y="112319"/>
                    <a:pt x="144228" y="116531"/>
                    <a:pt x="139633" y="119467"/>
                  </a:cubicBezTo>
                  <a:cubicBezTo>
                    <a:pt x="135038" y="122530"/>
                    <a:pt x="129932" y="124061"/>
                    <a:pt x="124317" y="124061"/>
                  </a:cubicBezTo>
                  <a:lnTo>
                    <a:pt x="67391" y="124061"/>
                  </a:lnTo>
                  <a:lnTo>
                    <a:pt x="67391" y="59478"/>
                  </a:lnTo>
                  <a:lnTo>
                    <a:pt x="124572" y="59478"/>
                  </a:lnTo>
                  <a:cubicBezTo>
                    <a:pt x="129805" y="59478"/>
                    <a:pt x="134910" y="61010"/>
                    <a:pt x="139505" y="64200"/>
                  </a:cubicBezTo>
                  <a:cubicBezTo>
                    <a:pt x="144100" y="67264"/>
                    <a:pt x="147801" y="71093"/>
                    <a:pt x="150482" y="75815"/>
                  </a:cubicBezTo>
                  <a:cubicBezTo>
                    <a:pt x="153162" y="80538"/>
                    <a:pt x="154566" y="85388"/>
                    <a:pt x="154566" y="90238"/>
                  </a:cubicBezTo>
                  <a:cubicBezTo>
                    <a:pt x="154566" y="96492"/>
                    <a:pt x="153162" y="102236"/>
                    <a:pt x="150482" y="107341"/>
                  </a:cubicBezTo>
                  <a:close/>
                  <a:moveTo>
                    <a:pt x="330957" y="165287"/>
                  </a:moveTo>
                  <a:lnTo>
                    <a:pt x="356102" y="99938"/>
                  </a:lnTo>
                  <a:lnTo>
                    <a:pt x="358527" y="88579"/>
                  </a:lnTo>
                  <a:lnTo>
                    <a:pt x="362994" y="88579"/>
                  </a:lnTo>
                  <a:lnTo>
                    <a:pt x="365164" y="99556"/>
                  </a:lnTo>
                  <a:lnTo>
                    <a:pt x="390435" y="165160"/>
                  </a:lnTo>
                  <a:lnTo>
                    <a:pt x="331085" y="165160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BB9460A2-D495-EC98-C30B-023BCBCDD9BC}"/>
                </a:ext>
              </a:extLst>
            </p:cNvPr>
            <p:cNvSpPr/>
            <p:nvPr/>
          </p:nvSpPr>
          <p:spPr>
            <a:xfrm>
              <a:off x="899443" y="6332483"/>
              <a:ext cx="126996" cy="59477"/>
            </a:xfrm>
            <a:custGeom>
              <a:avLst/>
              <a:gdLst>
                <a:gd name="connsiteX0" fmla="*/ 113850 w 126996"/>
                <a:gd name="connsiteY0" fmla="*/ 4084 h 59477"/>
                <a:gd name="connsiteX1" fmla="*/ 101342 w 126996"/>
                <a:gd name="connsiteY1" fmla="*/ 0 h 59477"/>
                <a:gd name="connsiteX2" fmla="*/ 0 w 126996"/>
                <a:gd name="connsiteY2" fmla="*/ 0 h 59477"/>
                <a:gd name="connsiteX3" fmla="*/ 0 w 126996"/>
                <a:gd name="connsiteY3" fmla="*/ 59478 h 59477"/>
                <a:gd name="connsiteX4" fmla="*/ 101215 w 126996"/>
                <a:gd name="connsiteY4" fmla="*/ 59478 h 59477"/>
                <a:gd name="connsiteX5" fmla="*/ 113978 w 126996"/>
                <a:gd name="connsiteY5" fmla="*/ 55649 h 59477"/>
                <a:gd name="connsiteX6" fmla="*/ 123423 w 126996"/>
                <a:gd name="connsiteY6" fmla="*/ 45055 h 59477"/>
                <a:gd name="connsiteX7" fmla="*/ 126997 w 126996"/>
                <a:gd name="connsiteY7" fmla="*/ 30122 h 59477"/>
                <a:gd name="connsiteX8" fmla="*/ 123423 w 126996"/>
                <a:gd name="connsiteY8" fmla="*/ 15316 h 59477"/>
                <a:gd name="connsiteX9" fmla="*/ 113978 w 126996"/>
                <a:gd name="connsiteY9" fmla="*/ 4212 h 5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996" h="59477">
                  <a:moveTo>
                    <a:pt x="113850" y="4084"/>
                  </a:moveTo>
                  <a:cubicBezTo>
                    <a:pt x="110021" y="1404"/>
                    <a:pt x="105809" y="0"/>
                    <a:pt x="101342" y="0"/>
                  </a:cubicBezTo>
                  <a:lnTo>
                    <a:pt x="0" y="0"/>
                  </a:lnTo>
                  <a:lnTo>
                    <a:pt x="0" y="59478"/>
                  </a:lnTo>
                  <a:lnTo>
                    <a:pt x="101215" y="59478"/>
                  </a:lnTo>
                  <a:cubicBezTo>
                    <a:pt x="105809" y="59478"/>
                    <a:pt x="110149" y="58202"/>
                    <a:pt x="113978" y="55649"/>
                  </a:cubicBezTo>
                  <a:cubicBezTo>
                    <a:pt x="117935" y="53096"/>
                    <a:pt x="121126" y="49522"/>
                    <a:pt x="123423" y="45055"/>
                  </a:cubicBezTo>
                  <a:cubicBezTo>
                    <a:pt x="125720" y="40588"/>
                    <a:pt x="126997" y="35483"/>
                    <a:pt x="126997" y="30122"/>
                  </a:cubicBezTo>
                  <a:cubicBezTo>
                    <a:pt x="126997" y="24761"/>
                    <a:pt x="125848" y="19911"/>
                    <a:pt x="123423" y="15316"/>
                  </a:cubicBezTo>
                  <a:cubicBezTo>
                    <a:pt x="120998" y="10721"/>
                    <a:pt x="117807" y="7020"/>
                    <a:pt x="113978" y="4212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9155ECE5-B63B-C3EB-A8A4-FA26534E532B}"/>
                </a:ext>
              </a:extLst>
            </p:cNvPr>
            <p:cNvSpPr/>
            <p:nvPr/>
          </p:nvSpPr>
          <p:spPr>
            <a:xfrm>
              <a:off x="899316" y="6456416"/>
              <a:ext cx="123040" cy="71220"/>
            </a:xfrm>
            <a:custGeom>
              <a:avLst/>
              <a:gdLst>
                <a:gd name="connsiteX0" fmla="*/ 0 w 123040"/>
                <a:gd name="connsiteY0" fmla="*/ 0 h 71220"/>
                <a:gd name="connsiteX1" fmla="*/ 0 w 123040"/>
                <a:gd name="connsiteY1" fmla="*/ 71220 h 71220"/>
                <a:gd name="connsiteX2" fmla="*/ 123040 w 123040"/>
                <a:gd name="connsiteY2" fmla="*/ 71220 h 71220"/>
                <a:gd name="connsiteX3" fmla="*/ 83729 w 123040"/>
                <a:gd name="connsiteY3" fmla="*/ 0 h 71220"/>
                <a:gd name="connsiteX4" fmla="*/ 0 w 123040"/>
                <a:gd name="connsiteY4" fmla="*/ 0 h 7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0" h="71220">
                  <a:moveTo>
                    <a:pt x="0" y="0"/>
                  </a:moveTo>
                  <a:lnTo>
                    <a:pt x="0" y="71220"/>
                  </a:lnTo>
                  <a:lnTo>
                    <a:pt x="123040" y="71220"/>
                  </a:lnTo>
                  <a:lnTo>
                    <a:pt x="83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9947EB0F-A90F-B433-3BFE-45EFC79D0FAC}"/>
                </a:ext>
              </a:extLst>
            </p:cNvPr>
            <p:cNvSpPr/>
            <p:nvPr/>
          </p:nvSpPr>
          <p:spPr>
            <a:xfrm>
              <a:off x="1036140" y="6272622"/>
              <a:ext cx="307855" cy="255142"/>
            </a:xfrm>
            <a:custGeom>
              <a:avLst/>
              <a:gdLst>
                <a:gd name="connsiteX0" fmla="*/ 290497 w 307855"/>
                <a:gd name="connsiteY0" fmla="*/ 60754 h 255142"/>
                <a:gd name="connsiteX1" fmla="*/ 242251 w 307855"/>
                <a:gd name="connsiteY1" fmla="*/ 15954 h 255142"/>
                <a:gd name="connsiteX2" fmla="*/ 170010 w 307855"/>
                <a:gd name="connsiteY2" fmla="*/ 0 h 255142"/>
                <a:gd name="connsiteX3" fmla="*/ 0 w 307855"/>
                <a:gd name="connsiteY3" fmla="*/ 0 h 255142"/>
                <a:gd name="connsiteX4" fmla="*/ 18635 w 307855"/>
                <a:gd name="connsiteY4" fmla="*/ 7658 h 255142"/>
                <a:gd name="connsiteX5" fmla="*/ 53990 w 307855"/>
                <a:gd name="connsiteY5" fmla="*/ 41481 h 255142"/>
                <a:gd name="connsiteX6" fmla="*/ 66753 w 307855"/>
                <a:gd name="connsiteY6" fmla="*/ 89983 h 255142"/>
                <a:gd name="connsiteX7" fmla="*/ 54245 w 307855"/>
                <a:gd name="connsiteY7" fmla="*/ 138484 h 255142"/>
                <a:gd name="connsiteX8" fmla="*/ 21826 w 307855"/>
                <a:gd name="connsiteY8" fmla="*/ 170648 h 255142"/>
                <a:gd name="connsiteX9" fmla="*/ 73645 w 307855"/>
                <a:gd name="connsiteY9" fmla="*/ 255142 h 255142"/>
                <a:gd name="connsiteX10" fmla="*/ 170776 w 307855"/>
                <a:gd name="connsiteY10" fmla="*/ 255142 h 255142"/>
                <a:gd name="connsiteX11" fmla="*/ 242762 w 307855"/>
                <a:gd name="connsiteY11" fmla="*/ 239188 h 255142"/>
                <a:gd name="connsiteX12" fmla="*/ 290753 w 307855"/>
                <a:gd name="connsiteY12" fmla="*/ 194388 h 255142"/>
                <a:gd name="connsiteX13" fmla="*/ 307856 w 307855"/>
                <a:gd name="connsiteY13" fmla="*/ 127507 h 255142"/>
                <a:gd name="connsiteX14" fmla="*/ 290753 w 307855"/>
                <a:gd name="connsiteY14" fmla="*/ 60882 h 255142"/>
                <a:gd name="connsiteX15" fmla="*/ 216852 w 307855"/>
                <a:gd name="connsiteY15" fmla="*/ 173711 h 255142"/>
                <a:gd name="connsiteX16" fmla="*/ 168095 w 307855"/>
                <a:gd name="connsiteY16" fmla="*/ 189793 h 255142"/>
                <a:gd name="connsiteX17" fmla="*/ 129167 w 307855"/>
                <a:gd name="connsiteY17" fmla="*/ 189793 h 255142"/>
                <a:gd name="connsiteX18" fmla="*/ 129167 w 307855"/>
                <a:gd name="connsiteY18" fmla="*/ 65221 h 255142"/>
                <a:gd name="connsiteX19" fmla="*/ 168095 w 307855"/>
                <a:gd name="connsiteY19" fmla="*/ 65221 h 255142"/>
                <a:gd name="connsiteX20" fmla="*/ 217235 w 307855"/>
                <a:gd name="connsiteY20" fmla="*/ 81941 h 255142"/>
                <a:gd name="connsiteX21" fmla="*/ 233827 w 307855"/>
                <a:gd name="connsiteY21" fmla="*/ 128145 h 255142"/>
                <a:gd name="connsiteX22" fmla="*/ 216980 w 307855"/>
                <a:gd name="connsiteY22" fmla="*/ 173711 h 25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855" h="255142">
                  <a:moveTo>
                    <a:pt x="290497" y="60754"/>
                  </a:moveTo>
                  <a:cubicBezTo>
                    <a:pt x="279138" y="41609"/>
                    <a:pt x="262928" y="26548"/>
                    <a:pt x="242251" y="15954"/>
                  </a:cubicBezTo>
                  <a:cubicBezTo>
                    <a:pt x="221574" y="5360"/>
                    <a:pt x="197196" y="0"/>
                    <a:pt x="170010" y="0"/>
                  </a:cubicBezTo>
                  <a:lnTo>
                    <a:pt x="0" y="0"/>
                  </a:lnTo>
                  <a:cubicBezTo>
                    <a:pt x="6509" y="1914"/>
                    <a:pt x="12764" y="4467"/>
                    <a:pt x="18635" y="7658"/>
                  </a:cubicBezTo>
                  <a:cubicBezTo>
                    <a:pt x="33696" y="15699"/>
                    <a:pt x="45566" y="27059"/>
                    <a:pt x="53990" y="41481"/>
                  </a:cubicBezTo>
                  <a:cubicBezTo>
                    <a:pt x="62414" y="55776"/>
                    <a:pt x="66753" y="72114"/>
                    <a:pt x="66753" y="89983"/>
                  </a:cubicBezTo>
                  <a:cubicBezTo>
                    <a:pt x="66753" y="107851"/>
                    <a:pt x="62541" y="124316"/>
                    <a:pt x="54245" y="138484"/>
                  </a:cubicBezTo>
                  <a:cubicBezTo>
                    <a:pt x="46331" y="152013"/>
                    <a:pt x="35483" y="162735"/>
                    <a:pt x="21826" y="170648"/>
                  </a:cubicBezTo>
                  <a:lnTo>
                    <a:pt x="73645" y="255142"/>
                  </a:lnTo>
                  <a:lnTo>
                    <a:pt x="170776" y="255142"/>
                  </a:lnTo>
                  <a:cubicBezTo>
                    <a:pt x="197834" y="255142"/>
                    <a:pt x="222085" y="249781"/>
                    <a:pt x="242762" y="239188"/>
                  </a:cubicBezTo>
                  <a:cubicBezTo>
                    <a:pt x="263311" y="228594"/>
                    <a:pt x="279521" y="213533"/>
                    <a:pt x="290753" y="194388"/>
                  </a:cubicBezTo>
                  <a:cubicBezTo>
                    <a:pt x="302112" y="175115"/>
                    <a:pt x="307856" y="152651"/>
                    <a:pt x="307856" y="127507"/>
                  </a:cubicBezTo>
                  <a:cubicBezTo>
                    <a:pt x="307856" y="102363"/>
                    <a:pt x="302112" y="80027"/>
                    <a:pt x="290753" y="60882"/>
                  </a:cubicBezTo>
                  <a:close/>
                  <a:moveTo>
                    <a:pt x="216852" y="173711"/>
                  </a:moveTo>
                  <a:cubicBezTo>
                    <a:pt x="205620" y="184432"/>
                    <a:pt x="189155" y="189793"/>
                    <a:pt x="168095" y="189793"/>
                  </a:cubicBezTo>
                  <a:lnTo>
                    <a:pt x="129167" y="189793"/>
                  </a:lnTo>
                  <a:lnTo>
                    <a:pt x="129167" y="65221"/>
                  </a:lnTo>
                  <a:lnTo>
                    <a:pt x="168095" y="65221"/>
                  </a:lnTo>
                  <a:cubicBezTo>
                    <a:pt x="189666" y="65221"/>
                    <a:pt x="206258" y="70837"/>
                    <a:pt x="217235" y="81941"/>
                  </a:cubicBezTo>
                  <a:cubicBezTo>
                    <a:pt x="228211" y="93046"/>
                    <a:pt x="233827" y="108490"/>
                    <a:pt x="233827" y="128145"/>
                  </a:cubicBezTo>
                  <a:cubicBezTo>
                    <a:pt x="233827" y="147801"/>
                    <a:pt x="228084" y="163118"/>
                    <a:pt x="216980" y="173711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</p:grpSp>
      <p:sp>
        <p:nvSpPr>
          <p:cNvPr id="235" name="Text Placeholder 41">
            <a:extLst>
              <a:ext uri="{FF2B5EF4-FFF2-40B4-BE49-F238E27FC236}">
                <a16:creationId xmlns:a16="http://schemas.microsoft.com/office/drawing/2014/main" id="{DAD231D5-9D78-69F8-ADC1-3434CF3AE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1151465"/>
            <a:ext cx="10760800" cy="492443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238" name="Slide Number Placeholder 237">
            <a:extLst>
              <a:ext uri="{FF2B5EF4-FFF2-40B4-BE49-F238E27FC236}">
                <a16:creationId xmlns:a16="http://schemas.microsoft.com/office/drawing/2014/main" id="{D05E4AC1-35A5-4B9A-30C7-6A351C4EB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DC2AB1-3121-DC42-81EB-8FDD8A73E93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D85492E-3CBD-A27B-E74A-365554DC4297}"/>
              </a:ext>
            </a:extLst>
          </p:cNvPr>
          <p:cNvSpPr/>
          <p:nvPr userDrawn="1"/>
        </p:nvSpPr>
        <p:spPr>
          <a:xfrm>
            <a:off x="0" y="5803182"/>
            <a:ext cx="12192000" cy="1058604"/>
          </a:xfrm>
          <a:custGeom>
            <a:avLst/>
            <a:gdLst>
              <a:gd name="connsiteX0" fmla="*/ 0 w 12252832"/>
              <a:gd name="connsiteY0" fmla="*/ 0 h 1058604"/>
              <a:gd name="connsiteX1" fmla="*/ 12252832 w 12252832"/>
              <a:gd name="connsiteY1" fmla="*/ 0 h 1058604"/>
              <a:gd name="connsiteX2" fmla="*/ 12252832 w 12252832"/>
              <a:gd name="connsiteY2" fmla="*/ 1058605 h 1058604"/>
              <a:gd name="connsiteX3" fmla="*/ 0 w 12252832"/>
              <a:gd name="connsiteY3" fmla="*/ 1058605 h 10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832" h="1058604">
                <a:moveTo>
                  <a:pt x="0" y="0"/>
                </a:moveTo>
                <a:lnTo>
                  <a:pt x="12252832" y="0"/>
                </a:lnTo>
                <a:lnTo>
                  <a:pt x="12252832" y="1058605"/>
                </a:lnTo>
                <a:lnTo>
                  <a:pt x="0" y="105860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id="{F61E0188-076E-ABD1-3DA6-39D6CD0C4A3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1" y="6176484"/>
            <a:ext cx="3717039" cy="312000"/>
            <a:chOff x="638302" y="6272366"/>
            <a:chExt cx="3044222" cy="25552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41CDC4D-00BB-EDDA-3778-9D15F580A2CA}"/>
                </a:ext>
              </a:extLst>
            </p:cNvPr>
            <p:cNvSpPr/>
            <p:nvPr/>
          </p:nvSpPr>
          <p:spPr>
            <a:xfrm>
              <a:off x="2791760" y="6277599"/>
              <a:ext cx="71858" cy="91131"/>
            </a:xfrm>
            <a:custGeom>
              <a:avLst/>
              <a:gdLst>
                <a:gd name="connsiteX0" fmla="*/ 53352 w 71858"/>
                <a:gd name="connsiteY0" fmla="*/ 55266 h 91131"/>
                <a:gd name="connsiteX1" fmla="*/ 64711 w 71858"/>
                <a:gd name="connsiteY1" fmla="*/ 45311 h 91131"/>
                <a:gd name="connsiteX2" fmla="*/ 68668 w 71858"/>
                <a:gd name="connsiteY2" fmla="*/ 29739 h 91131"/>
                <a:gd name="connsiteX3" fmla="*/ 64839 w 71858"/>
                <a:gd name="connsiteY3" fmla="*/ 14040 h 91131"/>
                <a:gd name="connsiteX4" fmla="*/ 53607 w 71858"/>
                <a:gd name="connsiteY4" fmla="*/ 3702 h 91131"/>
                <a:gd name="connsiteX5" fmla="*/ 35993 w 71858"/>
                <a:gd name="connsiteY5" fmla="*/ 0 h 91131"/>
                <a:gd name="connsiteX6" fmla="*/ 0 w 71858"/>
                <a:gd name="connsiteY6" fmla="*/ 0 h 91131"/>
                <a:gd name="connsiteX7" fmla="*/ 0 w 71858"/>
                <a:gd name="connsiteY7" fmla="*/ 91132 h 91131"/>
                <a:gd name="connsiteX8" fmla="*/ 19273 w 71858"/>
                <a:gd name="connsiteY8" fmla="*/ 91132 h 91131"/>
                <a:gd name="connsiteX9" fmla="*/ 19273 w 71858"/>
                <a:gd name="connsiteY9" fmla="*/ 58840 h 91131"/>
                <a:gd name="connsiteX10" fmla="*/ 33313 w 71858"/>
                <a:gd name="connsiteY10" fmla="*/ 58840 h 91131"/>
                <a:gd name="connsiteX11" fmla="*/ 50544 w 71858"/>
                <a:gd name="connsiteY11" fmla="*/ 91132 h 91131"/>
                <a:gd name="connsiteX12" fmla="*/ 71859 w 71858"/>
                <a:gd name="connsiteY12" fmla="*/ 91132 h 91131"/>
                <a:gd name="connsiteX13" fmla="*/ 52458 w 71858"/>
                <a:gd name="connsiteY13" fmla="*/ 55649 h 91131"/>
                <a:gd name="connsiteX14" fmla="*/ 53352 w 71858"/>
                <a:gd name="connsiteY14" fmla="*/ 55394 h 91131"/>
                <a:gd name="connsiteX15" fmla="*/ 19145 w 71858"/>
                <a:gd name="connsiteY15" fmla="*/ 15699 h 91131"/>
                <a:gd name="connsiteX16" fmla="*/ 32164 w 71858"/>
                <a:gd name="connsiteY16" fmla="*/ 15699 h 91131"/>
                <a:gd name="connsiteX17" fmla="*/ 41354 w 71858"/>
                <a:gd name="connsiteY17" fmla="*/ 17359 h 91131"/>
                <a:gd name="connsiteX18" fmla="*/ 46842 w 71858"/>
                <a:gd name="connsiteY18" fmla="*/ 22081 h 91131"/>
                <a:gd name="connsiteX19" fmla="*/ 48629 w 71858"/>
                <a:gd name="connsiteY19" fmla="*/ 29739 h 91131"/>
                <a:gd name="connsiteX20" fmla="*/ 46842 w 71858"/>
                <a:gd name="connsiteY20" fmla="*/ 37270 h 91131"/>
                <a:gd name="connsiteX21" fmla="*/ 41354 w 71858"/>
                <a:gd name="connsiteY21" fmla="*/ 41864 h 91131"/>
                <a:gd name="connsiteX22" fmla="*/ 32164 w 71858"/>
                <a:gd name="connsiteY22" fmla="*/ 43396 h 91131"/>
                <a:gd name="connsiteX23" fmla="*/ 19145 w 71858"/>
                <a:gd name="connsiteY23" fmla="*/ 43396 h 91131"/>
                <a:gd name="connsiteX24" fmla="*/ 19145 w 71858"/>
                <a:gd name="connsiteY24" fmla="*/ 15827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858" h="91131">
                  <a:moveTo>
                    <a:pt x="53352" y="55266"/>
                  </a:moveTo>
                  <a:cubicBezTo>
                    <a:pt x="58329" y="52968"/>
                    <a:pt x="62031" y="49650"/>
                    <a:pt x="64711" y="45311"/>
                  </a:cubicBezTo>
                  <a:cubicBezTo>
                    <a:pt x="67264" y="40971"/>
                    <a:pt x="68668" y="35738"/>
                    <a:pt x="68668" y="29739"/>
                  </a:cubicBezTo>
                  <a:cubicBezTo>
                    <a:pt x="68668" y="23740"/>
                    <a:pt x="67391" y="18507"/>
                    <a:pt x="64839" y="14040"/>
                  </a:cubicBezTo>
                  <a:cubicBezTo>
                    <a:pt x="62286" y="9573"/>
                    <a:pt x="58585" y="6127"/>
                    <a:pt x="53607" y="3702"/>
                  </a:cubicBezTo>
                  <a:cubicBezTo>
                    <a:pt x="48757" y="1276"/>
                    <a:pt x="42885" y="0"/>
                    <a:pt x="35993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19273" y="91132"/>
                  </a:lnTo>
                  <a:lnTo>
                    <a:pt x="19273" y="58840"/>
                  </a:lnTo>
                  <a:lnTo>
                    <a:pt x="33313" y="58840"/>
                  </a:lnTo>
                  <a:lnTo>
                    <a:pt x="50544" y="91132"/>
                  </a:lnTo>
                  <a:lnTo>
                    <a:pt x="71859" y="91132"/>
                  </a:lnTo>
                  <a:lnTo>
                    <a:pt x="52458" y="55649"/>
                  </a:lnTo>
                  <a:cubicBezTo>
                    <a:pt x="52458" y="55649"/>
                    <a:pt x="53096" y="55521"/>
                    <a:pt x="53352" y="55394"/>
                  </a:cubicBezTo>
                  <a:close/>
                  <a:moveTo>
                    <a:pt x="19145" y="15699"/>
                  </a:moveTo>
                  <a:lnTo>
                    <a:pt x="32164" y="15699"/>
                  </a:lnTo>
                  <a:cubicBezTo>
                    <a:pt x="35865" y="15699"/>
                    <a:pt x="38929" y="16210"/>
                    <a:pt x="41354" y="17359"/>
                  </a:cubicBezTo>
                  <a:cubicBezTo>
                    <a:pt x="43779" y="18379"/>
                    <a:pt x="45566" y="20039"/>
                    <a:pt x="46842" y="22081"/>
                  </a:cubicBezTo>
                  <a:cubicBezTo>
                    <a:pt x="47991" y="24123"/>
                    <a:pt x="48629" y="26676"/>
                    <a:pt x="48629" y="29739"/>
                  </a:cubicBezTo>
                  <a:cubicBezTo>
                    <a:pt x="48629" y="32802"/>
                    <a:pt x="47991" y="35227"/>
                    <a:pt x="46842" y="37270"/>
                  </a:cubicBezTo>
                  <a:cubicBezTo>
                    <a:pt x="45693" y="39312"/>
                    <a:pt x="43779" y="40843"/>
                    <a:pt x="41354" y="41864"/>
                  </a:cubicBezTo>
                  <a:cubicBezTo>
                    <a:pt x="38929" y="42886"/>
                    <a:pt x="35865" y="43396"/>
                    <a:pt x="32164" y="43396"/>
                  </a:cubicBezTo>
                  <a:lnTo>
                    <a:pt x="19145" y="43396"/>
                  </a:lnTo>
                  <a:lnTo>
                    <a:pt x="19145" y="15827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30E3737-CF8A-4276-9F85-375D480592C7}"/>
                </a:ext>
              </a:extLst>
            </p:cNvPr>
            <p:cNvSpPr/>
            <p:nvPr/>
          </p:nvSpPr>
          <p:spPr>
            <a:xfrm>
              <a:off x="2873574" y="6299553"/>
              <a:ext cx="61009" cy="70327"/>
            </a:xfrm>
            <a:custGeom>
              <a:avLst/>
              <a:gdLst>
                <a:gd name="connsiteX0" fmla="*/ 52330 w 61009"/>
                <a:gd name="connsiteY0" fmla="*/ 5361 h 70327"/>
                <a:gd name="connsiteX1" fmla="*/ 43013 w 61009"/>
                <a:gd name="connsiteY1" fmla="*/ 1276 h 70327"/>
                <a:gd name="connsiteX2" fmla="*/ 32036 w 61009"/>
                <a:gd name="connsiteY2" fmla="*/ 0 h 70327"/>
                <a:gd name="connsiteX3" fmla="*/ 17614 w 61009"/>
                <a:gd name="connsiteY3" fmla="*/ 2425 h 70327"/>
                <a:gd name="connsiteX4" fmla="*/ 7530 w 61009"/>
                <a:gd name="connsiteY4" fmla="*/ 9445 h 70327"/>
                <a:gd name="connsiteX5" fmla="*/ 2298 w 61009"/>
                <a:gd name="connsiteY5" fmla="*/ 20294 h 70327"/>
                <a:gd name="connsiteX6" fmla="*/ 19783 w 61009"/>
                <a:gd name="connsiteY6" fmla="*/ 21698 h 70327"/>
                <a:gd name="connsiteX7" fmla="*/ 23740 w 61009"/>
                <a:gd name="connsiteY7" fmla="*/ 16082 h 70327"/>
                <a:gd name="connsiteX8" fmla="*/ 31909 w 61009"/>
                <a:gd name="connsiteY8" fmla="*/ 13785 h 70327"/>
                <a:gd name="connsiteX9" fmla="*/ 39439 w 61009"/>
                <a:gd name="connsiteY9" fmla="*/ 16082 h 70327"/>
                <a:gd name="connsiteX10" fmla="*/ 42120 w 61009"/>
                <a:gd name="connsiteY10" fmla="*/ 22591 h 70327"/>
                <a:gd name="connsiteX11" fmla="*/ 42120 w 61009"/>
                <a:gd name="connsiteY11" fmla="*/ 22847 h 70327"/>
                <a:gd name="connsiteX12" fmla="*/ 40460 w 61009"/>
                <a:gd name="connsiteY12" fmla="*/ 26165 h 70327"/>
                <a:gd name="connsiteX13" fmla="*/ 35227 w 61009"/>
                <a:gd name="connsiteY13" fmla="*/ 27824 h 70327"/>
                <a:gd name="connsiteX14" fmla="*/ 25655 w 61009"/>
                <a:gd name="connsiteY14" fmla="*/ 28973 h 70327"/>
                <a:gd name="connsiteX15" fmla="*/ 15954 w 61009"/>
                <a:gd name="connsiteY15" fmla="*/ 30632 h 70327"/>
                <a:gd name="connsiteX16" fmla="*/ 7786 w 61009"/>
                <a:gd name="connsiteY16" fmla="*/ 34206 h 70327"/>
                <a:gd name="connsiteX17" fmla="*/ 2042 w 61009"/>
                <a:gd name="connsiteY17" fmla="*/ 40460 h 70327"/>
                <a:gd name="connsiteX18" fmla="*/ 0 w 61009"/>
                <a:gd name="connsiteY18" fmla="*/ 50033 h 70327"/>
                <a:gd name="connsiteX19" fmla="*/ 2936 w 61009"/>
                <a:gd name="connsiteY19" fmla="*/ 61265 h 70327"/>
                <a:gd name="connsiteX20" fmla="*/ 10977 w 61009"/>
                <a:gd name="connsiteY20" fmla="*/ 68030 h 70327"/>
                <a:gd name="connsiteX21" fmla="*/ 22591 w 61009"/>
                <a:gd name="connsiteY21" fmla="*/ 70327 h 70327"/>
                <a:gd name="connsiteX22" fmla="*/ 31526 w 61009"/>
                <a:gd name="connsiteY22" fmla="*/ 68923 h 70327"/>
                <a:gd name="connsiteX23" fmla="*/ 38163 w 61009"/>
                <a:gd name="connsiteY23" fmla="*/ 65094 h 70327"/>
                <a:gd name="connsiteX24" fmla="*/ 42502 w 61009"/>
                <a:gd name="connsiteY24" fmla="*/ 59478 h 70327"/>
                <a:gd name="connsiteX25" fmla="*/ 43013 w 61009"/>
                <a:gd name="connsiteY25" fmla="*/ 59478 h 70327"/>
                <a:gd name="connsiteX26" fmla="*/ 43013 w 61009"/>
                <a:gd name="connsiteY26" fmla="*/ 68923 h 70327"/>
                <a:gd name="connsiteX27" fmla="*/ 61010 w 61009"/>
                <a:gd name="connsiteY27" fmla="*/ 68923 h 70327"/>
                <a:gd name="connsiteX28" fmla="*/ 61010 w 61009"/>
                <a:gd name="connsiteY28" fmla="*/ 22847 h 70327"/>
                <a:gd name="connsiteX29" fmla="*/ 58712 w 61009"/>
                <a:gd name="connsiteY29" fmla="*/ 12381 h 70327"/>
                <a:gd name="connsiteX30" fmla="*/ 52330 w 61009"/>
                <a:gd name="connsiteY30" fmla="*/ 5233 h 70327"/>
                <a:gd name="connsiteX31" fmla="*/ 42247 w 61009"/>
                <a:gd name="connsiteY31" fmla="*/ 44672 h 70327"/>
                <a:gd name="connsiteX32" fmla="*/ 40460 w 61009"/>
                <a:gd name="connsiteY32" fmla="*/ 51182 h 70327"/>
                <a:gd name="connsiteX33" fmla="*/ 35483 w 61009"/>
                <a:gd name="connsiteY33" fmla="*/ 55649 h 70327"/>
                <a:gd name="connsiteX34" fmla="*/ 28080 w 61009"/>
                <a:gd name="connsiteY34" fmla="*/ 57308 h 70327"/>
                <a:gd name="connsiteX35" fmla="*/ 20932 w 61009"/>
                <a:gd name="connsiteY35" fmla="*/ 55266 h 70327"/>
                <a:gd name="connsiteX36" fmla="*/ 18124 w 61009"/>
                <a:gd name="connsiteY36" fmla="*/ 49395 h 70327"/>
                <a:gd name="connsiteX37" fmla="*/ 19528 w 61009"/>
                <a:gd name="connsiteY37" fmla="*/ 44927 h 70327"/>
                <a:gd name="connsiteX38" fmla="*/ 23357 w 61009"/>
                <a:gd name="connsiteY38" fmla="*/ 42119 h 70327"/>
                <a:gd name="connsiteX39" fmla="*/ 29228 w 61009"/>
                <a:gd name="connsiteY39" fmla="*/ 40588 h 70327"/>
                <a:gd name="connsiteX40" fmla="*/ 32675 w 61009"/>
                <a:gd name="connsiteY40" fmla="*/ 40078 h 70327"/>
                <a:gd name="connsiteX41" fmla="*/ 36504 w 61009"/>
                <a:gd name="connsiteY41" fmla="*/ 39439 h 70327"/>
                <a:gd name="connsiteX42" fmla="*/ 39950 w 61009"/>
                <a:gd name="connsiteY42" fmla="*/ 38546 h 70327"/>
                <a:gd name="connsiteX43" fmla="*/ 42375 w 61009"/>
                <a:gd name="connsiteY43" fmla="*/ 37525 h 70327"/>
                <a:gd name="connsiteX44" fmla="*/ 42375 w 61009"/>
                <a:gd name="connsiteY44" fmla="*/ 44800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009" h="70327">
                  <a:moveTo>
                    <a:pt x="52330" y="5361"/>
                  </a:moveTo>
                  <a:cubicBezTo>
                    <a:pt x="49650" y="3446"/>
                    <a:pt x="46459" y="2170"/>
                    <a:pt x="43013" y="1276"/>
                  </a:cubicBezTo>
                  <a:cubicBezTo>
                    <a:pt x="39567" y="383"/>
                    <a:pt x="35865" y="0"/>
                    <a:pt x="32036" y="0"/>
                  </a:cubicBezTo>
                  <a:cubicBezTo>
                    <a:pt x="26548" y="0"/>
                    <a:pt x="21826" y="766"/>
                    <a:pt x="17614" y="2425"/>
                  </a:cubicBezTo>
                  <a:cubicBezTo>
                    <a:pt x="13529" y="4084"/>
                    <a:pt x="10083" y="6382"/>
                    <a:pt x="7530" y="9445"/>
                  </a:cubicBezTo>
                  <a:cubicBezTo>
                    <a:pt x="4978" y="12508"/>
                    <a:pt x="3191" y="16082"/>
                    <a:pt x="2298" y="20294"/>
                  </a:cubicBezTo>
                  <a:lnTo>
                    <a:pt x="19783" y="21698"/>
                  </a:lnTo>
                  <a:cubicBezTo>
                    <a:pt x="20422" y="19400"/>
                    <a:pt x="21826" y="17614"/>
                    <a:pt x="23740" y="16082"/>
                  </a:cubicBezTo>
                  <a:cubicBezTo>
                    <a:pt x="25782" y="14551"/>
                    <a:pt x="28463" y="13785"/>
                    <a:pt x="31909" y="13785"/>
                  </a:cubicBezTo>
                  <a:cubicBezTo>
                    <a:pt x="35100" y="13785"/>
                    <a:pt x="37652" y="14551"/>
                    <a:pt x="39439" y="16082"/>
                  </a:cubicBezTo>
                  <a:cubicBezTo>
                    <a:pt x="41226" y="17614"/>
                    <a:pt x="42120" y="19783"/>
                    <a:pt x="42120" y="22591"/>
                  </a:cubicBezTo>
                  <a:lnTo>
                    <a:pt x="42120" y="22847"/>
                  </a:lnTo>
                  <a:cubicBezTo>
                    <a:pt x="42120" y="24251"/>
                    <a:pt x="41609" y="25399"/>
                    <a:pt x="40460" y="26165"/>
                  </a:cubicBezTo>
                  <a:cubicBezTo>
                    <a:pt x="39312" y="26931"/>
                    <a:pt x="37652" y="27441"/>
                    <a:pt x="35227" y="27824"/>
                  </a:cubicBezTo>
                  <a:cubicBezTo>
                    <a:pt x="32802" y="28207"/>
                    <a:pt x="29611" y="28590"/>
                    <a:pt x="25655" y="28973"/>
                  </a:cubicBezTo>
                  <a:cubicBezTo>
                    <a:pt x="22336" y="29356"/>
                    <a:pt x="19018" y="29867"/>
                    <a:pt x="15954" y="30632"/>
                  </a:cubicBezTo>
                  <a:cubicBezTo>
                    <a:pt x="12891" y="31398"/>
                    <a:pt x="10211" y="32675"/>
                    <a:pt x="7786" y="34206"/>
                  </a:cubicBezTo>
                  <a:cubicBezTo>
                    <a:pt x="5361" y="35738"/>
                    <a:pt x="3446" y="37908"/>
                    <a:pt x="2042" y="40460"/>
                  </a:cubicBezTo>
                  <a:cubicBezTo>
                    <a:pt x="638" y="43013"/>
                    <a:pt x="0" y="46204"/>
                    <a:pt x="0" y="50033"/>
                  </a:cubicBezTo>
                  <a:cubicBezTo>
                    <a:pt x="0" y="54500"/>
                    <a:pt x="1021" y="58329"/>
                    <a:pt x="2936" y="61265"/>
                  </a:cubicBezTo>
                  <a:cubicBezTo>
                    <a:pt x="4850" y="64328"/>
                    <a:pt x="7658" y="66498"/>
                    <a:pt x="10977" y="68030"/>
                  </a:cubicBezTo>
                  <a:cubicBezTo>
                    <a:pt x="14423" y="69561"/>
                    <a:pt x="18252" y="70327"/>
                    <a:pt x="22591" y="70327"/>
                  </a:cubicBezTo>
                  <a:cubicBezTo>
                    <a:pt x="25910" y="70327"/>
                    <a:pt x="28973" y="69816"/>
                    <a:pt x="31526" y="68923"/>
                  </a:cubicBezTo>
                  <a:cubicBezTo>
                    <a:pt x="34079" y="68030"/>
                    <a:pt x="36376" y="66753"/>
                    <a:pt x="38163" y="65094"/>
                  </a:cubicBezTo>
                  <a:cubicBezTo>
                    <a:pt x="39950" y="63435"/>
                    <a:pt x="41481" y="61648"/>
                    <a:pt x="42502" y="59478"/>
                  </a:cubicBezTo>
                  <a:lnTo>
                    <a:pt x="43013" y="59478"/>
                  </a:lnTo>
                  <a:lnTo>
                    <a:pt x="43013" y="68923"/>
                  </a:lnTo>
                  <a:lnTo>
                    <a:pt x="61010" y="68923"/>
                  </a:lnTo>
                  <a:lnTo>
                    <a:pt x="61010" y="22847"/>
                  </a:lnTo>
                  <a:cubicBezTo>
                    <a:pt x="61010" y="18762"/>
                    <a:pt x="60244" y="15316"/>
                    <a:pt x="58712" y="12381"/>
                  </a:cubicBezTo>
                  <a:cubicBezTo>
                    <a:pt x="57180" y="9445"/>
                    <a:pt x="55011" y="7020"/>
                    <a:pt x="52330" y="5233"/>
                  </a:cubicBezTo>
                  <a:close/>
                  <a:moveTo>
                    <a:pt x="42247" y="44672"/>
                  </a:moveTo>
                  <a:cubicBezTo>
                    <a:pt x="42247" y="47097"/>
                    <a:pt x="41609" y="49267"/>
                    <a:pt x="40460" y="51182"/>
                  </a:cubicBezTo>
                  <a:cubicBezTo>
                    <a:pt x="39184" y="53096"/>
                    <a:pt x="37525" y="54628"/>
                    <a:pt x="35483" y="55649"/>
                  </a:cubicBezTo>
                  <a:cubicBezTo>
                    <a:pt x="33313" y="56798"/>
                    <a:pt x="30888" y="57308"/>
                    <a:pt x="28080" y="57308"/>
                  </a:cubicBezTo>
                  <a:cubicBezTo>
                    <a:pt x="25272" y="57308"/>
                    <a:pt x="22719" y="56670"/>
                    <a:pt x="20932" y="55266"/>
                  </a:cubicBezTo>
                  <a:cubicBezTo>
                    <a:pt x="19018" y="53862"/>
                    <a:pt x="18124" y="51948"/>
                    <a:pt x="18124" y="49395"/>
                  </a:cubicBezTo>
                  <a:cubicBezTo>
                    <a:pt x="18124" y="47608"/>
                    <a:pt x="18635" y="46076"/>
                    <a:pt x="19528" y="44927"/>
                  </a:cubicBezTo>
                  <a:cubicBezTo>
                    <a:pt x="20422" y="43779"/>
                    <a:pt x="21698" y="42758"/>
                    <a:pt x="23357" y="42119"/>
                  </a:cubicBezTo>
                  <a:cubicBezTo>
                    <a:pt x="25017" y="41354"/>
                    <a:pt x="26931" y="40843"/>
                    <a:pt x="29228" y="40588"/>
                  </a:cubicBezTo>
                  <a:cubicBezTo>
                    <a:pt x="30249" y="40460"/>
                    <a:pt x="31398" y="40333"/>
                    <a:pt x="32675" y="40078"/>
                  </a:cubicBezTo>
                  <a:cubicBezTo>
                    <a:pt x="33951" y="39822"/>
                    <a:pt x="35227" y="39695"/>
                    <a:pt x="36504" y="39439"/>
                  </a:cubicBezTo>
                  <a:cubicBezTo>
                    <a:pt x="37780" y="39184"/>
                    <a:pt x="38929" y="38929"/>
                    <a:pt x="39950" y="38546"/>
                  </a:cubicBezTo>
                  <a:cubicBezTo>
                    <a:pt x="40971" y="38291"/>
                    <a:pt x="41737" y="37908"/>
                    <a:pt x="42375" y="37525"/>
                  </a:cubicBezTo>
                  <a:lnTo>
                    <a:pt x="42375" y="4480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359590-CC89-B7B1-9F66-1BBCB5A99634}"/>
                </a:ext>
              </a:extLst>
            </p:cNvPr>
            <p:cNvSpPr/>
            <p:nvPr/>
          </p:nvSpPr>
          <p:spPr>
            <a:xfrm>
              <a:off x="2952452" y="6299425"/>
              <a:ext cx="41353" cy="69306"/>
            </a:xfrm>
            <a:custGeom>
              <a:avLst/>
              <a:gdLst>
                <a:gd name="connsiteX0" fmla="*/ 35483 w 41353"/>
                <a:gd name="connsiteY0" fmla="*/ 0 h 69306"/>
                <a:gd name="connsiteX1" fmla="*/ 25399 w 41353"/>
                <a:gd name="connsiteY1" fmla="*/ 3319 h 69306"/>
                <a:gd name="connsiteX2" fmla="*/ 19145 w 41353"/>
                <a:gd name="connsiteY2" fmla="*/ 12891 h 69306"/>
                <a:gd name="connsiteX3" fmla="*/ 18379 w 41353"/>
                <a:gd name="connsiteY3" fmla="*/ 12891 h 69306"/>
                <a:gd name="connsiteX4" fmla="*/ 18379 w 41353"/>
                <a:gd name="connsiteY4" fmla="*/ 1021 h 69306"/>
                <a:gd name="connsiteX5" fmla="*/ 0 w 41353"/>
                <a:gd name="connsiteY5" fmla="*/ 1021 h 69306"/>
                <a:gd name="connsiteX6" fmla="*/ 0 w 41353"/>
                <a:gd name="connsiteY6" fmla="*/ 69306 h 69306"/>
                <a:gd name="connsiteX7" fmla="*/ 18890 w 41353"/>
                <a:gd name="connsiteY7" fmla="*/ 69306 h 69306"/>
                <a:gd name="connsiteX8" fmla="*/ 18890 w 41353"/>
                <a:gd name="connsiteY8" fmla="*/ 30633 h 69306"/>
                <a:gd name="connsiteX9" fmla="*/ 20804 w 41353"/>
                <a:gd name="connsiteY9" fmla="*/ 23230 h 69306"/>
                <a:gd name="connsiteX10" fmla="*/ 25910 w 41353"/>
                <a:gd name="connsiteY10" fmla="*/ 18252 h 69306"/>
                <a:gd name="connsiteX11" fmla="*/ 33313 w 41353"/>
                <a:gd name="connsiteY11" fmla="*/ 16465 h 69306"/>
                <a:gd name="connsiteX12" fmla="*/ 37652 w 41353"/>
                <a:gd name="connsiteY12" fmla="*/ 16720 h 69306"/>
                <a:gd name="connsiteX13" fmla="*/ 41354 w 41353"/>
                <a:gd name="connsiteY13" fmla="*/ 17486 h 69306"/>
                <a:gd name="connsiteX14" fmla="*/ 41354 w 41353"/>
                <a:gd name="connsiteY14" fmla="*/ 638 h 69306"/>
                <a:gd name="connsiteX15" fmla="*/ 38418 w 41353"/>
                <a:gd name="connsiteY15" fmla="*/ 128 h 69306"/>
                <a:gd name="connsiteX16" fmla="*/ 35355 w 41353"/>
                <a:gd name="connsiteY16" fmla="*/ 0 h 6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53" h="69306">
                  <a:moveTo>
                    <a:pt x="35483" y="0"/>
                  </a:moveTo>
                  <a:cubicBezTo>
                    <a:pt x="31653" y="0"/>
                    <a:pt x="28335" y="1149"/>
                    <a:pt x="25399" y="3319"/>
                  </a:cubicBezTo>
                  <a:cubicBezTo>
                    <a:pt x="22464" y="5489"/>
                    <a:pt x="20421" y="8679"/>
                    <a:pt x="19145" y="12891"/>
                  </a:cubicBezTo>
                  <a:lnTo>
                    <a:pt x="18379" y="12891"/>
                  </a:lnTo>
                  <a:lnTo>
                    <a:pt x="18379" y="1021"/>
                  </a:lnTo>
                  <a:lnTo>
                    <a:pt x="0" y="1021"/>
                  </a:lnTo>
                  <a:lnTo>
                    <a:pt x="0" y="69306"/>
                  </a:lnTo>
                  <a:lnTo>
                    <a:pt x="18890" y="69306"/>
                  </a:lnTo>
                  <a:lnTo>
                    <a:pt x="18890" y="30633"/>
                  </a:lnTo>
                  <a:cubicBezTo>
                    <a:pt x="18890" y="27825"/>
                    <a:pt x="19528" y="25400"/>
                    <a:pt x="20804" y="23230"/>
                  </a:cubicBezTo>
                  <a:cubicBezTo>
                    <a:pt x="22081" y="21060"/>
                    <a:pt x="23740" y="19401"/>
                    <a:pt x="25910" y="18252"/>
                  </a:cubicBezTo>
                  <a:cubicBezTo>
                    <a:pt x="28080" y="17103"/>
                    <a:pt x="30632" y="16465"/>
                    <a:pt x="33313" y="16465"/>
                  </a:cubicBezTo>
                  <a:cubicBezTo>
                    <a:pt x="34589" y="16465"/>
                    <a:pt x="35993" y="16465"/>
                    <a:pt x="37652" y="16720"/>
                  </a:cubicBezTo>
                  <a:cubicBezTo>
                    <a:pt x="39184" y="16976"/>
                    <a:pt x="40460" y="17103"/>
                    <a:pt x="41354" y="17486"/>
                  </a:cubicBezTo>
                  <a:lnTo>
                    <a:pt x="41354" y="638"/>
                  </a:lnTo>
                  <a:cubicBezTo>
                    <a:pt x="40588" y="383"/>
                    <a:pt x="39567" y="256"/>
                    <a:pt x="38418" y="128"/>
                  </a:cubicBezTo>
                  <a:cubicBezTo>
                    <a:pt x="37269" y="128"/>
                    <a:pt x="36248" y="0"/>
                    <a:pt x="35355" y="0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FF14D98-5660-E3C0-8ADF-50BBACF192E9}"/>
                </a:ext>
              </a:extLst>
            </p:cNvPr>
            <p:cNvSpPr/>
            <p:nvPr/>
          </p:nvSpPr>
          <p:spPr>
            <a:xfrm>
              <a:off x="3000954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3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3 w 65476"/>
                <a:gd name="connsiteY8" fmla="*/ 70710 h 70709"/>
                <a:gd name="connsiteX9" fmla="*/ 48757 w 65476"/>
                <a:gd name="connsiteY9" fmla="*/ 68157 h 70709"/>
                <a:gd name="connsiteX10" fmla="*/ 59350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7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287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2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693 w 65476"/>
                <a:gd name="connsiteY29" fmla="*/ 20932 h 70709"/>
                <a:gd name="connsiteX30" fmla="*/ 47480 w 65476"/>
                <a:gd name="connsiteY30" fmla="*/ 28208 h 70709"/>
                <a:gd name="connsiteX31" fmla="*/ 18890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3" y="2170"/>
                  </a:cubicBezTo>
                  <a:cubicBezTo>
                    <a:pt x="41737" y="766"/>
                    <a:pt x="37525" y="0"/>
                    <a:pt x="33058" y="0"/>
                  </a:cubicBezTo>
                  <a:cubicBezTo>
                    <a:pt x="26421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1" y="63435"/>
                    <a:pt x="15699" y="66370"/>
                  </a:cubicBezTo>
                  <a:cubicBezTo>
                    <a:pt x="20805" y="69178"/>
                    <a:pt x="26803" y="70710"/>
                    <a:pt x="33823" y="70710"/>
                  </a:cubicBezTo>
                  <a:cubicBezTo>
                    <a:pt x="39439" y="70710"/>
                    <a:pt x="44417" y="69816"/>
                    <a:pt x="48757" y="68157"/>
                  </a:cubicBezTo>
                  <a:cubicBezTo>
                    <a:pt x="53096" y="66370"/>
                    <a:pt x="56542" y="63945"/>
                    <a:pt x="59350" y="60882"/>
                  </a:cubicBezTo>
                  <a:cubicBezTo>
                    <a:pt x="62158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3" y="51948"/>
                    <a:pt x="44545" y="53096"/>
                  </a:cubicBezTo>
                  <a:cubicBezTo>
                    <a:pt x="43268" y="54245"/>
                    <a:pt x="41864" y="55138"/>
                    <a:pt x="40077" y="55777"/>
                  </a:cubicBezTo>
                  <a:cubicBezTo>
                    <a:pt x="38291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224"/>
                    <a:pt x="22081" y="51437"/>
                    <a:pt x="20805" y="48884"/>
                  </a:cubicBezTo>
                  <a:cubicBezTo>
                    <a:pt x="19528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2" y="15316"/>
                    <a:pt x="59095" y="11743"/>
                    <a:pt x="56287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2" y="16210"/>
                  </a:cubicBezTo>
                  <a:cubicBezTo>
                    <a:pt x="28080" y="14933"/>
                    <a:pt x="30505" y="14168"/>
                    <a:pt x="33441" y="14168"/>
                  </a:cubicBezTo>
                  <a:cubicBezTo>
                    <a:pt x="36376" y="14168"/>
                    <a:pt x="38673" y="14806"/>
                    <a:pt x="40716" y="15954"/>
                  </a:cubicBezTo>
                  <a:cubicBezTo>
                    <a:pt x="42758" y="17103"/>
                    <a:pt x="44417" y="18762"/>
                    <a:pt x="45693" y="20932"/>
                  </a:cubicBezTo>
                  <a:cubicBezTo>
                    <a:pt x="46842" y="22975"/>
                    <a:pt x="47480" y="25400"/>
                    <a:pt x="47480" y="28208"/>
                  </a:cubicBezTo>
                  <a:lnTo>
                    <a:pt x="18890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D767DD7-3EB7-520D-F133-29E674815E2F}"/>
                </a:ext>
              </a:extLst>
            </p:cNvPr>
            <p:cNvSpPr/>
            <p:nvPr/>
          </p:nvSpPr>
          <p:spPr>
            <a:xfrm>
              <a:off x="3114166" y="6277599"/>
              <a:ext cx="76836" cy="91131"/>
            </a:xfrm>
            <a:custGeom>
              <a:avLst/>
              <a:gdLst>
                <a:gd name="connsiteX0" fmla="*/ 56159 w 76836"/>
                <a:gd name="connsiteY0" fmla="*/ 5488 h 91131"/>
                <a:gd name="connsiteX1" fmla="*/ 32547 w 76836"/>
                <a:gd name="connsiteY1" fmla="*/ 0 h 91131"/>
                <a:gd name="connsiteX2" fmla="*/ 0 w 76836"/>
                <a:gd name="connsiteY2" fmla="*/ 0 h 91131"/>
                <a:gd name="connsiteX3" fmla="*/ 0 w 76836"/>
                <a:gd name="connsiteY3" fmla="*/ 91132 h 91131"/>
                <a:gd name="connsiteX4" fmla="*/ 32292 w 76836"/>
                <a:gd name="connsiteY4" fmla="*/ 91132 h 91131"/>
                <a:gd name="connsiteX5" fmla="*/ 56159 w 76836"/>
                <a:gd name="connsiteY5" fmla="*/ 85643 h 91131"/>
                <a:gd name="connsiteX6" fmla="*/ 71475 w 76836"/>
                <a:gd name="connsiteY6" fmla="*/ 69944 h 91131"/>
                <a:gd name="connsiteX7" fmla="*/ 76836 w 76836"/>
                <a:gd name="connsiteY7" fmla="*/ 45438 h 91131"/>
                <a:gd name="connsiteX8" fmla="*/ 71475 w 76836"/>
                <a:gd name="connsiteY8" fmla="*/ 21060 h 91131"/>
                <a:gd name="connsiteX9" fmla="*/ 56159 w 76836"/>
                <a:gd name="connsiteY9" fmla="*/ 5488 h 91131"/>
                <a:gd name="connsiteX10" fmla="*/ 54628 w 76836"/>
                <a:gd name="connsiteY10" fmla="*/ 62031 h 91131"/>
                <a:gd name="connsiteX11" fmla="*/ 45821 w 76836"/>
                <a:gd name="connsiteY11" fmla="*/ 71476 h 91131"/>
                <a:gd name="connsiteX12" fmla="*/ 31398 w 76836"/>
                <a:gd name="connsiteY12" fmla="*/ 74539 h 91131"/>
                <a:gd name="connsiteX13" fmla="*/ 19145 w 76836"/>
                <a:gd name="connsiteY13" fmla="*/ 74539 h 91131"/>
                <a:gd name="connsiteX14" fmla="*/ 19145 w 76836"/>
                <a:gd name="connsiteY14" fmla="*/ 16465 h 91131"/>
                <a:gd name="connsiteX15" fmla="*/ 31398 w 76836"/>
                <a:gd name="connsiteY15" fmla="*/ 16465 h 91131"/>
                <a:gd name="connsiteX16" fmla="*/ 45821 w 76836"/>
                <a:gd name="connsiteY16" fmla="*/ 19528 h 91131"/>
                <a:gd name="connsiteX17" fmla="*/ 54628 w 76836"/>
                <a:gd name="connsiteY17" fmla="*/ 28973 h 91131"/>
                <a:gd name="connsiteX18" fmla="*/ 57563 w 76836"/>
                <a:gd name="connsiteY18" fmla="*/ 45438 h 91131"/>
                <a:gd name="connsiteX19" fmla="*/ 54628 w 76836"/>
                <a:gd name="connsiteY19" fmla="*/ 620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836" h="91131">
                  <a:moveTo>
                    <a:pt x="56159" y="5488"/>
                  </a:moveTo>
                  <a:cubicBezTo>
                    <a:pt x="49522" y="1914"/>
                    <a:pt x="41609" y="0"/>
                    <a:pt x="32547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32292" y="91132"/>
                  </a:lnTo>
                  <a:cubicBezTo>
                    <a:pt x="41481" y="91132"/>
                    <a:pt x="49522" y="89345"/>
                    <a:pt x="56159" y="85643"/>
                  </a:cubicBezTo>
                  <a:cubicBezTo>
                    <a:pt x="62796" y="81942"/>
                    <a:pt x="67902" y="76709"/>
                    <a:pt x="71475" y="69944"/>
                  </a:cubicBezTo>
                  <a:cubicBezTo>
                    <a:pt x="75049" y="63179"/>
                    <a:pt x="76836" y="55011"/>
                    <a:pt x="76836" y="45438"/>
                  </a:cubicBezTo>
                  <a:cubicBezTo>
                    <a:pt x="76836" y="35865"/>
                    <a:pt x="75049" y="27824"/>
                    <a:pt x="71475" y="21060"/>
                  </a:cubicBezTo>
                  <a:cubicBezTo>
                    <a:pt x="67902" y="14295"/>
                    <a:pt x="62796" y="9062"/>
                    <a:pt x="56159" y="5488"/>
                  </a:cubicBezTo>
                  <a:close/>
                  <a:moveTo>
                    <a:pt x="54628" y="62031"/>
                  </a:moveTo>
                  <a:cubicBezTo>
                    <a:pt x="52713" y="66370"/>
                    <a:pt x="49778" y="69433"/>
                    <a:pt x="45821" y="71476"/>
                  </a:cubicBezTo>
                  <a:cubicBezTo>
                    <a:pt x="41864" y="73518"/>
                    <a:pt x="37142" y="74539"/>
                    <a:pt x="31398" y="74539"/>
                  </a:cubicBezTo>
                  <a:lnTo>
                    <a:pt x="19145" y="74539"/>
                  </a:lnTo>
                  <a:lnTo>
                    <a:pt x="19145" y="16465"/>
                  </a:lnTo>
                  <a:lnTo>
                    <a:pt x="31398" y="16465"/>
                  </a:lnTo>
                  <a:cubicBezTo>
                    <a:pt x="37142" y="16465"/>
                    <a:pt x="41864" y="17486"/>
                    <a:pt x="45821" y="19528"/>
                  </a:cubicBezTo>
                  <a:cubicBezTo>
                    <a:pt x="49650" y="21570"/>
                    <a:pt x="52586" y="24633"/>
                    <a:pt x="54628" y="28973"/>
                  </a:cubicBezTo>
                  <a:cubicBezTo>
                    <a:pt x="56542" y="33185"/>
                    <a:pt x="57563" y="38801"/>
                    <a:pt x="57563" y="45438"/>
                  </a:cubicBezTo>
                  <a:cubicBezTo>
                    <a:pt x="57563" y="52075"/>
                    <a:pt x="56542" y="57819"/>
                    <a:pt x="54628" y="62031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8EC0C02-644F-AAD9-66F2-71A9D2302AAE}"/>
                </a:ext>
              </a:extLst>
            </p:cNvPr>
            <p:cNvSpPr/>
            <p:nvPr/>
          </p:nvSpPr>
          <p:spPr>
            <a:xfrm>
              <a:off x="3207212" y="6272366"/>
              <a:ext cx="20549" cy="19145"/>
            </a:xfrm>
            <a:custGeom>
              <a:avLst/>
              <a:gdLst>
                <a:gd name="connsiteX0" fmla="*/ 10338 w 20549"/>
                <a:gd name="connsiteY0" fmla="*/ 0 h 19145"/>
                <a:gd name="connsiteX1" fmla="*/ 3063 w 20549"/>
                <a:gd name="connsiteY1" fmla="*/ 2808 h 19145"/>
                <a:gd name="connsiteX2" fmla="*/ 0 w 20549"/>
                <a:gd name="connsiteY2" fmla="*/ 9573 h 19145"/>
                <a:gd name="connsiteX3" fmla="*/ 3063 w 20549"/>
                <a:gd name="connsiteY3" fmla="*/ 16337 h 19145"/>
                <a:gd name="connsiteX4" fmla="*/ 10338 w 20549"/>
                <a:gd name="connsiteY4" fmla="*/ 19145 h 19145"/>
                <a:gd name="connsiteX5" fmla="*/ 17614 w 20549"/>
                <a:gd name="connsiteY5" fmla="*/ 16337 h 19145"/>
                <a:gd name="connsiteX6" fmla="*/ 20549 w 20549"/>
                <a:gd name="connsiteY6" fmla="*/ 9573 h 19145"/>
                <a:gd name="connsiteX7" fmla="*/ 17614 w 20549"/>
                <a:gd name="connsiteY7" fmla="*/ 2808 h 19145"/>
                <a:gd name="connsiteX8" fmla="*/ 10338 w 20549"/>
                <a:gd name="connsiteY8" fmla="*/ 0 h 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49" h="19145">
                  <a:moveTo>
                    <a:pt x="10338" y="0"/>
                  </a:moveTo>
                  <a:cubicBezTo>
                    <a:pt x="7530" y="0"/>
                    <a:pt x="5105" y="894"/>
                    <a:pt x="3063" y="2808"/>
                  </a:cubicBezTo>
                  <a:cubicBezTo>
                    <a:pt x="1021" y="4722"/>
                    <a:pt x="0" y="6892"/>
                    <a:pt x="0" y="9573"/>
                  </a:cubicBezTo>
                  <a:cubicBezTo>
                    <a:pt x="0" y="12253"/>
                    <a:pt x="1021" y="14423"/>
                    <a:pt x="3063" y="16337"/>
                  </a:cubicBezTo>
                  <a:cubicBezTo>
                    <a:pt x="5105" y="18252"/>
                    <a:pt x="7530" y="19145"/>
                    <a:pt x="10338" y="19145"/>
                  </a:cubicBezTo>
                  <a:cubicBezTo>
                    <a:pt x="13146" y="19145"/>
                    <a:pt x="15571" y="18252"/>
                    <a:pt x="17614" y="16337"/>
                  </a:cubicBezTo>
                  <a:cubicBezTo>
                    <a:pt x="19656" y="14423"/>
                    <a:pt x="20549" y="12253"/>
                    <a:pt x="20549" y="9573"/>
                  </a:cubicBezTo>
                  <a:cubicBezTo>
                    <a:pt x="20549" y="6892"/>
                    <a:pt x="19528" y="4722"/>
                    <a:pt x="17614" y="2808"/>
                  </a:cubicBezTo>
                  <a:cubicBezTo>
                    <a:pt x="15571" y="894"/>
                    <a:pt x="13146" y="0"/>
                    <a:pt x="10338" y="0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0637CB-C307-DA21-3C29-6581456DBE63}"/>
                </a:ext>
              </a:extLst>
            </p:cNvPr>
            <p:cNvSpPr/>
            <p:nvPr/>
          </p:nvSpPr>
          <p:spPr>
            <a:xfrm>
              <a:off x="3207978" y="6300318"/>
              <a:ext cx="18889" cy="68284"/>
            </a:xfrm>
            <a:custGeom>
              <a:avLst/>
              <a:gdLst>
                <a:gd name="connsiteX0" fmla="*/ 0 w 18889"/>
                <a:gd name="connsiteY0" fmla="*/ 0 h 68284"/>
                <a:gd name="connsiteX1" fmla="*/ 18890 w 18889"/>
                <a:gd name="connsiteY1" fmla="*/ 0 h 68284"/>
                <a:gd name="connsiteX2" fmla="*/ 18890 w 18889"/>
                <a:gd name="connsiteY2" fmla="*/ 68285 h 68284"/>
                <a:gd name="connsiteX3" fmla="*/ 0 w 18889"/>
                <a:gd name="connsiteY3" fmla="*/ 68285 h 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9" h="68284">
                  <a:moveTo>
                    <a:pt x="0" y="0"/>
                  </a:moveTo>
                  <a:lnTo>
                    <a:pt x="18890" y="0"/>
                  </a:lnTo>
                  <a:lnTo>
                    <a:pt x="18890" y="68285"/>
                  </a:lnTo>
                  <a:lnTo>
                    <a:pt x="0" y="68285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4A20596-437C-2FED-2BA2-E9C6C5A6BC20}"/>
                </a:ext>
              </a:extLst>
            </p:cNvPr>
            <p:cNvSpPr/>
            <p:nvPr/>
          </p:nvSpPr>
          <p:spPr>
            <a:xfrm>
              <a:off x="3242184" y="6299680"/>
              <a:ext cx="61392" cy="70326"/>
            </a:xfrm>
            <a:custGeom>
              <a:avLst/>
              <a:gdLst>
                <a:gd name="connsiteX0" fmla="*/ 41609 w 61392"/>
                <a:gd name="connsiteY0" fmla="*/ 29356 h 70326"/>
                <a:gd name="connsiteX1" fmla="*/ 29228 w 61392"/>
                <a:gd name="connsiteY1" fmla="*/ 26803 h 70326"/>
                <a:gd name="connsiteX2" fmla="*/ 22464 w 61392"/>
                <a:gd name="connsiteY2" fmla="*/ 24123 h 70326"/>
                <a:gd name="connsiteX3" fmla="*/ 20549 w 61392"/>
                <a:gd name="connsiteY3" fmla="*/ 20039 h 70326"/>
                <a:gd name="connsiteX4" fmla="*/ 23612 w 61392"/>
                <a:gd name="connsiteY4" fmla="*/ 15189 h 70326"/>
                <a:gd name="connsiteX5" fmla="*/ 31015 w 61392"/>
                <a:gd name="connsiteY5" fmla="*/ 13402 h 70326"/>
                <a:gd name="connsiteX6" fmla="*/ 36631 w 61392"/>
                <a:gd name="connsiteY6" fmla="*/ 14550 h 70326"/>
                <a:gd name="connsiteX7" fmla="*/ 40460 w 61392"/>
                <a:gd name="connsiteY7" fmla="*/ 17486 h 70326"/>
                <a:gd name="connsiteX8" fmla="*/ 42375 w 61392"/>
                <a:gd name="connsiteY8" fmla="*/ 21443 h 70326"/>
                <a:gd name="connsiteX9" fmla="*/ 59733 w 61392"/>
                <a:gd name="connsiteY9" fmla="*/ 20422 h 70326"/>
                <a:gd name="connsiteX10" fmla="*/ 51054 w 61392"/>
                <a:gd name="connsiteY10" fmla="*/ 5488 h 70326"/>
                <a:gd name="connsiteX11" fmla="*/ 30633 w 61392"/>
                <a:gd name="connsiteY11" fmla="*/ 0 h 70326"/>
                <a:gd name="connsiteX12" fmla="*/ 15316 w 61392"/>
                <a:gd name="connsiteY12" fmla="*/ 2552 h 70326"/>
                <a:gd name="connsiteX13" fmla="*/ 5233 w 61392"/>
                <a:gd name="connsiteY13" fmla="*/ 9828 h 70326"/>
                <a:gd name="connsiteX14" fmla="*/ 1659 w 61392"/>
                <a:gd name="connsiteY14" fmla="*/ 21187 h 70326"/>
                <a:gd name="connsiteX15" fmla="*/ 6509 w 61392"/>
                <a:gd name="connsiteY15" fmla="*/ 33823 h 70326"/>
                <a:gd name="connsiteX16" fmla="*/ 21443 w 61392"/>
                <a:gd name="connsiteY16" fmla="*/ 40716 h 70326"/>
                <a:gd name="connsiteX17" fmla="*/ 33313 w 61392"/>
                <a:gd name="connsiteY17" fmla="*/ 43013 h 70326"/>
                <a:gd name="connsiteX18" fmla="*/ 39950 w 61392"/>
                <a:gd name="connsiteY18" fmla="*/ 45566 h 70326"/>
                <a:gd name="connsiteX19" fmla="*/ 42120 w 61392"/>
                <a:gd name="connsiteY19" fmla="*/ 49778 h 70326"/>
                <a:gd name="connsiteX20" fmla="*/ 39056 w 61392"/>
                <a:gd name="connsiteY20" fmla="*/ 54755 h 70326"/>
                <a:gd name="connsiteX21" fmla="*/ 31015 w 61392"/>
                <a:gd name="connsiteY21" fmla="*/ 56670 h 70326"/>
                <a:gd name="connsiteX22" fmla="*/ 22719 w 61392"/>
                <a:gd name="connsiteY22" fmla="*/ 54500 h 70326"/>
                <a:gd name="connsiteX23" fmla="*/ 18635 w 61392"/>
                <a:gd name="connsiteY23" fmla="*/ 48246 h 70326"/>
                <a:gd name="connsiteX24" fmla="*/ 0 w 61392"/>
                <a:gd name="connsiteY24" fmla="*/ 49267 h 70326"/>
                <a:gd name="connsiteX25" fmla="*/ 9445 w 61392"/>
                <a:gd name="connsiteY25" fmla="*/ 64711 h 70326"/>
                <a:gd name="connsiteX26" fmla="*/ 31015 w 61392"/>
                <a:gd name="connsiteY26" fmla="*/ 70327 h 70326"/>
                <a:gd name="connsiteX27" fmla="*/ 46714 w 61392"/>
                <a:gd name="connsiteY27" fmla="*/ 67519 h 70326"/>
                <a:gd name="connsiteX28" fmla="*/ 57436 w 61392"/>
                <a:gd name="connsiteY28" fmla="*/ 59605 h 70326"/>
                <a:gd name="connsiteX29" fmla="*/ 61392 w 61392"/>
                <a:gd name="connsiteY29" fmla="*/ 47863 h 70326"/>
                <a:gd name="connsiteX30" fmla="*/ 56542 w 61392"/>
                <a:gd name="connsiteY30" fmla="*/ 35993 h 70326"/>
                <a:gd name="connsiteX31" fmla="*/ 41737 w 61392"/>
                <a:gd name="connsiteY31" fmla="*/ 29356 h 7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6">
                  <a:moveTo>
                    <a:pt x="41609" y="29356"/>
                  </a:moveTo>
                  <a:lnTo>
                    <a:pt x="29228" y="26803"/>
                  </a:lnTo>
                  <a:cubicBezTo>
                    <a:pt x="26037" y="26165"/>
                    <a:pt x="23868" y="25271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2" y="15189"/>
                  </a:cubicBezTo>
                  <a:cubicBezTo>
                    <a:pt x="25655" y="13912"/>
                    <a:pt x="28080" y="13402"/>
                    <a:pt x="31015" y="13402"/>
                  </a:cubicBezTo>
                  <a:cubicBezTo>
                    <a:pt x="33185" y="13402"/>
                    <a:pt x="35099" y="13784"/>
                    <a:pt x="36631" y="14550"/>
                  </a:cubicBezTo>
                  <a:cubicBezTo>
                    <a:pt x="38163" y="15316"/>
                    <a:pt x="39439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7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3" y="0"/>
                  </a:cubicBezTo>
                  <a:cubicBezTo>
                    <a:pt x="24761" y="0"/>
                    <a:pt x="19656" y="894"/>
                    <a:pt x="15316" y="2552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8" y="30505"/>
                    <a:pt x="6509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8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6" y="54755"/>
                  </a:cubicBezTo>
                  <a:cubicBezTo>
                    <a:pt x="37014" y="56032"/>
                    <a:pt x="34334" y="56670"/>
                    <a:pt x="31015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3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5" y="70327"/>
                  </a:cubicBezTo>
                  <a:cubicBezTo>
                    <a:pt x="36887" y="70327"/>
                    <a:pt x="42247" y="69433"/>
                    <a:pt x="46714" y="67519"/>
                  </a:cubicBezTo>
                  <a:cubicBezTo>
                    <a:pt x="51309" y="65604"/>
                    <a:pt x="54883" y="63052"/>
                    <a:pt x="57436" y="59605"/>
                  </a:cubicBezTo>
                  <a:cubicBezTo>
                    <a:pt x="60116" y="56287"/>
                    <a:pt x="61392" y="52330"/>
                    <a:pt x="61392" y="47863"/>
                  </a:cubicBezTo>
                  <a:cubicBezTo>
                    <a:pt x="61392" y="42885"/>
                    <a:pt x="59733" y="38929"/>
                    <a:pt x="56542" y="35993"/>
                  </a:cubicBezTo>
                  <a:cubicBezTo>
                    <a:pt x="53224" y="32930"/>
                    <a:pt x="48374" y="30760"/>
                    <a:pt x="41737" y="29356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93C2DA3-532F-6CA1-1343-0B5199EE1C46}"/>
                </a:ext>
              </a:extLst>
            </p:cNvPr>
            <p:cNvSpPr/>
            <p:nvPr/>
          </p:nvSpPr>
          <p:spPr>
            <a:xfrm>
              <a:off x="3315957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4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4 w 65476"/>
                <a:gd name="connsiteY8" fmla="*/ 70710 h 70709"/>
                <a:gd name="connsiteX9" fmla="*/ 48757 w 65476"/>
                <a:gd name="connsiteY9" fmla="*/ 68157 h 70709"/>
                <a:gd name="connsiteX10" fmla="*/ 59351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8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160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3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566 w 65476"/>
                <a:gd name="connsiteY29" fmla="*/ 20932 h 70709"/>
                <a:gd name="connsiteX30" fmla="*/ 47353 w 65476"/>
                <a:gd name="connsiteY30" fmla="*/ 28208 h 70709"/>
                <a:gd name="connsiteX31" fmla="*/ 18762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4" y="2170"/>
                  </a:cubicBezTo>
                  <a:cubicBezTo>
                    <a:pt x="41864" y="638"/>
                    <a:pt x="37652" y="0"/>
                    <a:pt x="33058" y="0"/>
                  </a:cubicBezTo>
                  <a:cubicBezTo>
                    <a:pt x="26293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2" y="63435"/>
                    <a:pt x="15699" y="66370"/>
                  </a:cubicBezTo>
                  <a:cubicBezTo>
                    <a:pt x="20805" y="69178"/>
                    <a:pt x="26803" y="70710"/>
                    <a:pt x="33824" y="70710"/>
                  </a:cubicBezTo>
                  <a:cubicBezTo>
                    <a:pt x="39440" y="70710"/>
                    <a:pt x="44417" y="69816"/>
                    <a:pt x="48757" y="68157"/>
                  </a:cubicBezTo>
                  <a:cubicBezTo>
                    <a:pt x="53096" y="66370"/>
                    <a:pt x="56543" y="63945"/>
                    <a:pt x="59351" y="60882"/>
                  </a:cubicBezTo>
                  <a:cubicBezTo>
                    <a:pt x="62031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4" y="51948"/>
                    <a:pt x="44545" y="53096"/>
                  </a:cubicBezTo>
                  <a:cubicBezTo>
                    <a:pt x="43268" y="54245"/>
                    <a:pt x="41737" y="55138"/>
                    <a:pt x="40078" y="55777"/>
                  </a:cubicBezTo>
                  <a:cubicBezTo>
                    <a:pt x="38418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352"/>
                    <a:pt x="22081" y="51437"/>
                    <a:pt x="20805" y="48884"/>
                  </a:cubicBezTo>
                  <a:cubicBezTo>
                    <a:pt x="19528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2" y="15316"/>
                    <a:pt x="59095" y="11743"/>
                    <a:pt x="56160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3" y="16210"/>
                  </a:cubicBezTo>
                  <a:cubicBezTo>
                    <a:pt x="28080" y="14933"/>
                    <a:pt x="30505" y="14168"/>
                    <a:pt x="33441" y="14168"/>
                  </a:cubicBezTo>
                  <a:cubicBezTo>
                    <a:pt x="36376" y="14168"/>
                    <a:pt x="38673" y="14806"/>
                    <a:pt x="40716" y="15954"/>
                  </a:cubicBezTo>
                  <a:cubicBezTo>
                    <a:pt x="42758" y="17103"/>
                    <a:pt x="44417" y="18762"/>
                    <a:pt x="45566" y="20932"/>
                  </a:cubicBezTo>
                  <a:cubicBezTo>
                    <a:pt x="46714" y="22975"/>
                    <a:pt x="47353" y="25400"/>
                    <a:pt x="47353" y="28208"/>
                  </a:cubicBezTo>
                  <a:lnTo>
                    <a:pt x="18762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8C587F-642D-872C-9015-E7759351189C}"/>
                </a:ext>
              </a:extLst>
            </p:cNvPr>
            <p:cNvSpPr/>
            <p:nvPr/>
          </p:nvSpPr>
          <p:spPr>
            <a:xfrm>
              <a:off x="3393559" y="6299553"/>
              <a:ext cx="61137" cy="70327"/>
            </a:xfrm>
            <a:custGeom>
              <a:avLst/>
              <a:gdLst>
                <a:gd name="connsiteX0" fmla="*/ 52330 w 61137"/>
                <a:gd name="connsiteY0" fmla="*/ 5361 h 70327"/>
                <a:gd name="connsiteX1" fmla="*/ 43013 w 61137"/>
                <a:gd name="connsiteY1" fmla="*/ 1276 h 70327"/>
                <a:gd name="connsiteX2" fmla="*/ 32037 w 61137"/>
                <a:gd name="connsiteY2" fmla="*/ 0 h 70327"/>
                <a:gd name="connsiteX3" fmla="*/ 17614 w 61137"/>
                <a:gd name="connsiteY3" fmla="*/ 2425 h 70327"/>
                <a:gd name="connsiteX4" fmla="*/ 7530 w 61137"/>
                <a:gd name="connsiteY4" fmla="*/ 9445 h 70327"/>
                <a:gd name="connsiteX5" fmla="*/ 2297 w 61137"/>
                <a:gd name="connsiteY5" fmla="*/ 20294 h 70327"/>
                <a:gd name="connsiteX6" fmla="*/ 19783 w 61137"/>
                <a:gd name="connsiteY6" fmla="*/ 21698 h 70327"/>
                <a:gd name="connsiteX7" fmla="*/ 23740 w 61137"/>
                <a:gd name="connsiteY7" fmla="*/ 16082 h 70327"/>
                <a:gd name="connsiteX8" fmla="*/ 31909 w 61137"/>
                <a:gd name="connsiteY8" fmla="*/ 13785 h 70327"/>
                <a:gd name="connsiteX9" fmla="*/ 39439 w 61137"/>
                <a:gd name="connsiteY9" fmla="*/ 16082 h 70327"/>
                <a:gd name="connsiteX10" fmla="*/ 42119 w 61137"/>
                <a:gd name="connsiteY10" fmla="*/ 22591 h 70327"/>
                <a:gd name="connsiteX11" fmla="*/ 42119 w 61137"/>
                <a:gd name="connsiteY11" fmla="*/ 22847 h 70327"/>
                <a:gd name="connsiteX12" fmla="*/ 40460 w 61137"/>
                <a:gd name="connsiteY12" fmla="*/ 26165 h 70327"/>
                <a:gd name="connsiteX13" fmla="*/ 35227 w 61137"/>
                <a:gd name="connsiteY13" fmla="*/ 27824 h 70327"/>
                <a:gd name="connsiteX14" fmla="*/ 25655 w 61137"/>
                <a:gd name="connsiteY14" fmla="*/ 28973 h 70327"/>
                <a:gd name="connsiteX15" fmla="*/ 15954 w 61137"/>
                <a:gd name="connsiteY15" fmla="*/ 30632 h 70327"/>
                <a:gd name="connsiteX16" fmla="*/ 7786 w 61137"/>
                <a:gd name="connsiteY16" fmla="*/ 34206 h 70327"/>
                <a:gd name="connsiteX17" fmla="*/ 2042 w 61137"/>
                <a:gd name="connsiteY17" fmla="*/ 40460 h 70327"/>
                <a:gd name="connsiteX18" fmla="*/ 0 w 61137"/>
                <a:gd name="connsiteY18" fmla="*/ 50033 h 70327"/>
                <a:gd name="connsiteX19" fmla="*/ 2935 w 61137"/>
                <a:gd name="connsiteY19" fmla="*/ 61265 h 70327"/>
                <a:gd name="connsiteX20" fmla="*/ 10976 w 61137"/>
                <a:gd name="connsiteY20" fmla="*/ 68030 h 70327"/>
                <a:gd name="connsiteX21" fmla="*/ 22591 w 61137"/>
                <a:gd name="connsiteY21" fmla="*/ 70327 h 70327"/>
                <a:gd name="connsiteX22" fmla="*/ 31526 w 61137"/>
                <a:gd name="connsiteY22" fmla="*/ 68923 h 70327"/>
                <a:gd name="connsiteX23" fmla="*/ 38163 w 61137"/>
                <a:gd name="connsiteY23" fmla="*/ 65094 h 70327"/>
                <a:gd name="connsiteX24" fmla="*/ 42630 w 61137"/>
                <a:gd name="connsiteY24" fmla="*/ 59478 h 70327"/>
                <a:gd name="connsiteX25" fmla="*/ 43141 w 61137"/>
                <a:gd name="connsiteY25" fmla="*/ 59478 h 70327"/>
                <a:gd name="connsiteX26" fmla="*/ 43141 w 61137"/>
                <a:gd name="connsiteY26" fmla="*/ 68923 h 70327"/>
                <a:gd name="connsiteX27" fmla="*/ 61137 w 61137"/>
                <a:gd name="connsiteY27" fmla="*/ 68923 h 70327"/>
                <a:gd name="connsiteX28" fmla="*/ 61137 w 61137"/>
                <a:gd name="connsiteY28" fmla="*/ 22847 h 70327"/>
                <a:gd name="connsiteX29" fmla="*/ 58712 w 61137"/>
                <a:gd name="connsiteY29" fmla="*/ 12381 h 70327"/>
                <a:gd name="connsiteX30" fmla="*/ 52330 w 61137"/>
                <a:gd name="connsiteY30" fmla="*/ 5233 h 70327"/>
                <a:gd name="connsiteX31" fmla="*/ 42247 w 61137"/>
                <a:gd name="connsiteY31" fmla="*/ 44672 h 70327"/>
                <a:gd name="connsiteX32" fmla="*/ 40460 w 61137"/>
                <a:gd name="connsiteY32" fmla="*/ 51182 h 70327"/>
                <a:gd name="connsiteX33" fmla="*/ 35483 w 61137"/>
                <a:gd name="connsiteY33" fmla="*/ 55649 h 70327"/>
                <a:gd name="connsiteX34" fmla="*/ 28079 w 61137"/>
                <a:gd name="connsiteY34" fmla="*/ 57308 h 70327"/>
                <a:gd name="connsiteX35" fmla="*/ 20932 w 61137"/>
                <a:gd name="connsiteY35" fmla="*/ 55266 h 70327"/>
                <a:gd name="connsiteX36" fmla="*/ 18124 w 61137"/>
                <a:gd name="connsiteY36" fmla="*/ 49395 h 70327"/>
                <a:gd name="connsiteX37" fmla="*/ 19528 w 61137"/>
                <a:gd name="connsiteY37" fmla="*/ 44927 h 70327"/>
                <a:gd name="connsiteX38" fmla="*/ 23357 w 61137"/>
                <a:gd name="connsiteY38" fmla="*/ 42119 h 70327"/>
                <a:gd name="connsiteX39" fmla="*/ 29229 w 61137"/>
                <a:gd name="connsiteY39" fmla="*/ 40588 h 70327"/>
                <a:gd name="connsiteX40" fmla="*/ 32675 w 61137"/>
                <a:gd name="connsiteY40" fmla="*/ 40078 h 70327"/>
                <a:gd name="connsiteX41" fmla="*/ 36503 w 61137"/>
                <a:gd name="connsiteY41" fmla="*/ 39439 h 70327"/>
                <a:gd name="connsiteX42" fmla="*/ 39950 w 61137"/>
                <a:gd name="connsiteY42" fmla="*/ 38546 h 70327"/>
                <a:gd name="connsiteX43" fmla="*/ 42375 w 61137"/>
                <a:gd name="connsiteY43" fmla="*/ 37525 h 70327"/>
                <a:gd name="connsiteX44" fmla="*/ 42375 w 61137"/>
                <a:gd name="connsiteY44" fmla="*/ 44800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137" h="70327">
                  <a:moveTo>
                    <a:pt x="52330" y="5361"/>
                  </a:moveTo>
                  <a:cubicBezTo>
                    <a:pt x="49650" y="3446"/>
                    <a:pt x="46459" y="2170"/>
                    <a:pt x="43013" y="1276"/>
                  </a:cubicBezTo>
                  <a:cubicBezTo>
                    <a:pt x="39567" y="383"/>
                    <a:pt x="35865" y="0"/>
                    <a:pt x="32037" y="0"/>
                  </a:cubicBezTo>
                  <a:cubicBezTo>
                    <a:pt x="26548" y="0"/>
                    <a:pt x="21825" y="766"/>
                    <a:pt x="17614" y="2425"/>
                  </a:cubicBezTo>
                  <a:cubicBezTo>
                    <a:pt x="13529" y="4084"/>
                    <a:pt x="10083" y="6382"/>
                    <a:pt x="7530" y="9445"/>
                  </a:cubicBezTo>
                  <a:cubicBezTo>
                    <a:pt x="4978" y="12508"/>
                    <a:pt x="3191" y="16082"/>
                    <a:pt x="2297" y="20294"/>
                  </a:cubicBezTo>
                  <a:lnTo>
                    <a:pt x="19783" y="21698"/>
                  </a:lnTo>
                  <a:cubicBezTo>
                    <a:pt x="20422" y="19400"/>
                    <a:pt x="21825" y="17614"/>
                    <a:pt x="23740" y="16082"/>
                  </a:cubicBezTo>
                  <a:cubicBezTo>
                    <a:pt x="25782" y="14551"/>
                    <a:pt x="28462" y="13785"/>
                    <a:pt x="31909" y="13785"/>
                  </a:cubicBezTo>
                  <a:cubicBezTo>
                    <a:pt x="35100" y="13785"/>
                    <a:pt x="37652" y="14551"/>
                    <a:pt x="39439" y="16082"/>
                  </a:cubicBezTo>
                  <a:cubicBezTo>
                    <a:pt x="41226" y="17614"/>
                    <a:pt x="42119" y="19783"/>
                    <a:pt x="42119" y="22591"/>
                  </a:cubicBezTo>
                  <a:lnTo>
                    <a:pt x="42119" y="22847"/>
                  </a:lnTo>
                  <a:cubicBezTo>
                    <a:pt x="42119" y="24251"/>
                    <a:pt x="41609" y="25399"/>
                    <a:pt x="40460" y="26165"/>
                  </a:cubicBezTo>
                  <a:cubicBezTo>
                    <a:pt x="39311" y="26931"/>
                    <a:pt x="37652" y="27441"/>
                    <a:pt x="35227" y="27824"/>
                  </a:cubicBezTo>
                  <a:cubicBezTo>
                    <a:pt x="32802" y="28207"/>
                    <a:pt x="29611" y="28590"/>
                    <a:pt x="25655" y="28973"/>
                  </a:cubicBezTo>
                  <a:cubicBezTo>
                    <a:pt x="22336" y="29356"/>
                    <a:pt x="19017" y="29867"/>
                    <a:pt x="15954" y="30632"/>
                  </a:cubicBezTo>
                  <a:cubicBezTo>
                    <a:pt x="12891" y="31398"/>
                    <a:pt x="10211" y="32675"/>
                    <a:pt x="7786" y="34206"/>
                  </a:cubicBezTo>
                  <a:cubicBezTo>
                    <a:pt x="5360" y="35738"/>
                    <a:pt x="3446" y="37908"/>
                    <a:pt x="2042" y="40460"/>
                  </a:cubicBezTo>
                  <a:cubicBezTo>
                    <a:pt x="638" y="43013"/>
                    <a:pt x="0" y="46204"/>
                    <a:pt x="0" y="50033"/>
                  </a:cubicBezTo>
                  <a:cubicBezTo>
                    <a:pt x="0" y="54500"/>
                    <a:pt x="1021" y="58329"/>
                    <a:pt x="2935" y="61265"/>
                  </a:cubicBezTo>
                  <a:cubicBezTo>
                    <a:pt x="4850" y="64328"/>
                    <a:pt x="7658" y="66498"/>
                    <a:pt x="10976" y="68030"/>
                  </a:cubicBezTo>
                  <a:cubicBezTo>
                    <a:pt x="14423" y="69561"/>
                    <a:pt x="18252" y="70327"/>
                    <a:pt x="22591" y="70327"/>
                  </a:cubicBezTo>
                  <a:cubicBezTo>
                    <a:pt x="26038" y="70327"/>
                    <a:pt x="28973" y="69816"/>
                    <a:pt x="31526" y="68923"/>
                  </a:cubicBezTo>
                  <a:cubicBezTo>
                    <a:pt x="34078" y="68030"/>
                    <a:pt x="36376" y="66753"/>
                    <a:pt x="38163" y="65094"/>
                  </a:cubicBezTo>
                  <a:cubicBezTo>
                    <a:pt x="39950" y="63435"/>
                    <a:pt x="41481" y="61648"/>
                    <a:pt x="42630" y="59478"/>
                  </a:cubicBezTo>
                  <a:lnTo>
                    <a:pt x="43141" y="59478"/>
                  </a:lnTo>
                  <a:lnTo>
                    <a:pt x="43141" y="68923"/>
                  </a:lnTo>
                  <a:lnTo>
                    <a:pt x="61137" y="68923"/>
                  </a:lnTo>
                  <a:lnTo>
                    <a:pt x="61137" y="22847"/>
                  </a:lnTo>
                  <a:cubicBezTo>
                    <a:pt x="61137" y="18762"/>
                    <a:pt x="60371" y="15316"/>
                    <a:pt x="58712" y="12381"/>
                  </a:cubicBezTo>
                  <a:cubicBezTo>
                    <a:pt x="57180" y="9445"/>
                    <a:pt x="55011" y="7020"/>
                    <a:pt x="52330" y="5233"/>
                  </a:cubicBezTo>
                  <a:close/>
                  <a:moveTo>
                    <a:pt x="42247" y="44672"/>
                  </a:moveTo>
                  <a:cubicBezTo>
                    <a:pt x="42247" y="47097"/>
                    <a:pt x="41609" y="49267"/>
                    <a:pt x="40460" y="51182"/>
                  </a:cubicBezTo>
                  <a:cubicBezTo>
                    <a:pt x="39184" y="53096"/>
                    <a:pt x="37525" y="54628"/>
                    <a:pt x="35483" y="55649"/>
                  </a:cubicBezTo>
                  <a:cubicBezTo>
                    <a:pt x="33313" y="56798"/>
                    <a:pt x="30887" y="57308"/>
                    <a:pt x="28079" y="57308"/>
                  </a:cubicBezTo>
                  <a:cubicBezTo>
                    <a:pt x="25271" y="57308"/>
                    <a:pt x="22719" y="56670"/>
                    <a:pt x="20932" y="55266"/>
                  </a:cubicBezTo>
                  <a:cubicBezTo>
                    <a:pt x="19017" y="53862"/>
                    <a:pt x="18124" y="51948"/>
                    <a:pt x="18124" y="49395"/>
                  </a:cubicBezTo>
                  <a:cubicBezTo>
                    <a:pt x="18124" y="47608"/>
                    <a:pt x="18635" y="46076"/>
                    <a:pt x="19528" y="44927"/>
                  </a:cubicBezTo>
                  <a:cubicBezTo>
                    <a:pt x="20422" y="43779"/>
                    <a:pt x="21698" y="42758"/>
                    <a:pt x="23357" y="42119"/>
                  </a:cubicBezTo>
                  <a:cubicBezTo>
                    <a:pt x="25016" y="41354"/>
                    <a:pt x="26931" y="40843"/>
                    <a:pt x="29229" y="40588"/>
                  </a:cubicBezTo>
                  <a:cubicBezTo>
                    <a:pt x="30249" y="40460"/>
                    <a:pt x="31398" y="40333"/>
                    <a:pt x="32675" y="40078"/>
                  </a:cubicBezTo>
                  <a:cubicBezTo>
                    <a:pt x="33951" y="39822"/>
                    <a:pt x="35227" y="39695"/>
                    <a:pt x="36503" y="39439"/>
                  </a:cubicBezTo>
                  <a:cubicBezTo>
                    <a:pt x="37780" y="39184"/>
                    <a:pt x="38929" y="38929"/>
                    <a:pt x="39950" y="38546"/>
                  </a:cubicBezTo>
                  <a:cubicBezTo>
                    <a:pt x="40971" y="38291"/>
                    <a:pt x="41737" y="37908"/>
                    <a:pt x="42375" y="37525"/>
                  </a:cubicBezTo>
                  <a:lnTo>
                    <a:pt x="42375" y="4480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06A853-0AB4-B49A-AA4A-7D6ABE1E02D7}"/>
                </a:ext>
              </a:extLst>
            </p:cNvPr>
            <p:cNvSpPr/>
            <p:nvPr/>
          </p:nvSpPr>
          <p:spPr>
            <a:xfrm>
              <a:off x="3469502" y="6299680"/>
              <a:ext cx="61392" cy="70326"/>
            </a:xfrm>
            <a:custGeom>
              <a:avLst/>
              <a:gdLst>
                <a:gd name="connsiteX0" fmla="*/ 41609 w 61392"/>
                <a:gd name="connsiteY0" fmla="*/ 29356 h 70326"/>
                <a:gd name="connsiteX1" fmla="*/ 29229 w 61392"/>
                <a:gd name="connsiteY1" fmla="*/ 26803 h 70326"/>
                <a:gd name="connsiteX2" fmla="*/ 22464 w 61392"/>
                <a:gd name="connsiteY2" fmla="*/ 24123 h 70326"/>
                <a:gd name="connsiteX3" fmla="*/ 20549 w 61392"/>
                <a:gd name="connsiteY3" fmla="*/ 20039 h 70326"/>
                <a:gd name="connsiteX4" fmla="*/ 23613 w 61392"/>
                <a:gd name="connsiteY4" fmla="*/ 15189 h 70326"/>
                <a:gd name="connsiteX5" fmla="*/ 31016 w 61392"/>
                <a:gd name="connsiteY5" fmla="*/ 13402 h 70326"/>
                <a:gd name="connsiteX6" fmla="*/ 36632 w 61392"/>
                <a:gd name="connsiteY6" fmla="*/ 14550 h 70326"/>
                <a:gd name="connsiteX7" fmla="*/ 40460 w 61392"/>
                <a:gd name="connsiteY7" fmla="*/ 17486 h 70326"/>
                <a:gd name="connsiteX8" fmla="*/ 42375 w 61392"/>
                <a:gd name="connsiteY8" fmla="*/ 21443 h 70326"/>
                <a:gd name="connsiteX9" fmla="*/ 59733 w 61392"/>
                <a:gd name="connsiteY9" fmla="*/ 20422 h 70326"/>
                <a:gd name="connsiteX10" fmla="*/ 51054 w 61392"/>
                <a:gd name="connsiteY10" fmla="*/ 5488 h 70326"/>
                <a:gd name="connsiteX11" fmla="*/ 30633 w 61392"/>
                <a:gd name="connsiteY11" fmla="*/ 0 h 70326"/>
                <a:gd name="connsiteX12" fmla="*/ 15316 w 61392"/>
                <a:gd name="connsiteY12" fmla="*/ 2552 h 70326"/>
                <a:gd name="connsiteX13" fmla="*/ 5233 w 61392"/>
                <a:gd name="connsiteY13" fmla="*/ 9828 h 70326"/>
                <a:gd name="connsiteX14" fmla="*/ 1659 w 61392"/>
                <a:gd name="connsiteY14" fmla="*/ 21187 h 70326"/>
                <a:gd name="connsiteX15" fmla="*/ 6510 w 61392"/>
                <a:gd name="connsiteY15" fmla="*/ 33823 h 70326"/>
                <a:gd name="connsiteX16" fmla="*/ 21443 w 61392"/>
                <a:gd name="connsiteY16" fmla="*/ 40716 h 70326"/>
                <a:gd name="connsiteX17" fmla="*/ 33313 w 61392"/>
                <a:gd name="connsiteY17" fmla="*/ 43013 h 70326"/>
                <a:gd name="connsiteX18" fmla="*/ 39950 w 61392"/>
                <a:gd name="connsiteY18" fmla="*/ 45566 h 70326"/>
                <a:gd name="connsiteX19" fmla="*/ 42120 w 61392"/>
                <a:gd name="connsiteY19" fmla="*/ 49778 h 70326"/>
                <a:gd name="connsiteX20" fmla="*/ 39057 w 61392"/>
                <a:gd name="connsiteY20" fmla="*/ 54755 h 70326"/>
                <a:gd name="connsiteX21" fmla="*/ 31016 w 61392"/>
                <a:gd name="connsiteY21" fmla="*/ 56670 h 70326"/>
                <a:gd name="connsiteX22" fmla="*/ 22719 w 61392"/>
                <a:gd name="connsiteY22" fmla="*/ 54500 h 70326"/>
                <a:gd name="connsiteX23" fmla="*/ 18635 w 61392"/>
                <a:gd name="connsiteY23" fmla="*/ 48246 h 70326"/>
                <a:gd name="connsiteX24" fmla="*/ 0 w 61392"/>
                <a:gd name="connsiteY24" fmla="*/ 49267 h 70326"/>
                <a:gd name="connsiteX25" fmla="*/ 9445 w 61392"/>
                <a:gd name="connsiteY25" fmla="*/ 64711 h 70326"/>
                <a:gd name="connsiteX26" fmla="*/ 31016 w 61392"/>
                <a:gd name="connsiteY26" fmla="*/ 70327 h 70326"/>
                <a:gd name="connsiteX27" fmla="*/ 46714 w 61392"/>
                <a:gd name="connsiteY27" fmla="*/ 67519 h 70326"/>
                <a:gd name="connsiteX28" fmla="*/ 57436 w 61392"/>
                <a:gd name="connsiteY28" fmla="*/ 59605 h 70326"/>
                <a:gd name="connsiteX29" fmla="*/ 61393 w 61392"/>
                <a:gd name="connsiteY29" fmla="*/ 47863 h 70326"/>
                <a:gd name="connsiteX30" fmla="*/ 56543 w 61392"/>
                <a:gd name="connsiteY30" fmla="*/ 35993 h 70326"/>
                <a:gd name="connsiteX31" fmla="*/ 41737 w 61392"/>
                <a:gd name="connsiteY31" fmla="*/ 29356 h 7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6">
                  <a:moveTo>
                    <a:pt x="41609" y="29356"/>
                  </a:moveTo>
                  <a:lnTo>
                    <a:pt x="29229" y="26803"/>
                  </a:lnTo>
                  <a:cubicBezTo>
                    <a:pt x="26038" y="26165"/>
                    <a:pt x="23868" y="25271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3" y="15189"/>
                  </a:cubicBezTo>
                  <a:cubicBezTo>
                    <a:pt x="25655" y="13912"/>
                    <a:pt x="28080" y="13402"/>
                    <a:pt x="31016" y="13402"/>
                  </a:cubicBezTo>
                  <a:cubicBezTo>
                    <a:pt x="33185" y="13402"/>
                    <a:pt x="35100" y="13784"/>
                    <a:pt x="36632" y="14550"/>
                  </a:cubicBezTo>
                  <a:cubicBezTo>
                    <a:pt x="38163" y="15316"/>
                    <a:pt x="39440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7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3" y="0"/>
                  </a:cubicBezTo>
                  <a:cubicBezTo>
                    <a:pt x="24761" y="0"/>
                    <a:pt x="19656" y="894"/>
                    <a:pt x="15316" y="2552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9" y="30505"/>
                    <a:pt x="6510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9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7" y="54755"/>
                  </a:cubicBezTo>
                  <a:cubicBezTo>
                    <a:pt x="37014" y="56032"/>
                    <a:pt x="34334" y="56670"/>
                    <a:pt x="31016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4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6" y="70327"/>
                  </a:cubicBezTo>
                  <a:cubicBezTo>
                    <a:pt x="36887" y="70327"/>
                    <a:pt x="42248" y="69433"/>
                    <a:pt x="46714" y="67519"/>
                  </a:cubicBezTo>
                  <a:cubicBezTo>
                    <a:pt x="51310" y="65604"/>
                    <a:pt x="54883" y="63052"/>
                    <a:pt x="57436" y="59605"/>
                  </a:cubicBezTo>
                  <a:cubicBezTo>
                    <a:pt x="60116" y="56287"/>
                    <a:pt x="61393" y="52330"/>
                    <a:pt x="61393" y="47863"/>
                  </a:cubicBezTo>
                  <a:cubicBezTo>
                    <a:pt x="61393" y="42885"/>
                    <a:pt x="59733" y="38929"/>
                    <a:pt x="56543" y="35993"/>
                  </a:cubicBezTo>
                  <a:cubicBezTo>
                    <a:pt x="53224" y="32930"/>
                    <a:pt x="48374" y="30760"/>
                    <a:pt x="41737" y="29356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3495625-2246-C1F4-358E-F37DFBEAC54D}"/>
                </a:ext>
              </a:extLst>
            </p:cNvPr>
            <p:cNvSpPr/>
            <p:nvPr/>
          </p:nvSpPr>
          <p:spPr>
            <a:xfrm>
              <a:off x="3543275" y="6299425"/>
              <a:ext cx="65476" cy="70709"/>
            </a:xfrm>
            <a:custGeom>
              <a:avLst/>
              <a:gdLst>
                <a:gd name="connsiteX0" fmla="*/ 55904 w 65476"/>
                <a:gd name="connsiteY0" fmla="*/ 8679 h 70709"/>
                <a:gd name="connsiteX1" fmla="*/ 45694 w 65476"/>
                <a:gd name="connsiteY1" fmla="*/ 2170 h 70709"/>
                <a:gd name="connsiteX2" fmla="*/ 33058 w 65476"/>
                <a:gd name="connsiteY2" fmla="*/ 0 h 70709"/>
                <a:gd name="connsiteX3" fmla="*/ 15571 w 65476"/>
                <a:gd name="connsiteY3" fmla="*/ 4467 h 70709"/>
                <a:gd name="connsiteX4" fmla="*/ 4084 w 65476"/>
                <a:gd name="connsiteY4" fmla="*/ 16848 h 70709"/>
                <a:gd name="connsiteX5" fmla="*/ 0 w 65476"/>
                <a:gd name="connsiteY5" fmla="*/ 35355 h 70709"/>
                <a:gd name="connsiteX6" fmla="*/ 4084 w 65476"/>
                <a:gd name="connsiteY6" fmla="*/ 54118 h 70709"/>
                <a:gd name="connsiteX7" fmla="*/ 15699 w 65476"/>
                <a:gd name="connsiteY7" fmla="*/ 66370 h 70709"/>
                <a:gd name="connsiteX8" fmla="*/ 33824 w 65476"/>
                <a:gd name="connsiteY8" fmla="*/ 70710 h 70709"/>
                <a:gd name="connsiteX9" fmla="*/ 48757 w 65476"/>
                <a:gd name="connsiteY9" fmla="*/ 68157 h 70709"/>
                <a:gd name="connsiteX10" fmla="*/ 59351 w 65476"/>
                <a:gd name="connsiteY10" fmla="*/ 60882 h 70709"/>
                <a:gd name="connsiteX11" fmla="*/ 64839 w 65476"/>
                <a:gd name="connsiteY11" fmla="*/ 49905 h 70709"/>
                <a:gd name="connsiteX12" fmla="*/ 47353 w 65476"/>
                <a:gd name="connsiteY12" fmla="*/ 48757 h 70709"/>
                <a:gd name="connsiteX13" fmla="*/ 44545 w 65476"/>
                <a:gd name="connsiteY13" fmla="*/ 53096 h 70709"/>
                <a:gd name="connsiteX14" fmla="*/ 40078 w 65476"/>
                <a:gd name="connsiteY14" fmla="*/ 55777 h 70709"/>
                <a:gd name="connsiteX15" fmla="*/ 34334 w 65476"/>
                <a:gd name="connsiteY15" fmla="*/ 56670 h 70709"/>
                <a:gd name="connsiteX16" fmla="*/ 26165 w 65476"/>
                <a:gd name="connsiteY16" fmla="*/ 54628 h 70709"/>
                <a:gd name="connsiteX17" fmla="*/ 20805 w 65476"/>
                <a:gd name="connsiteY17" fmla="*/ 48884 h 70709"/>
                <a:gd name="connsiteX18" fmla="*/ 18890 w 65476"/>
                <a:gd name="connsiteY18" fmla="*/ 40078 h 70709"/>
                <a:gd name="connsiteX19" fmla="*/ 18890 w 65476"/>
                <a:gd name="connsiteY19" fmla="*/ 40078 h 70709"/>
                <a:gd name="connsiteX20" fmla="*/ 65477 w 65476"/>
                <a:gd name="connsiteY20" fmla="*/ 40078 h 70709"/>
                <a:gd name="connsiteX21" fmla="*/ 65477 w 65476"/>
                <a:gd name="connsiteY21" fmla="*/ 34844 h 70709"/>
                <a:gd name="connsiteX22" fmla="*/ 63052 w 65476"/>
                <a:gd name="connsiteY22" fmla="*/ 19656 h 70709"/>
                <a:gd name="connsiteX23" fmla="*/ 56160 w 65476"/>
                <a:gd name="connsiteY23" fmla="*/ 8807 h 70709"/>
                <a:gd name="connsiteX24" fmla="*/ 18762 w 65476"/>
                <a:gd name="connsiteY24" fmla="*/ 28208 h 70709"/>
                <a:gd name="connsiteX25" fmla="*/ 20549 w 65476"/>
                <a:gd name="connsiteY25" fmla="*/ 21443 h 70709"/>
                <a:gd name="connsiteX26" fmla="*/ 25783 w 65476"/>
                <a:gd name="connsiteY26" fmla="*/ 16210 h 70709"/>
                <a:gd name="connsiteX27" fmla="*/ 33441 w 65476"/>
                <a:gd name="connsiteY27" fmla="*/ 14168 h 70709"/>
                <a:gd name="connsiteX28" fmla="*/ 40716 w 65476"/>
                <a:gd name="connsiteY28" fmla="*/ 15954 h 70709"/>
                <a:gd name="connsiteX29" fmla="*/ 45694 w 65476"/>
                <a:gd name="connsiteY29" fmla="*/ 20932 h 70709"/>
                <a:gd name="connsiteX30" fmla="*/ 47480 w 65476"/>
                <a:gd name="connsiteY30" fmla="*/ 28208 h 70709"/>
                <a:gd name="connsiteX31" fmla="*/ 18890 w 65476"/>
                <a:gd name="connsiteY31" fmla="*/ 28208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6" h="70709">
                  <a:moveTo>
                    <a:pt x="55904" y="8679"/>
                  </a:moveTo>
                  <a:cubicBezTo>
                    <a:pt x="52969" y="5744"/>
                    <a:pt x="49522" y="3702"/>
                    <a:pt x="45694" y="2170"/>
                  </a:cubicBezTo>
                  <a:cubicBezTo>
                    <a:pt x="41737" y="766"/>
                    <a:pt x="37652" y="0"/>
                    <a:pt x="33058" y="0"/>
                  </a:cubicBezTo>
                  <a:cubicBezTo>
                    <a:pt x="26293" y="0"/>
                    <a:pt x="20549" y="1532"/>
                    <a:pt x="15571" y="4467"/>
                  </a:cubicBezTo>
                  <a:cubicBezTo>
                    <a:pt x="10594" y="7403"/>
                    <a:pt x="6765" y="11615"/>
                    <a:pt x="4084" y="16848"/>
                  </a:cubicBezTo>
                  <a:cubicBezTo>
                    <a:pt x="1404" y="22209"/>
                    <a:pt x="0" y="28335"/>
                    <a:pt x="0" y="35355"/>
                  </a:cubicBezTo>
                  <a:cubicBezTo>
                    <a:pt x="0" y="42375"/>
                    <a:pt x="1404" y="48757"/>
                    <a:pt x="4084" y="54118"/>
                  </a:cubicBezTo>
                  <a:cubicBezTo>
                    <a:pt x="6765" y="59351"/>
                    <a:pt x="10722" y="63435"/>
                    <a:pt x="15699" y="66370"/>
                  </a:cubicBezTo>
                  <a:cubicBezTo>
                    <a:pt x="20805" y="69178"/>
                    <a:pt x="26803" y="70710"/>
                    <a:pt x="33824" y="70710"/>
                  </a:cubicBezTo>
                  <a:cubicBezTo>
                    <a:pt x="39440" y="70710"/>
                    <a:pt x="44417" y="69816"/>
                    <a:pt x="48757" y="68157"/>
                  </a:cubicBezTo>
                  <a:cubicBezTo>
                    <a:pt x="53096" y="66370"/>
                    <a:pt x="56543" y="63945"/>
                    <a:pt x="59351" y="60882"/>
                  </a:cubicBezTo>
                  <a:cubicBezTo>
                    <a:pt x="62031" y="57691"/>
                    <a:pt x="63945" y="54118"/>
                    <a:pt x="64839" y="49905"/>
                  </a:cubicBezTo>
                  <a:lnTo>
                    <a:pt x="47353" y="48757"/>
                  </a:lnTo>
                  <a:cubicBezTo>
                    <a:pt x="46714" y="50416"/>
                    <a:pt x="45694" y="51948"/>
                    <a:pt x="44545" y="53096"/>
                  </a:cubicBezTo>
                  <a:cubicBezTo>
                    <a:pt x="43268" y="54245"/>
                    <a:pt x="41737" y="55138"/>
                    <a:pt x="40078" y="55777"/>
                  </a:cubicBezTo>
                  <a:cubicBezTo>
                    <a:pt x="38418" y="56415"/>
                    <a:pt x="36376" y="56670"/>
                    <a:pt x="34334" y="56670"/>
                  </a:cubicBezTo>
                  <a:cubicBezTo>
                    <a:pt x="31143" y="56670"/>
                    <a:pt x="28463" y="56032"/>
                    <a:pt x="26165" y="54628"/>
                  </a:cubicBezTo>
                  <a:cubicBezTo>
                    <a:pt x="23868" y="53352"/>
                    <a:pt x="22081" y="51437"/>
                    <a:pt x="20805" y="48884"/>
                  </a:cubicBezTo>
                  <a:cubicBezTo>
                    <a:pt x="19529" y="46459"/>
                    <a:pt x="18890" y="43524"/>
                    <a:pt x="18890" y="40078"/>
                  </a:cubicBezTo>
                  <a:lnTo>
                    <a:pt x="18890" y="40078"/>
                  </a:lnTo>
                  <a:cubicBezTo>
                    <a:pt x="18890" y="40078"/>
                    <a:pt x="65477" y="40078"/>
                    <a:pt x="65477" y="40078"/>
                  </a:cubicBezTo>
                  <a:lnTo>
                    <a:pt x="65477" y="34844"/>
                  </a:lnTo>
                  <a:cubicBezTo>
                    <a:pt x="65477" y="28973"/>
                    <a:pt x="64711" y="23995"/>
                    <a:pt x="63052" y="19656"/>
                  </a:cubicBezTo>
                  <a:cubicBezTo>
                    <a:pt x="61393" y="15316"/>
                    <a:pt x="59095" y="11743"/>
                    <a:pt x="56160" y="8807"/>
                  </a:cubicBezTo>
                  <a:close/>
                  <a:moveTo>
                    <a:pt x="18762" y="28208"/>
                  </a:moveTo>
                  <a:cubicBezTo>
                    <a:pt x="18762" y="25783"/>
                    <a:pt x="19401" y="23485"/>
                    <a:pt x="20549" y="21443"/>
                  </a:cubicBezTo>
                  <a:cubicBezTo>
                    <a:pt x="21826" y="19273"/>
                    <a:pt x="23485" y="17486"/>
                    <a:pt x="25783" y="16210"/>
                  </a:cubicBezTo>
                  <a:cubicBezTo>
                    <a:pt x="27952" y="14933"/>
                    <a:pt x="30505" y="14168"/>
                    <a:pt x="33441" y="14168"/>
                  </a:cubicBezTo>
                  <a:cubicBezTo>
                    <a:pt x="36376" y="14168"/>
                    <a:pt x="38674" y="14806"/>
                    <a:pt x="40716" y="15954"/>
                  </a:cubicBezTo>
                  <a:cubicBezTo>
                    <a:pt x="42758" y="17103"/>
                    <a:pt x="44417" y="18762"/>
                    <a:pt x="45694" y="20932"/>
                  </a:cubicBezTo>
                  <a:cubicBezTo>
                    <a:pt x="46842" y="22975"/>
                    <a:pt x="47480" y="25400"/>
                    <a:pt x="47480" y="28208"/>
                  </a:cubicBezTo>
                  <a:lnTo>
                    <a:pt x="18890" y="28208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6834FD-34EC-BEAB-9B48-42820CC3ABE4}"/>
                </a:ext>
              </a:extLst>
            </p:cNvPr>
            <p:cNvSpPr/>
            <p:nvPr/>
          </p:nvSpPr>
          <p:spPr>
            <a:xfrm>
              <a:off x="3621132" y="6299553"/>
              <a:ext cx="61392" cy="70327"/>
            </a:xfrm>
            <a:custGeom>
              <a:avLst/>
              <a:gdLst>
                <a:gd name="connsiteX0" fmla="*/ 56415 w 61392"/>
                <a:gd name="connsiteY0" fmla="*/ 35993 h 70327"/>
                <a:gd name="connsiteX1" fmla="*/ 41609 w 61392"/>
                <a:gd name="connsiteY1" fmla="*/ 29356 h 70327"/>
                <a:gd name="connsiteX2" fmla="*/ 29229 w 61392"/>
                <a:gd name="connsiteY2" fmla="*/ 26803 h 70327"/>
                <a:gd name="connsiteX3" fmla="*/ 22464 w 61392"/>
                <a:gd name="connsiteY3" fmla="*/ 24123 h 70327"/>
                <a:gd name="connsiteX4" fmla="*/ 20549 w 61392"/>
                <a:gd name="connsiteY4" fmla="*/ 20039 h 70327"/>
                <a:gd name="connsiteX5" fmla="*/ 23613 w 61392"/>
                <a:gd name="connsiteY5" fmla="*/ 15189 h 70327"/>
                <a:gd name="connsiteX6" fmla="*/ 31016 w 61392"/>
                <a:gd name="connsiteY6" fmla="*/ 13402 h 70327"/>
                <a:gd name="connsiteX7" fmla="*/ 36631 w 61392"/>
                <a:gd name="connsiteY7" fmla="*/ 14551 h 70327"/>
                <a:gd name="connsiteX8" fmla="*/ 40460 w 61392"/>
                <a:gd name="connsiteY8" fmla="*/ 17486 h 70327"/>
                <a:gd name="connsiteX9" fmla="*/ 42375 w 61392"/>
                <a:gd name="connsiteY9" fmla="*/ 21443 h 70327"/>
                <a:gd name="connsiteX10" fmla="*/ 59733 w 61392"/>
                <a:gd name="connsiteY10" fmla="*/ 20422 h 70327"/>
                <a:gd name="connsiteX11" fmla="*/ 51054 w 61392"/>
                <a:gd name="connsiteY11" fmla="*/ 5488 h 70327"/>
                <a:gd name="connsiteX12" fmla="*/ 30632 w 61392"/>
                <a:gd name="connsiteY12" fmla="*/ 0 h 70327"/>
                <a:gd name="connsiteX13" fmla="*/ 15316 w 61392"/>
                <a:gd name="connsiteY13" fmla="*/ 2553 h 70327"/>
                <a:gd name="connsiteX14" fmla="*/ 5233 w 61392"/>
                <a:gd name="connsiteY14" fmla="*/ 9828 h 70327"/>
                <a:gd name="connsiteX15" fmla="*/ 1659 w 61392"/>
                <a:gd name="connsiteY15" fmla="*/ 21187 h 70327"/>
                <a:gd name="connsiteX16" fmla="*/ 6510 w 61392"/>
                <a:gd name="connsiteY16" fmla="*/ 33823 h 70327"/>
                <a:gd name="connsiteX17" fmla="*/ 21443 w 61392"/>
                <a:gd name="connsiteY17" fmla="*/ 40716 h 70327"/>
                <a:gd name="connsiteX18" fmla="*/ 33313 w 61392"/>
                <a:gd name="connsiteY18" fmla="*/ 43013 h 70327"/>
                <a:gd name="connsiteX19" fmla="*/ 39950 w 61392"/>
                <a:gd name="connsiteY19" fmla="*/ 45566 h 70327"/>
                <a:gd name="connsiteX20" fmla="*/ 42120 w 61392"/>
                <a:gd name="connsiteY20" fmla="*/ 49778 h 70327"/>
                <a:gd name="connsiteX21" fmla="*/ 39056 w 61392"/>
                <a:gd name="connsiteY21" fmla="*/ 54756 h 70327"/>
                <a:gd name="connsiteX22" fmla="*/ 31016 w 61392"/>
                <a:gd name="connsiteY22" fmla="*/ 56670 h 70327"/>
                <a:gd name="connsiteX23" fmla="*/ 22719 w 61392"/>
                <a:gd name="connsiteY23" fmla="*/ 54500 h 70327"/>
                <a:gd name="connsiteX24" fmla="*/ 18635 w 61392"/>
                <a:gd name="connsiteY24" fmla="*/ 48246 h 70327"/>
                <a:gd name="connsiteX25" fmla="*/ 0 w 61392"/>
                <a:gd name="connsiteY25" fmla="*/ 49267 h 70327"/>
                <a:gd name="connsiteX26" fmla="*/ 9445 w 61392"/>
                <a:gd name="connsiteY26" fmla="*/ 64711 h 70327"/>
                <a:gd name="connsiteX27" fmla="*/ 31016 w 61392"/>
                <a:gd name="connsiteY27" fmla="*/ 70327 h 70327"/>
                <a:gd name="connsiteX28" fmla="*/ 46714 w 61392"/>
                <a:gd name="connsiteY28" fmla="*/ 67519 h 70327"/>
                <a:gd name="connsiteX29" fmla="*/ 57436 w 61392"/>
                <a:gd name="connsiteY29" fmla="*/ 59606 h 70327"/>
                <a:gd name="connsiteX30" fmla="*/ 61392 w 61392"/>
                <a:gd name="connsiteY30" fmla="*/ 47863 h 70327"/>
                <a:gd name="connsiteX31" fmla="*/ 56543 w 61392"/>
                <a:gd name="connsiteY31" fmla="*/ 35993 h 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392" h="70327">
                  <a:moveTo>
                    <a:pt x="56415" y="35993"/>
                  </a:moveTo>
                  <a:cubicBezTo>
                    <a:pt x="53096" y="32930"/>
                    <a:pt x="48246" y="30760"/>
                    <a:pt x="41609" y="29356"/>
                  </a:cubicBezTo>
                  <a:lnTo>
                    <a:pt x="29229" y="26803"/>
                  </a:lnTo>
                  <a:cubicBezTo>
                    <a:pt x="26038" y="26165"/>
                    <a:pt x="23868" y="25272"/>
                    <a:pt x="22464" y="24123"/>
                  </a:cubicBezTo>
                  <a:cubicBezTo>
                    <a:pt x="21187" y="22974"/>
                    <a:pt x="20549" y="21570"/>
                    <a:pt x="20549" y="20039"/>
                  </a:cubicBezTo>
                  <a:cubicBezTo>
                    <a:pt x="20549" y="17997"/>
                    <a:pt x="21570" y="16337"/>
                    <a:pt x="23613" y="15189"/>
                  </a:cubicBezTo>
                  <a:cubicBezTo>
                    <a:pt x="25655" y="13912"/>
                    <a:pt x="28080" y="13402"/>
                    <a:pt x="31016" y="13402"/>
                  </a:cubicBezTo>
                  <a:cubicBezTo>
                    <a:pt x="33185" y="13402"/>
                    <a:pt x="35100" y="13785"/>
                    <a:pt x="36631" y="14551"/>
                  </a:cubicBezTo>
                  <a:cubicBezTo>
                    <a:pt x="38163" y="15316"/>
                    <a:pt x="39439" y="16210"/>
                    <a:pt x="40460" y="17486"/>
                  </a:cubicBezTo>
                  <a:cubicBezTo>
                    <a:pt x="41481" y="18635"/>
                    <a:pt x="42120" y="20039"/>
                    <a:pt x="42375" y="21443"/>
                  </a:cubicBezTo>
                  <a:lnTo>
                    <a:pt x="59733" y="20422"/>
                  </a:lnTo>
                  <a:cubicBezTo>
                    <a:pt x="58840" y="14168"/>
                    <a:pt x="56032" y="9190"/>
                    <a:pt x="51054" y="5488"/>
                  </a:cubicBezTo>
                  <a:cubicBezTo>
                    <a:pt x="46076" y="1787"/>
                    <a:pt x="39312" y="0"/>
                    <a:pt x="30632" y="0"/>
                  </a:cubicBezTo>
                  <a:cubicBezTo>
                    <a:pt x="24761" y="0"/>
                    <a:pt x="19656" y="894"/>
                    <a:pt x="15316" y="2553"/>
                  </a:cubicBezTo>
                  <a:cubicBezTo>
                    <a:pt x="10977" y="4212"/>
                    <a:pt x="7658" y="6765"/>
                    <a:pt x="5233" y="9828"/>
                  </a:cubicBezTo>
                  <a:cubicBezTo>
                    <a:pt x="2808" y="13019"/>
                    <a:pt x="1659" y="16720"/>
                    <a:pt x="1659" y="21187"/>
                  </a:cubicBezTo>
                  <a:cubicBezTo>
                    <a:pt x="1659" y="26293"/>
                    <a:pt x="3319" y="30505"/>
                    <a:pt x="6510" y="33823"/>
                  </a:cubicBezTo>
                  <a:cubicBezTo>
                    <a:pt x="9700" y="37142"/>
                    <a:pt x="14678" y="39439"/>
                    <a:pt x="21443" y="40716"/>
                  </a:cubicBezTo>
                  <a:lnTo>
                    <a:pt x="33313" y="43013"/>
                  </a:lnTo>
                  <a:cubicBezTo>
                    <a:pt x="36248" y="43651"/>
                    <a:pt x="38418" y="44417"/>
                    <a:pt x="39950" y="45566"/>
                  </a:cubicBezTo>
                  <a:cubicBezTo>
                    <a:pt x="41354" y="46714"/>
                    <a:pt x="42120" y="48118"/>
                    <a:pt x="42120" y="49778"/>
                  </a:cubicBezTo>
                  <a:cubicBezTo>
                    <a:pt x="42120" y="51820"/>
                    <a:pt x="41098" y="53479"/>
                    <a:pt x="39056" y="54756"/>
                  </a:cubicBezTo>
                  <a:cubicBezTo>
                    <a:pt x="37014" y="56032"/>
                    <a:pt x="34334" y="56670"/>
                    <a:pt x="31016" y="56670"/>
                  </a:cubicBezTo>
                  <a:cubicBezTo>
                    <a:pt x="27697" y="56670"/>
                    <a:pt x="24889" y="55904"/>
                    <a:pt x="22719" y="54500"/>
                  </a:cubicBezTo>
                  <a:cubicBezTo>
                    <a:pt x="20549" y="53096"/>
                    <a:pt x="19145" y="50926"/>
                    <a:pt x="18635" y="48246"/>
                  </a:cubicBezTo>
                  <a:lnTo>
                    <a:pt x="0" y="49267"/>
                  </a:lnTo>
                  <a:cubicBezTo>
                    <a:pt x="894" y="55776"/>
                    <a:pt x="4084" y="61010"/>
                    <a:pt x="9445" y="64711"/>
                  </a:cubicBezTo>
                  <a:cubicBezTo>
                    <a:pt x="14806" y="68540"/>
                    <a:pt x="21953" y="70327"/>
                    <a:pt x="31016" y="70327"/>
                  </a:cubicBezTo>
                  <a:cubicBezTo>
                    <a:pt x="36887" y="70327"/>
                    <a:pt x="42247" y="69433"/>
                    <a:pt x="46714" y="67519"/>
                  </a:cubicBezTo>
                  <a:cubicBezTo>
                    <a:pt x="51310" y="65605"/>
                    <a:pt x="54883" y="63052"/>
                    <a:pt x="57436" y="59606"/>
                  </a:cubicBezTo>
                  <a:cubicBezTo>
                    <a:pt x="60116" y="56287"/>
                    <a:pt x="61392" y="52330"/>
                    <a:pt x="61392" y="47863"/>
                  </a:cubicBezTo>
                  <a:cubicBezTo>
                    <a:pt x="61392" y="42886"/>
                    <a:pt x="59733" y="38929"/>
                    <a:pt x="56543" y="35993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275FC6-E585-4D69-4590-B83FCC6148AE}"/>
                </a:ext>
              </a:extLst>
            </p:cNvPr>
            <p:cNvSpPr/>
            <p:nvPr/>
          </p:nvSpPr>
          <p:spPr>
            <a:xfrm>
              <a:off x="2164306" y="6277599"/>
              <a:ext cx="57690" cy="91131"/>
            </a:xfrm>
            <a:custGeom>
              <a:avLst/>
              <a:gdLst>
                <a:gd name="connsiteX0" fmla="*/ 57691 w 57690"/>
                <a:gd name="connsiteY0" fmla="*/ 79261 h 91131"/>
                <a:gd name="connsiteX1" fmla="*/ 13784 w 57690"/>
                <a:gd name="connsiteY1" fmla="*/ 79261 h 91131"/>
                <a:gd name="connsiteX2" fmla="*/ 13784 w 57690"/>
                <a:gd name="connsiteY2" fmla="*/ 51309 h 91131"/>
                <a:gd name="connsiteX3" fmla="*/ 54245 w 57690"/>
                <a:gd name="connsiteY3" fmla="*/ 51309 h 91131"/>
                <a:gd name="connsiteX4" fmla="*/ 54245 w 57690"/>
                <a:gd name="connsiteY4" fmla="*/ 39567 h 91131"/>
                <a:gd name="connsiteX5" fmla="*/ 13784 w 57690"/>
                <a:gd name="connsiteY5" fmla="*/ 39567 h 91131"/>
                <a:gd name="connsiteX6" fmla="*/ 13784 w 57690"/>
                <a:gd name="connsiteY6" fmla="*/ 11870 h 91131"/>
                <a:gd name="connsiteX7" fmla="*/ 57180 w 57690"/>
                <a:gd name="connsiteY7" fmla="*/ 11870 h 91131"/>
                <a:gd name="connsiteX8" fmla="*/ 57180 w 57690"/>
                <a:gd name="connsiteY8" fmla="*/ 0 h 91131"/>
                <a:gd name="connsiteX9" fmla="*/ 0 w 57690"/>
                <a:gd name="connsiteY9" fmla="*/ 0 h 91131"/>
                <a:gd name="connsiteX10" fmla="*/ 0 w 57690"/>
                <a:gd name="connsiteY10" fmla="*/ 91132 h 91131"/>
                <a:gd name="connsiteX11" fmla="*/ 57691 w 57690"/>
                <a:gd name="connsiteY11" fmla="*/ 91132 h 91131"/>
                <a:gd name="connsiteX12" fmla="*/ 57691 w 57690"/>
                <a:gd name="connsiteY12" fmla="*/ 7926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90" h="91131">
                  <a:moveTo>
                    <a:pt x="57691" y="79261"/>
                  </a:moveTo>
                  <a:lnTo>
                    <a:pt x="13784" y="79261"/>
                  </a:lnTo>
                  <a:lnTo>
                    <a:pt x="13784" y="51309"/>
                  </a:lnTo>
                  <a:lnTo>
                    <a:pt x="54245" y="51309"/>
                  </a:lnTo>
                  <a:lnTo>
                    <a:pt x="54245" y="39567"/>
                  </a:lnTo>
                  <a:lnTo>
                    <a:pt x="13784" y="39567"/>
                  </a:lnTo>
                  <a:lnTo>
                    <a:pt x="13784" y="11870"/>
                  </a:lnTo>
                  <a:lnTo>
                    <a:pt x="57180" y="11870"/>
                  </a:lnTo>
                  <a:lnTo>
                    <a:pt x="57180" y="0"/>
                  </a:lnTo>
                  <a:lnTo>
                    <a:pt x="0" y="0"/>
                  </a:lnTo>
                  <a:lnTo>
                    <a:pt x="0" y="91132"/>
                  </a:lnTo>
                  <a:lnTo>
                    <a:pt x="57691" y="91132"/>
                  </a:lnTo>
                  <a:lnTo>
                    <a:pt x="57691" y="7926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5B2FD3B-4D55-9D23-0D14-CF9F3A616C5A}"/>
                </a:ext>
              </a:extLst>
            </p:cNvPr>
            <p:cNvSpPr/>
            <p:nvPr/>
          </p:nvSpPr>
          <p:spPr>
            <a:xfrm>
              <a:off x="2242036" y="6300574"/>
              <a:ext cx="56542" cy="69050"/>
            </a:xfrm>
            <a:custGeom>
              <a:avLst/>
              <a:gdLst>
                <a:gd name="connsiteX0" fmla="*/ 10721 w 56542"/>
                <a:gd name="connsiteY0" fmla="*/ 66115 h 69050"/>
                <a:gd name="connsiteX1" fmla="*/ 22336 w 56542"/>
                <a:gd name="connsiteY1" fmla="*/ 69050 h 69050"/>
                <a:gd name="connsiteX2" fmla="*/ 35227 w 56542"/>
                <a:gd name="connsiteY2" fmla="*/ 65476 h 69050"/>
                <a:gd name="connsiteX3" fmla="*/ 42758 w 56542"/>
                <a:gd name="connsiteY3" fmla="*/ 56414 h 69050"/>
                <a:gd name="connsiteX4" fmla="*/ 43524 w 56542"/>
                <a:gd name="connsiteY4" fmla="*/ 56414 h 69050"/>
                <a:gd name="connsiteX5" fmla="*/ 43524 w 56542"/>
                <a:gd name="connsiteY5" fmla="*/ 68284 h 69050"/>
                <a:gd name="connsiteX6" fmla="*/ 56542 w 56542"/>
                <a:gd name="connsiteY6" fmla="*/ 68284 h 69050"/>
                <a:gd name="connsiteX7" fmla="*/ 56542 w 56542"/>
                <a:gd name="connsiteY7" fmla="*/ 0 h 69050"/>
                <a:gd name="connsiteX8" fmla="*/ 43140 w 56542"/>
                <a:gd name="connsiteY8" fmla="*/ 0 h 69050"/>
                <a:gd name="connsiteX9" fmla="*/ 43140 w 56542"/>
                <a:gd name="connsiteY9" fmla="*/ 39949 h 69050"/>
                <a:gd name="connsiteX10" fmla="*/ 40716 w 56542"/>
                <a:gd name="connsiteY10" fmla="*/ 49522 h 69050"/>
                <a:gd name="connsiteX11" fmla="*/ 34589 w 56542"/>
                <a:gd name="connsiteY11" fmla="*/ 55138 h 69050"/>
                <a:gd name="connsiteX12" fmla="*/ 27186 w 56542"/>
                <a:gd name="connsiteY12" fmla="*/ 57052 h 69050"/>
                <a:gd name="connsiteX13" fmla="*/ 17103 w 56542"/>
                <a:gd name="connsiteY13" fmla="*/ 52968 h 69050"/>
                <a:gd name="connsiteX14" fmla="*/ 13274 w 56542"/>
                <a:gd name="connsiteY14" fmla="*/ 41864 h 69050"/>
                <a:gd name="connsiteX15" fmla="*/ 13274 w 56542"/>
                <a:gd name="connsiteY15" fmla="*/ 0 h 69050"/>
                <a:gd name="connsiteX16" fmla="*/ 0 w 56542"/>
                <a:gd name="connsiteY16" fmla="*/ 0 h 69050"/>
                <a:gd name="connsiteX17" fmla="*/ 0 w 56542"/>
                <a:gd name="connsiteY17" fmla="*/ 43523 h 69050"/>
                <a:gd name="connsiteX18" fmla="*/ 2808 w 56542"/>
                <a:gd name="connsiteY18" fmla="*/ 57691 h 69050"/>
                <a:gd name="connsiteX19" fmla="*/ 10721 w 56542"/>
                <a:gd name="connsiteY19" fmla="*/ 66370 h 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542" h="69050">
                  <a:moveTo>
                    <a:pt x="10721" y="66115"/>
                  </a:moveTo>
                  <a:cubicBezTo>
                    <a:pt x="14040" y="68029"/>
                    <a:pt x="17997" y="69050"/>
                    <a:pt x="22336" y="69050"/>
                  </a:cubicBezTo>
                  <a:cubicBezTo>
                    <a:pt x="27441" y="69050"/>
                    <a:pt x="31781" y="67902"/>
                    <a:pt x="35227" y="65476"/>
                  </a:cubicBezTo>
                  <a:cubicBezTo>
                    <a:pt x="38673" y="63051"/>
                    <a:pt x="41226" y="59988"/>
                    <a:pt x="42758" y="56414"/>
                  </a:cubicBezTo>
                  <a:lnTo>
                    <a:pt x="43524" y="56414"/>
                  </a:lnTo>
                  <a:lnTo>
                    <a:pt x="43524" y="68284"/>
                  </a:lnTo>
                  <a:lnTo>
                    <a:pt x="56542" y="68284"/>
                  </a:lnTo>
                  <a:lnTo>
                    <a:pt x="56542" y="0"/>
                  </a:lnTo>
                  <a:lnTo>
                    <a:pt x="43140" y="0"/>
                  </a:lnTo>
                  <a:lnTo>
                    <a:pt x="43140" y="39949"/>
                  </a:lnTo>
                  <a:cubicBezTo>
                    <a:pt x="43140" y="43779"/>
                    <a:pt x="42375" y="47097"/>
                    <a:pt x="40716" y="49522"/>
                  </a:cubicBezTo>
                  <a:cubicBezTo>
                    <a:pt x="39056" y="52075"/>
                    <a:pt x="37014" y="53862"/>
                    <a:pt x="34589" y="55138"/>
                  </a:cubicBezTo>
                  <a:cubicBezTo>
                    <a:pt x="32164" y="56414"/>
                    <a:pt x="29611" y="57052"/>
                    <a:pt x="27186" y="57052"/>
                  </a:cubicBezTo>
                  <a:cubicBezTo>
                    <a:pt x="23102" y="57052"/>
                    <a:pt x="19656" y="55649"/>
                    <a:pt x="17103" y="52968"/>
                  </a:cubicBezTo>
                  <a:cubicBezTo>
                    <a:pt x="14550" y="50160"/>
                    <a:pt x="13274" y="46459"/>
                    <a:pt x="13274" y="41864"/>
                  </a:cubicBezTo>
                  <a:lnTo>
                    <a:pt x="13274" y="0"/>
                  </a:lnTo>
                  <a:lnTo>
                    <a:pt x="0" y="0"/>
                  </a:lnTo>
                  <a:lnTo>
                    <a:pt x="0" y="43523"/>
                  </a:lnTo>
                  <a:cubicBezTo>
                    <a:pt x="0" y="49139"/>
                    <a:pt x="893" y="53862"/>
                    <a:pt x="2808" y="57691"/>
                  </a:cubicBezTo>
                  <a:cubicBezTo>
                    <a:pt x="4722" y="61520"/>
                    <a:pt x="7403" y="64456"/>
                    <a:pt x="10721" y="6637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ACD225-8CD2-2608-F5A6-8D8FFFD39977}"/>
                </a:ext>
              </a:extLst>
            </p:cNvPr>
            <p:cNvSpPr/>
            <p:nvPr/>
          </p:nvSpPr>
          <p:spPr>
            <a:xfrm>
              <a:off x="2319383" y="6299297"/>
              <a:ext cx="36631" cy="69305"/>
            </a:xfrm>
            <a:custGeom>
              <a:avLst/>
              <a:gdLst>
                <a:gd name="connsiteX0" fmla="*/ 13402 w 36631"/>
                <a:gd name="connsiteY0" fmla="*/ 27697 h 69305"/>
                <a:gd name="connsiteX1" fmla="*/ 15571 w 36631"/>
                <a:gd name="connsiteY1" fmla="*/ 19783 h 69305"/>
                <a:gd name="connsiteX2" fmla="*/ 21315 w 36631"/>
                <a:gd name="connsiteY2" fmla="*/ 14295 h 69305"/>
                <a:gd name="connsiteX3" fmla="*/ 29739 w 36631"/>
                <a:gd name="connsiteY3" fmla="*/ 12253 h 69305"/>
                <a:gd name="connsiteX4" fmla="*/ 33823 w 36631"/>
                <a:gd name="connsiteY4" fmla="*/ 12508 h 69305"/>
                <a:gd name="connsiteX5" fmla="*/ 36631 w 36631"/>
                <a:gd name="connsiteY5" fmla="*/ 13019 h 69305"/>
                <a:gd name="connsiteX6" fmla="*/ 36631 w 36631"/>
                <a:gd name="connsiteY6" fmla="*/ 255 h 69305"/>
                <a:gd name="connsiteX7" fmla="*/ 33951 w 36631"/>
                <a:gd name="connsiteY7" fmla="*/ 0 h 69305"/>
                <a:gd name="connsiteX8" fmla="*/ 31015 w 36631"/>
                <a:gd name="connsiteY8" fmla="*/ 0 h 69305"/>
                <a:gd name="connsiteX9" fmla="*/ 20294 w 36631"/>
                <a:gd name="connsiteY9" fmla="*/ 3191 h 69305"/>
                <a:gd name="connsiteX10" fmla="*/ 13657 w 36631"/>
                <a:gd name="connsiteY10" fmla="*/ 11870 h 69305"/>
                <a:gd name="connsiteX11" fmla="*/ 12891 w 36631"/>
                <a:gd name="connsiteY11" fmla="*/ 11870 h 69305"/>
                <a:gd name="connsiteX12" fmla="*/ 12891 w 36631"/>
                <a:gd name="connsiteY12" fmla="*/ 1021 h 69305"/>
                <a:gd name="connsiteX13" fmla="*/ 0 w 36631"/>
                <a:gd name="connsiteY13" fmla="*/ 1021 h 69305"/>
                <a:gd name="connsiteX14" fmla="*/ 0 w 36631"/>
                <a:gd name="connsiteY14" fmla="*/ 69306 h 69305"/>
                <a:gd name="connsiteX15" fmla="*/ 13274 w 36631"/>
                <a:gd name="connsiteY15" fmla="*/ 69306 h 69305"/>
                <a:gd name="connsiteX16" fmla="*/ 13274 w 36631"/>
                <a:gd name="connsiteY16" fmla="*/ 27569 h 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31" h="69305">
                  <a:moveTo>
                    <a:pt x="13402" y="27697"/>
                  </a:moveTo>
                  <a:cubicBezTo>
                    <a:pt x="13402" y="24761"/>
                    <a:pt x="14167" y="22081"/>
                    <a:pt x="15571" y="19783"/>
                  </a:cubicBezTo>
                  <a:cubicBezTo>
                    <a:pt x="16975" y="17486"/>
                    <a:pt x="18890" y="15571"/>
                    <a:pt x="21315" y="14295"/>
                  </a:cubicBezTo>
                  <a:cubicBezTo>
                    <a:pt x="23740" y="13019"/>
                    <a:pt x="26548" y="12253"/>
                    <a:pt x="29739" y="12253"/>
                  </a:cubicBezTo>
                  <a:cubicBezTo>
                    <a:pt x="31143" y="12253"/>
                    <a:pt x="32419" y="12253"/>
                    <a:pt x="33823" y="12508"/>
                  </a:cubicBezTo>
                  <a:cubicBezTo>
                    <a:pt x="35227" y="12764"/>
                    <a:pt x="36121" y="12891"/>
                    <a:pt x="36631" y="13019"/>
                  </a:cubicBezTo>
                  <a:lnTo>
                    <a:pt x="36631" y="255"/>
                  </a:lnTo>
                  <a:cubicBezTo>
                    <a:pt x="35993" y="255"/>
                    <a:pt x="35100" y="127"/>
                    <a:pt x="33951" y="0"/>
                  </a:cubicBezTo>
                  <a:cubicBezTo>
                    <a:pt x="32802" y="0"/>
                    <a:pt x="31781" y="0"/>
                    <a:pt x="31015" y="0"/>
                  </a:cubicBezTo>
                  <a:cubicBezTo>
                    <a:pt x="27059" y="0"/>
                    <a:pt x="23485" y="1021"/>
                    <a:pt x="20294" y="3191"/>
                  </a:cubicBezTo>
                  <a:cubicBezTo>
                    <a:pt x="17103" y="5360"/>
                    <a:pt x="14933" y="8168"/>
                    <a:pt x="13657" y="11870"/>
                  </a:cubicBezTo>
                  <a:lnTo>
                    <a:pt x="12891" y="11870"/>
                  </a:lnTo>
                  <a:lnTo>
                    <a:pt x="12891" y="1021"/>
                  </a:lnTo>
                  <a:lnTo>
                    <a:pt x="0" y="1021"/>
                  </a:lnTo>
                  <a:lnTo>
                    <a:pt x="0" y="69306"/>
                  </a:lnTo>
                  <a:lnTo>
                    <a:pt x="13274" y="69306"/>
                  </a:lnTo>
                  <a:lnTo>
                    <a:pt x="13274" y="27569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34974E3-E73C-C6D8-115A-1910FD82D025}"/>
                </a:ext>
              </a:extLst>
            </p:cNvPr>
            <p:cNvSpPr/>
            <p:nvPr/>
          </p:nvSpPr>
          <p:spPr>
            <a:xfrm>
              <a:off x="2365331" y="6299553"/>
              <a:ext cx="63562" cy="70454"/>
            </a:xfrm>
            <a:custGeom>
              <a:avLst/>
              <a:gdLst>
                <a:gd name="connsiteX0" fmla="*/ 48501 w 63562"/>
                <a:gd name="connsiteY0" fmla="*/ 66115 h 70454"/>
                <a:gd name="connsiteX1" fmla="*/ 59606 w 63562"/>
                <a:gd name="connsiteY1" fmla="*/ 53862 h 70454"/>
                <a:gd name="connsiteX2" fmla="*/ 63562 w 63562"/>
                <a:gd name="connsiteY2" fmla="*/ 35355 h 70454"/>
                <a:gd name="connsiteX3" fmla="*/ 59606 w 63562"/>
                <a:gd name="connsiteY3" fmla="*/ 16720 h 70454"/>
                <a:gd name="connsiteX4" fmla="*/ 48501 w 63562"/>
                <a:gd name="connsiteY4" fmla="*/ 4340 h 70454"/>
                <a:gd name="connsiteX5" fmla="*/ 31781 w 63562"/>
                <a:gd name="connsiteY5" fmla="*/ 0 h 70454"/>
                <a:gd name="connsiteX6" fmla="*/ 15061 w 63562"/>
                <a:gd name="connsiteY6" fmla="*/ 4340 h 70454"/>
                <a:gd name="connsiteX7" fmla="*/ 3957 w 63562"/>
                <a:gd name="connsiteY7" fmla="*/ 16720 h 70454"/>
                <a:gd name="connsiteX8" fmla="*/ 0 w 63562"/>
                <a:gd name="connsiteY8" fmla="*/ 35355 h 70454"/>
                <a:gd name="connsiteX9" fmla="*/ 3957 w 63562"/>
                <a:gd name="connsiteY9" fmla="*/ 53862 h 70454"/>
                <a:gd name="connsiteX10" fmla="*/ 15061 w 63562"/>
                <a:gd name="connsiteY10" fmla="*/ 66115 h 70454"/>
                <a:gd name="connsiteX11" fmla="*/ 31781 w 63562"/>
                <a:gd name="connsiteY11" fmla="*/ 70454 h 70454"/>
                <a:gd name="connsiteX12" fmla="*/ 48501 w 63562"/>
                <a:gd name="connsiteY12" fmla="*/ 66115 h 70454"/>
                <a:gd name="connsiteX13" fmla="*/ 15316 w 63562"/>
                <a:gd name="connsiteY13" fmla="*/ 47225 h 70454"/>
                <a:gd name="connsiteX14" fmla="*/ 13274 w 63562"/>
                <a:gd name="connsiteY14" fmla="*/ 35227 h 70454"/>
                <a:gd name="connsiteX15" fmla="*/ 15316 w 63562"/>
                <a:gd name="connsiteY15" fmla="*/ 23230 h 70454"/>
                <a:gd name="connsiteX16" fmla="*/ 21443 w 63562"/>
                <a:gd name="connsiteY16" fmla="*/ 14423 h 70454"/>
                <a:gd name="connsiteX17" fmla="*/ 31781 w 63562"/>
                <a:gd name="connsiteY17" fmla="*/ 11104 h 70454"/>
                <a:gd name="connsiteX18" fmla="*/ 42119 w 63562"/>
                <a:gd name="connsiteY18" fmla="*/ 14423 h 70454"/>
                <a:gd name="connsiteX19" fmla="*/ 48246 w 63562"/>
                <a:gd name="connsiteY19" fmla="*/ 23230 h 70454"/>
                <a:gd name="connsiteX20" fmla="*/ 50288 w 63562"/>
                <a:gd name="connsiteY20" fmla="*/ 35227 h 70454"/>
                <a:gd name="connsiteX21" fmla="*/ 48246 w 63562"/>
                <a:gd name="connsiteY21" fmla="*/ 47225 h 70454"/>
                <a:gd name="connsiteX22" fmla="*/ 42119 w 63562"/>
                <a:gd name="connsiteY22" fmla="*/ 56032 h 70454"/>
                <a:gd name="connsiteX23" fmla="*/ 31781 w 63562"/>
                <a:gd name="connsiteY23" fmla="*/ 59350 h 70454"/>
                <a:gd name="connsiteX24" fmla="*/ 21443 w 63562"/>
                <a:gd name="connsiteY24" fmla="*/ 56032 h 70454"/>
                <a:gd name="connsiteX25" fmla="*/ 15316 w 63562"/>
                <a:gd name="connsiteY25" fmla="*/ 47225 h 7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562" h="70454">
                  <a:moveTo>
                    <a:pt x="48501" y="66115"/>
                  </a:moveTo>
                  <a:cubicBezTo>
                    <a:pt x="53224" y="63179"/>
                    <a:pt x="56925" y="59095"/>
                    <a:pt x="59606" y="53862"/>
                  </a:cubicBezTo>
                  <a:cubicBezTo>
                    <a:pt x="62286" y="48629"/>
                    <a:pt x="63562" y="42375"/>
                    <a:pt x="63562" y="35355"/>
                  </a:cubicBezTo>
                  <a:cubicBezTo>
                    <a:pt x="63562" y="28335"/>
                    <a:pt x="62286" y="22081"/>
                    <a:pt x="59606" y="16720"/>
                  </a:cubicBezTo>
                  <a:cubicBezTo>
                    <a:pt x="56925" y="11360"/>
                    <a:pt x="53224" y="7275"/>
                    <a:pt x="48501" y="4340"/>
                  </a:cubicBezTo>
                  <a:cubicBezTo>
                    <a:pt x="43779" y="1404"/>
                    <a:pt x="38163" y="0"/>
                    <a:pt x="31781" y="0"/>
                  </a:cubicBezTo>
                  <a:cubicBezTo>
                    <a:pt x="25399" y="0"/>
                    <a:pt x="19783" y="1404"/>
                    <a:pt x="15061" y="4340"/>
                  </a:cubicBezTo>
                  <a:cubicBezTo>
                    <a:pt x="10338" y="7275"/>
                    <a:pt x="6637" y="11360"/>
                    <a:pt x="3957" y="16720"/>
                  </a:cubicBezTo>
                  <a:cubicBezTo>
                    <a:pt x="1276" y="22081"/>
                    <a:pt x="0" y="28207"/>
                    <a:pt x="0" y="35355"/>
                  </a:cubicBezTo>
                  <a:cubicBezTo>
                    <a:pt x="0" y="42503"/>
                    <a:pt x="1276" y="48629"/>
                    <a:pt x="3957" y="53862"/>
                  </a:cubicBezTo>
                  <a:cubicBezTo>
                    <a:pt x="6637" y="59095"/>
                    <a:pt x="10338" y="63179"/>
                    <a:pt x="15061" y="66115"/>
                  </a:cubicBezTo>
                  <a:cubicBezTo>
                    <a:pt x="19783" y="69051"/>
                    <a:pt x="25399" y="70454"/>
                    <a:pt x="31781" y="70454"/>
                  </a:cubicBezTo>
                  <a:cubicBezTo>
                    <a:pt x="38163" y="70454"/>
                    <a:pt x="43779" y="69051"/>
                    <a:pt x="48501" y="66115"/>
                  </a:cubicBezTo>
                  <a:close/>
                  <a:moveTo>
                    <a:pt x="15316" y="47225"/>
                  </a:moveTo>
                  <a:cubicBezTo>
                    <a:pt x="14040" y="43524"/>
                    <a:pt x="13274" y="39567"/>
                    <a:pt x="13274" y="35227"/>
                  </a:cubicBezTo>
                  <a:cubicBezTo>
                    <a:pt x="13274" y="30888"/>
                    <a:pt x="13912" y="26803"/>
                    <a:pt x="15316" y="23230"/>
                  </a:cubicBezTo>
                  <a:cubicBezTo>
                    <a:pt x="16592" y="19528"/>
                    <a:pt x="18635" y="16592"/>
                    <a:pt x="21443" y="14423"/>
                  </a:cubicBezTo>
                  <a:cubicBezTo>
                    <a:pt x="24123" y="12253"/>
                    <a:pt x="27697" y="11104"/>
                    <a:pt x="31781" y="11104"/>
                  </a:cubicBezTo>
                  <a:cubicBezTo>
                    <a:pt x="35865" y="11104"/>
                    <a:pt x="39311" y="12253"/>
                    <a:pt x="42119" y="14423"/>
                  </a:cubicBezTo>
                  <a:cubicBezTo>
                    <a:pt x="44800" y="16592"/>
                    <a:pt x="46842" y="19656"/>
                    <a:pt x="48246" y="23230"/>
                  </a:cubicBezTo>
                  <a:cubicBezTo>
                    <a:pt x="49522" y="26931"/>
                    <a:pt x="50288" y="30888"/>
                    <a:pt x="50288" y="35227"/>
                  </a:cubicBezTo>
                  <a:cubicBezTo>
                    <a:pt x="50288" y="39567"/>
                    <a:pt x="49650" y="43651"/>
                    <a:pt x="48246" y="47225"/>
                  </a:cubicBezTo>
                  <a:cubicBezTo>
                    <a:pt x="46970" y="50926"/>
                    <a:pt x="44927" y="53734"/>
                    <a:pt x="42119" y="56032"/>
                  </a:cubicBezTo>
                  <a:cubicBezTo>
                    <a:pt x="39439" y="58202"/>
                    <a:pt x="35993" y="59350"/>
                    <a:pt x="31781" y="59350"/>
                  </a:cubicBezTo>
                  <a:cubicBezTo>
                    <a:pt x="27569" y="59350"/>
                    <a:pt x="24123" y="58202"/>
                    <a:pt x="21443" y="56032"/>
                  </a:cubicBezTo>
                  <a:cubicBezTo>
                    <a:pt x="18635" y="53862"/>
                    <a:pt x="16720" y="50926"/>
                    <a:pt x="15316" y="4722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5E0929-A10A-8721-E072-63138E777537}"/>
                </a:ext>
              </a:extLst>
            </p:cNvPr>
            <p:cNvSpPr/>
            <p:nvPr/>
          </p:nvSpPr>
          <p:spPr>
            <a:xfrm>
              <a:off x="2446762" y="6299553"/>
              <a:ext cx="62413" cy="94960"/>
            </a:xfrm>
            <a:custGeom>
              <a:avLst/>
              <a:gdLst>
                <a:gd name="connsiteX0" fmla="*/ 33951 w 62413"/>
                <a:gd name="connsiteY0" fmla="*/ 70454 h 94960"/>
                <a:gd name="connsiteX1" fmla="*/ 48629 w 62413"/>
                <a:gd name="connsiteY1" fmla="*/ 66243 h 94960"/>
                <a:gd name="connsiteX2" fmla="*/ 58712 w 62413"/>
                <a:gd name="connsiteY2" fmla="*/ 54117 h 94960"/>
                <a:gd name="connsiteX3" fmla="*/ 62414 w 62413"/>
                <a:gd name="connsiteY3" fmla="*/ 35100 h 94960"/>
                <a:gd name="connsiteX4" fmla="*/ 58712 w 62413"/>
                <a:gd name="connsiteY4" fmla="*/ 16210 h 94960"/>
                <a:gd name="connsiteX5" fmla="*/ 48501 w 62413"/>
                <a:gd name="connsiteY5" fmla="*/ 4212 h 94960"/>
                <a:gd name="connsiteX6" fmla="*/ 33696 w 62413"/>
                <a:gd name="connsiteY6" fmla="*/ 0 h 94960"/>
                <a:gd name="connsiteX7" fmla="*/ 23485 w 62413"/>
                <a:gd name="connsiteY7" fmla="*/ 2170 h 94960"/>
                <a:gd name="connsiteX8" fmla="*/ 17486 w 62413"/>
                <a:gd name="connsiteY8" fmla="*/ 7148 h 94960"/>
                <a:gd name="connsiteX9" fmla="*/ 14167 w 62413"/>
                <a:gd name="connsiteY9" fmla="*/ 12125 h 94960"/>
                <a:gd name="connsiteX10" fmla="*/ 13019 w 62413"/>
                <a:gd name="connsiteY10" fmla="*/ 12125 h 94960"/>
                <a:gd name="connsiteX11" fmla="*/ 13019 w 62413"/>
                <a:gd name="connsiteY11" fmla="*/ 1021 h 94960"/>
                <a:gd name="connsiteX12" fmla="*/ 0 w 62413"/>
                <a:gd name="connsiteY12" fmla="*/ 1021 h 94960"/>
                <a:gd name="connsiteX13" fmla="*/ 0 w 62413"/>
                <a:gd name="connsiteY13" fmla="*/ 94960 h 94960"/>
                <a:gd name="connsiteX14" fmla="*/ 13274 w 62413"/>
                <a:gd name="connsiteY14" fmla="*/ 94960 h 94960"/>
                <a:gd name="connsiteX15" fmla="*/ 13274 w 62413"/>
                <a:gd name="connsiteY15" fmla="*/ 58712 h 94960"/>
                <a:gd name="connsiteX16" fmla="*/ 14040 w 62413"/>
                <a:gd name="connsiteY16" fmla="*/ 58712 h 94960"/>
                <a:gd name="connsiteX17" fmla="*/ 17486 w 62413"/>
                <a:gd name="connsiteY17" fmla="*/ 63690 h 94960"/>
                <a:gd name="connsiteX18" fmla="*/ 23613 w 62413"/>
                <a:gd name="connsiteY18" fmla="*/ 68540 h 94960"/>
                <a:gd name="connsiteX19" fmla="*/ 33823 w 62413"/>
                <a:gd name="connsiteY19" fmla="*/ 70582 h 94960"/>
                <a:gd name="connsiteX20" fmla="*/ 15189 w 62413"/>
                <a:gd name="connsiteY20" fmla="*/ 47608 h 94960"/>
                <a:gd name="connsiteX21" fmla="*/ 13146 w 62413"/>
                <a:gd name="connsiteY21" fmla="*/ 34972 h 94960"/>
                <a:gd name="connsiteX22" fmla="*/ 15189 w 62413"/>
                <a:gd name="connsiteY22" fmla="*/ 22464 h 94960"/>
                <a:gd name="connsiteX23" fmla="*/ 21187 w 62413"/>
                <a:gd name="connsiteY23" fmla="*/ 14168 h 94960"/>
                <a:gd name="connsiteX24" fmla="*/ 31015 w 62413"/>
                <a:gd name="connsiteY24" fmla="*/ 11232 h 94960"/>
                <a:gd name="connsiteX25" fmla="*/ 41098 w 62413"/>
                <a:gd name="connsiteY25" fmla="*/ 14295 h 94960"/>
                <a:gd name="connsiteX26" fmla="*/ 47097 w 62413"/>
                <a:gd name="connsiteY26" fmla="*/ 22847 h 94960"/>
                <a:gd name="connsiteX27" fmla="*/ 49140 w 62413"/>
                <a:gd name="connsiteY27" fmla="*/ 34972 h 94960"/>
                <a:gd name="connsiteX28" fmla="*/ 47097 w 62413"/>
                <a:gd name="connsiteY28" fmla="*/ 47352 h 94960"/>
                <a:gd name="connsiteX29" fmla="*/ 40971 w 62413"/>
                <a:gd name="connsiteY29" fmla="*/ 56032 h 94960"/>
                <a:gd name="connsiteX30" fmla="*/ 31015 w 62413"/>
                <a:gd name="connsiteY30" fmla="*/ 59223 h 94960"/>
                <a:gd name="connsiteX31" fmla="*/ 21315 w 62413"/>
                <a:gd name="connsiteY31" fmla="*/ 56159 h 94960"/>
                <a:gd name="connsiteX32" fmla="*/ 15316 w 62413"/>
                <a:gd name="connsiteY32" fmla="*/ 47735 h 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413" h="94960">
                  <a:moveTo>
                    <a:pt x="33951" y="70454"/>
                  </a:moveTo>
                  <a:cubicBezTo>
                    <a:pt x="39439" y="70454"/>
                    <a:pt x="44417" y="69051"/>
                    <a:pt x="48629" y="66243"/>
                  </a:cubicBezTo>
                  <a:cubicBezTo>
                    <a:pt x="52969" y="63435"/>
                    <a:pt x="56287" y="59350"/>
                    <a:pt x="58712" y="54117"/>
                  </a:cubicBezTo>
                  <a:cubicBezTo>
                    <a:pt x="61137" y="48884"/>
                    <a:pt x="62414" y="42503"/>
                    <a:pt x="62414" y="35100"/>
                  </a:cubicBezTo>
                  <a:cubicBezTo>
                    <a:pt x="62414" y="27697"/>
                    <a:pt x="61137" y="21443"/>
                    <a:pt x="58712" y="16210"/>
                  </a:cubicBezTo>
                  <a:cubicBezTo>
                    <a:pt x="56287" y="10977"/>
                    <a:pt x="52841" y="6892"/>
                    <a:pt x="48501" y="4212"/>
                  </a:cubicBezTo>
                  <a:cubicBezTo>
                    <a:pt x="44162" y="1404"/>
                    <a:pt x="39184" y="0"/>
                    <a:pt x="33696" y="0"/>
                  </a:cubicBezTo>
                  <a:cubicBezTo>
                    <a:pt x="29484" y="0"/>
                    <a:pt x="26038" y="766"/>
                    <a:pt x="23485" y="2170"/>
                  </a:cubicBezTo>
                  <a:cubicBezTo>
                    <a:pt x="20932" y="3574"/>
                    <a:pt x="18890" y="5233"/>
                    <a:pt x="17486" y="7148"/>
                  </a:cubicBezTo>
                  <a:cubicBezTo>
                    <a:pt x="16082" y="9062"/>
                    <a:pt x="14933" y="10594"/>
                    <a:pt x="14167" y="12125"/>
                  </a:cubicBezTo>
                  <a:lnTo>
                    <a:pt x="13019" y="12125"/>
                  </a:lnTo>
                  <a:lnTo>
                    <a:pt x="13019" y="1021"/>
                  </a:lnTo>
                  <a:lnTo>
                    <a:pt x="0" y="1021"/>
                  </a:lnTo>
                  <a:lnTo>
                    <a:pt x="0" y="94960"/>
                  </a:lnTo>
                  <a:lnTo>
                    <a:pt x="13274" y="94960"/>
                  </a:lnTo>
                  <a:lnTo>
                    <a:pt x="13274" y="58712"/>
                  </a:lnTo>
                  <a:lnTo>
                    <a:pt x="14040" y="58712"/>
                  </a:lnTo>
                  <a:cubicBezTo>
                    <a:pt x="14806" y="60116"/>
                    <a:pt x="15954" y="61775"/>
                    <a:pt x="17486" y="63690"/>
                  </a:cubicBezTo>
                  <a:cubicBezTo>
                    <a:pt x="19018" y="65605"/>
                    <a:pt x="21060" y="67136"/>
                    <a:pt x="23613" y="68540"/>
                  </a:cubicBezTo>
                  <a:cubicBezTo>
                    <a:pt x="26293" y="69944"/>
                    <a:pt x="29611" y="70582"/>
                    <a:pt x="33823" y="70582"/>
                  </a:cubicBezTo>
                  <a:close/>
                  <a:moveTo>
                    <a:pt x="15189" y="47608"/>
                  </a:moveTo>
                  <a:cubicBezTo>
                    <a:pt x="13785" y="44034"/>
                    <a:pt x="13146" y="39822"/>
                    <a:pt x="13146" y="34972"/>
                  </a:cubicBezTo>
                  <a:cubicBezTo>
                    <a:pt x="13146" y="30122"/>
                    <a:pt x="13785" y="26038"/>
                    <a:pt x="15189" y="22464"/>
                  </a:cubicBezTo>
                  <a:cubicBezTo>
                    <a:pt x="16593" y="18890"/>
                    <a:pt x="18507" y="16082"/>
                    <a:pt x="21187" y="14168"/>
                  </a:cubicBezTo>
                  <a:cubicBezTo>
                    <a:pt x="23868" y="12125"/>
                    <a:pt x="27059" y="11232"/>
                    <a:pt x="31015" y="11232"/>
                  </a:cubicBezTo>
                  <a:cubicBezTo>
                    <a:pt x="34972" y="11232"/>
                    <a:pt x="38418" y="12253"/>
                    <a:pt x="41098" y="14295"/>
                  </a:cubicBezTo>
                  <a:cubicBezTo>
                    <a:pt x="43779" y="16337"/>
                    <a:pt x="45821" y="19145"/>
                    <a:pt x="47097" y="22847"/>
                  </a:cubicBezTo>
                  <a:cubicBezTo>
                    <a:pt x="48501" y="26421"/>
                    <a:pt x="49140" y="30505"/>
                    <a:pt x="49140" y="34972"/>
                  </a:cubicBezTo>
                  <a:cubicBezTo>
                    <a:pt x="49140" y="39439"/>
                    <a:pt x="48501" y="43651"/>
                    <a:pt x="47097" y="47352"/>
                  </a:cubicBezTo>
                  <a:cubicBezTo>
                    <a:pt x="45693" y="51054"/>
                    <a:pt x="43651" y="53862"/>
                    <a:pt x="40971" y="56032"/>
                  </a:cubicBezTo>
                  <a:cubicBezTo>
                    <a:pt x="38291" y="58202"/>
                    <a:pt x="34972" y="59223"/>
                    <a:pt x="31015" y="59223"/>
                  </a:cubicBezTo>
                  <a:cubicBezTo>
                    <a:pt x="27059" y="59223"/>
                    <a:pt x="23995" y="58202"/>
                    <a:pt x="21315" y="56159"/>
                  </a:cubicBezTo>
                  <a:cubicBezTo>
                    <a:pt x="18635" y="54117"/>
                    <a:pt x="16720" y="51309"/>
                    <a:pt x="15316" y="4773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904C4D-F459-36CE-CBDE-F3889CAF880B}"/>
                </a:ext>
              </a:extLst>
            </p:cNvPr>
            <p:cNvSpPr/>
            <p:nvPr/>
          </p:nvSpPr>
          <p:spPr>
            <a:xfrm>
              <a:off x="2524365" y="6299425"/>
              <a:ext cx="61775" cy="70582"/>
            </a:xfrm>
            <a:custGeom>
              <a:avLst/>
              <a:gdLst>
                <a:gd name="connsiteX0" fmla="*/ 52458 w 61775"/>
                <a:gd name="connsiteY0" fmla="*/ 7914 h 70582"/>
                <a:gd name="connsiteX1" fmla="*/ 42758 w 61775"/>
                <a:gd name="connsiteY1" fmla="*/ 1915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6 h 70582"/>
                <a:gd name="connsiteX5" fmla="*/ 0 w 61775"/>
                <a:gd name="connsiteY5" fmla="*/ 35483 h 70582"/>
                <a:gd name="connsiteX6" fmla="*/ 3957 w 61775"/>
                <a:gd name="connsiteY6" fmla="*/ 53990 h 70582"/>
                <a:gd name="connsiteX7" fmla="*/ 15189 w 61775"/>
                <a:gd name="connsiteY7" fmla="*/ 66243 h 70582"/>
                <a:gd name="connsiteX8" fmla="*/ 32547 w 61775"/>
                <a:gd name="connsiteY8" fmla="*/ 70582 h 70582"/>
                <a:gd name="connsiteX9" fmla="*/ 45821 w 61775"/>
                <a:gd name="connsiteY9" fmla="*/ 68285 h 70582"/>
                <a:gd name="connsiteX10" fmla="*/ 55521 w 61775"/>
                <a:gd name="connsiteY10" fmla="*/ 61776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223 w 61775"/>
                <a:gd name="connsiteY21" fmla="*/ 18379 h 70582"/>
                <a:gd name="connsiteX22" fmla="*/ 52458 w 61775"/>
                <a:gd name="connsiteY22" fmla="*/ 7786 h 70582"/>
                <a:gd name="connsiteX23" fmla="*/ 13274 w 61775"/>
                <a:gd name="connsiteY23" fmla="*/ 29101 h 70582"/>
                <a:gd name="connsiteX24" fmla="*/ 15316 w 61775"/>
                <a:gd name="connsiteY24" fmla="*/ 20805 h 70582"/>
                <a:gd name="connsiteX25" fmla="*/ 21698 w 61775"/>
                <a:gd name="connsiteY25" fmla="*/ 13657 h 70582"/>
                <a:gd name="connsiteX26" fmla="*/ 31526 w 61775"/>
                <a:gd name="connsiteY26" fmla="*/ 10977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4"/>
                  </a:moveTo>
                  <a:cubicBezTo>
                    <a:pt x="49522" y="5233"/>
                    <a:pt x="46332" y="3191"/>
                    <a:pt x="42758" y="1915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5"/>
                    <a:pt x="3957" y="16976"/>
                  </a:cubicBezTo>
                  <a:cubicBezTo>
                    <a:pt x="1276" y="22336"/>
                    <a:pt x="0" y="28463"/>
                    <a:pt x="0" y="35483"/>
                  </a:cubicBezTo>
                  <a:cubicBezTo>
                    <a:pt x="0" y="42503"/>
                    <a:pt x="1276" y="48757"/>
                    <a:pt x="3957" y="53990"/>
                  </a:cubicBezTo>
                  <a:cubicBezTo>
                    <a:pt x="6637" y="59223"/>
                    <a:pt x="10338" y="63307"/>
                    <a:pt x="15189" y="66243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5"/>
                  </a:cubicBezTo>
                  <a:cubicBezTo>
                    <a:pt x="49778" y="66753"/>
                    <a:pt x="52968" y="64583"/>
                    <a:pt x="55521" y="61776"/>
                  </a:cubicBezTo>
                  <a:cubicBezTo>
                    <a:pt x="58074" y="58968"/>
                    <a:pt x="59861" y="55777"/>
                    <a:pt x="60882" y="52075"/>
                  </a:cubicBezTo>
                  <a:lnTo>
                    <a:pt x="48246" y="49778"/>
                  </a:lnTo>
                  <a:cubicBezTo>
                    <a:pt x="47480" y="51948"/>
                    <a:pt x="46332" y="53735"/>
                    <a:pt x="44800" y="55138"/>
                  </a:cubicBezTo>
                  <a:cubicBezTo>
                    <a:pt x="43268" y="56543"/>
                    <a:pt x="41481" y="57691"/>
                    <a:pt x="39439" y="58457"/>
                  </a:cubicBezTo>
                  <a:cubicBezTo>
                    <a:pt x="37397" y="59223"/>
                    <a:pt x="35100" y="59478"/>
                    <a:pt x="32547" y="59478"/>
                  </a:cubicBezTo>
                  <a:cubicBezTo>
                    <a:pt x="28718" y="59478"/>
                    <a:pt x="25272" y="58585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223" y="18379"/>
                  </a:cubicBezTo>
                  <a:cubicBezTo>
                    <a:pt x="57563" y="14040"/>
                    <a:pt x="55266" y="10466"/>
                    <a:pt x="52458" y="7786"/>
                  </a:cubicBez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316" y="20805"/>
                  </a:cubicBezTo>
                  <a:cubicBezTo>
                    <a:pt x="16848" y="17869"/>
                    <a:pt x="18890" y="15444"/>
                    <a:pt x="21698" y="13657"/>
                  </a:cubicBezTo>
                  <a:cubicBezTo>
                    <a:pt x="24506" y="11870"/>
                    <a:pt x="27697" y="10977"/>
                    <a:pt x="31526" y="10977"/>
                  </a:cubicBezTo>
                  <a:cubicBezTo>
                    <a:pt x="34972" y="10977"/>
                    <a:pt x="37908" y="11743"/>
                    <a:pt x="40588" y="13274"/>
                  </a:cubicBezTo>
                  <a:cubicBezTo>
                    <a:pt x="43141" y="14806"/>
                    <a:pt x="45183" y="16976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B5FB28E-E1C9-3867-DEDC-BE2365EFEC1E}"/>
                </a:ext>
              </a:extLst>
            </p:cNvPr>
            <p:cNvSpPr/>
            <p:nvPr/>
          </p:nvSpPr>
          <p:spPr>
            <a:xfrm>
              <a:off x="2600818" y="6299425"/>
              <a:ext cx="56797" cy="70709"/>
            </a:xfrm>
            <a:custGeom>
              <a:avLst/>
              <a:gdLst>
                <a:gd name="connsiteX0" fmla="*/ 47608 w 56797"/>
                <a:gd name="connsiteY0" fmla="*/ 4467 h 70709"/>
                <a:gd name="connsiteX1" fmla="*/ 38929 w 56797"/>
                <a:gd name="connsiteY1" fmla="*/ 1021 h 70709"/>
                <a:gd name="connsiteX2" fmla="*/ 30249 w 56797"/>
                <a:gd name="connsiteY2" fmla="*/ 0 h 70709"/>
                <a:gd name="connsiteX3" fmla="*/ 18507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5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3 w 56797"/>
                <a:gd name="connsiteY10" fmla="*/ 23102 h 70709"/>
                <a:gd name="connsiteX11" fmla="*/ 43523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2 h 70709"/>
                <a:gd name="connsiteX17" fmla="*/ 2170 w 56797"/>
                <a:gd name="connsiteY17" fmla="*/ 40333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5 h 70709"/>
                <a:gd name="connsiteX21" fmla="*/ 23102 w 56797"/>
                <a:gd name="connsiteY21" fmla="*/ 70710 h 70709"/>
                <a:gd name="connsiteX22" fmla="*/ 32802 w 56797"/>
                <a:gd name="connsiteY22" fmla="*/ 69051 h 70709"/>
                <a:gd name="connsiteX23" fmla="*/ 39439 w 56797"/>
                <a:gd name="connsiteY23" fmla="*/ 64967 h 70709"/>
                <a:gd name="connsiteX24" fmla="*/ 43268 w 56797"/>
                <a:gd name="connsiteY24" fmla="*/ 59861 h 70709"/>
                <a:gd name="connsiteX25" fmla="*/ 43779 w 56797"/>
                <a:gd name="connsiteY25" fmla="*/ 59861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3 h 70709"/>
                <a:gd name="connsiteX30" fmla="*/ 47608 w 56797"/>
                <a:gd name="connsiteY30" fmla="*/ 4467 h 70709"/>
                <a:gd name="connsiteX31" fmla="*/ 43523 w 56797"/>
                <a:gd name="connsiteY31" fmla="*/ 44672 h 70709"/>
                <a:gd name="connsiteX32" fmla="*/ 41481 w 56797"/>
                <a:gd name="connsiteY32" fmla="*/ 52203 h 70709"/>
                <a:gd name="connsiteX33" fmla="*/ 35483 w 56797"/>
                <a:gd name="connsiteY33" fmla="*/ 57946 h 70709"/>
                <a:gd name="connsiteX34" fmla="*/ 26037 w 56797"/>
                <a:gd name="connsiteY34" fmla="*/ 60116 h 70709"/>
                <a:gd name="connsiteX35" fmla="*/ 16720 w 56797"/>
                <a:gd name="connsiteY35" fmla="*/ 57564 h 70709"/>
                <a:gd name="connsiteX36" fmla="*/ 13019 w 56797"/>
                <a:gd name="connsiteY36" fmla="*/ 50161 h 70709"/>
                <a:gd name="connsiteX37" fmla="*/ 14933 w 56797"/>
                <a:gd name="connsiteY37" fmla="*/ 44417 h 70709"/>
                <a:gd name="connsiteX38" fmla="*/ 20039 w 56797"/>
                <a:gd name="connsiteY38" fmla="*/ 41098 h 70709"/>
                <a:gd name="connsiteX39" fmla="*/ 27059 w 56797"/>
                <a:gd name="connsiteY39" fmla="*/ 39440 h 70709"/>
                <a:gd name="connsiteX40" fmla="*/ 31143 w 56797"/>
                <a:gd name="connsiteY40" fmla="*/ 38929 h 70709"/>
                <a:gd name="connsiteX41" fmla="*/ 36121 w 56797"/>
                <a:gd name="connsiteY41" fmla="*/ 38163 h 70709"/>
                <a:gd name="connsiteX42" fmla="*/ 40716 w 56797"/>
                <a:gd name="connsiteY42" fmla="*/ 37142 h 70709"/>
                <a:gd name="connsiteX43" fmla="*/ 43396 w 56797"/>
                <a:gd name="connsiteY43" fmla="*/ 35865 h 70709"/>
                <a:gd name="connsiteX44" fmla="*/ 43396 w 56797"/>
                <a:gd name="connsiteY44" fmla="*/ 44672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608" y="4467"/>
                  </a:moveTo>
                  <a:cubicBezTo>
                    <a:pt x="44927" y="2808"/>
                    <a:pt x="41992" y="1659"/>
                    <a:pt x="38929" y="1021"/>
                  </a:cubicBezTo>
                  <a:cubicBezTo>
                    <a:pt x="35865" y="383"/>
                    <a:pt x="32930" y="0"/>
                    <a:pt x="30249" y="0"/>
                  </a:cubicBezTo>
                  <a:cubicBezTo>
                    <a:pt x="26165" y="0"/>
                    <a:pt x="22208" y="638"/>
                    <a:pt x="18507" y="1787"/>
                  </a:cubicBezTo>
                  <a:cubicBezTo>
                    <a:pt x="14806" y="2936"/>
                    <a:pt x="11487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5"/>
                  </a:cubicBezTo>
                  <a:cubicBezTo>
                    <a:pt x="22464" y="11870"/>
                    <a:pt x="26037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3" y="19145"/>
                    <a:pt x="43523" y="23102"/>
                  </a:cubicBezTo>
                  <a:lnTo>
                    <a:pt x="43523" y="23357"/>
                  </a:lnTo>
                  <a:cubicBezTo>
                    <a:pt x="43523" y="25017"/>
                    <a:pt x="42885" y="26165"/>
                    <a:pt x="41737" y="26803"/>
                  </a:cubicBezTo>
                  <a:cubicBezTo>
                    <a:pt x="40588" y="27569"/>
                    <a:pt x="38673" y="28080"/>
                    <a:pt x="36121" y="28335"/>
                  </a:cubicBezTo>
                  <a:cubicBezTo>
                    <a:pt x="33568" y="28591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721" y="32930"/>
                    <a:pt x="8169" y="34462"/>
                  </a:cubicBezTo>
                  <a:cubicBezTo>
                    <a:pt x="5616" y="35865"/>
                    <a:pt x="3701" y="37908"/>
                    <a:pt x="2170" y="40333"/>
                  </a:cubicBezTo>
                  <a:cubicBezTo>
                    <a:pt x="638" y="42886"/>
                    <a:pt x="0" y="45949"/>
                    <a:pt x="0" y="49905"/>
                  </a:cubicBezTo>
                  <a:cubicBezTo>
                    <a:pt x="0" y="54373"/>
                    <a:pt x="1021" y="58202"/>
                    <a:pt x="3063" y="61265"/>
                  </a:cubicBezTo>
                  <a:cubicBezTo>
                    <a:pt x="5105" y="64328"/>
                    <a:pt x="7913" y="66753"/>
                    <a:pt x="11360" y="68285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1"/>
                  </a:cubicBezTo>
                  <a:cubicBezTo>
                    <a:pt x="35483" y="67902"/>
                    <a:pt x="37652" y="66625"/>
                    <a:pt x="39439" y="64967"/>
                  </a:cubicBezTo>
                  <a:cubicBezTo>
                    <a:pt x="41098" y="63307"/>
                    <a:pt x="42502" y="61648"/>
                    <a:pt x="43268" y="59861"/>
                  </a:cubicBezTo>
                  <a:lnTo>
                    <a:pt x="43779" y="59861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6"/>
                    <a:pt x="54245" y="11743"/>
                  </a:cubicBezTo>
                  <a:cubicBezTo>
                    <a:pt x="52586" y="8552"/>
                    <a:pt x="50288" y="6254"/>
                    <a:pt x="47608" y="4467"/>
                  </a:cubicBezTo>
                  <a:close/>
                  <a:moveTo>
                    <a:pt x="43523" y="44672"/>
                  </a:moveTo>
                  <a:cubicBezTo>
                    <a:pt x="43523" y="47353"/>
                    <a:pt x="42885" y="49905"/>
                    <a:pt x="41481" y="52203"/>
                  </a:cubicBezTo>
                  <a:cubicBezTo>
                    <a:pt x="40077" y="54500"/>
                    <a:pt x="38163" y="56415"/>
                    <a:pt x="35483" y="57946"/>
                  </a:cubicBezTo>
                  <a:cubicBezTo>
                    <a:pt x="32802" y="59351"/>
                    <a:pt x="29739" y="60116"/>
                    <a:pt x="26037" y="60116"/>
                  </a:cubicBezTo>
                  <a:cubicBezTo>
                    <a:pt x="22336" y="60116"/>
                    <a:pt x="19145" y="59223"/>
                    <a:pt x="16720" y="57564"/>
                  </a:cubicBezTo>
                  <a:cubicBezTo>
                    <a:pt x="14295" y="55904"/>
                    <a:pt x="13019" y="53352"/>
                    <a:pt x="13019" y="50161"/>
                  </a:cubicBezTo>
                  <a:cubicBezTo>
                    <a:pt x="13019" y="47736"/>
                    <a:pt x="13657" y="45949"/>
                    <a:pt x="14933" y="44417"/>
                  </a:cubicBezTo>
                  <a:cubicBezTo>
                    <a:pt x="16210" y="43013"/>
                    <a:pt x="17869" y="41864"/>
                    <a:pt x="20039" y="41098"/>
                  </a:cubicBezTo>
                  <a:cubicBezTo>
                    <a:pt x="22208" y="40333"/>
                    <a:pt x="24506" y="39822"/>
                    <a:pt x="27059" y="39440"/>
                  </a:cubicBezTo>
                  <a:cubicBezTo>
                    <a:pt x="28207" y="39312"/>
                    <a:pt x="29484" y="39056"/>
                    <a:pt x="31143" y="38929"/>
                  </a:cubicBezTo>
                  <a:cubicBezTo>
                    <a:pt x="32802" y="38673"/>
                    <a:pt x="34461" y="38418"/>
                    <a:pt x="36121" y="38163"/>
                  </a:cubicBezTo>
                  <a:cubicBezTo>
                    <a:pt x="37780" y="37908"/>
                    <a:pt x="39439" y="37525"/>
                    <a:pt x="40716" y="37142"/>
                  </a:cubicBezTo>
                  <a:cubicBezTo>
                    <a:pt x="42120" y="36759"/>
                    <a:pt x="43013" y="36249"/>
                    <a:pt x="43396" y="35865"/>
                  </a:cubicBezTo>
                  <a:lnTo>
                    <a:pt x="43396" y="44672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5000BAF-C1FF-2E2C-B2B3-455BBD0C33F7}"/>
                </a:ext>
              </a:extLst>
            </p:cNvPr>
            <p:cNvSpPr/>
            <p:nvPr/>
          </p:nvSpPr>
          <p:spPr>
            <a:xfrm>
              <a:off x="2678420" y="6299425"/>
              <a:ext cx="56797" cy="69178"/>
            </a:xfrm>
            <a:custGeom>
              <a:avLst/>
              <a:gdLst>
                <a:gd name="connsiteX0" fmla="*/ 46076 w 56797"/>
                <a:gd name="connsiteY0" fmla="*/ 2936 h 69178"/>
                <a:gd name="connsiteX1" fmla="*/ 33823 w 56797"/>
                <a:gd name="connsiteY1" fmla="*/ 0 h 69178"/>
                <a:gd name="connsiteX2" fmla="*/ 21060 w 56797"/>
                <a:gd name="connsiteY2" fmla="*/ 3319 h 69178"/>
                <a:gd name="connsiteX3" fmla="*/ 13657 w 56797"/>
                <a:gd name="connsiteY3" fmla="*/ 11998 h 69178"/>
                <a:gd name="connsiteX4" fmla="*/ 12764 w 56797"/>
                <a:gd name="connsiteY4" fmla="*/ 11998 h 69178"/>
                <a:gd name="connsiteX5" fmla="*/ 12764 w 56797"/>
                <a:gd name="connsiteY5" fmla="*/ 894 h 69178"/>
                <a:gd name="connsiteX6" fmla="*/ 0 w 56797"/>
                <a:gd name="connsiteY6" fmla="*/ 894 h 69178"/>
                <a:gd name="connsiteX7" fmla="*/ 0 w 56797"/>
                <a:gd name="connsiteY7" fmla="*/ 69178 h 69178"/>
                <a:gd name="connsiteX8" fmla="*/ 13274 w 56797"/>
                <a:gd name="connsiteY8" fmla="*/ 69178 h 69178"/>
                <a:gd name="connsiteX9" fmla="*/ 13274 w 56797"/>
                <a:gd name="connsiteY9" fmla="*/ 28591 h 69178"/>
                <a:gd name="connsiteX10" fmla="*/ 15316 w 56797"/>
                <a:gd name="connsiteY10" fmla="*/ 19273 h 69178"/>
                <a:gd name="connsiteX11" fmla="*/ 20932 w 56797"/>
                <a:gd name="connsiteY11" fmla="*/ 13402 h 69178"/>
                <a:gd name="connsiteX12" fmla="*/ 29101 w 56797"/>
                <a:gd name="connsiteY12" fmla="*/ 11360 h 69178"/>
                <a:gd name="connsiteX13" fmla="*/ 39694 w 56797"/>
                <a:gd name="connsiteY13" fmla="*/ 15571 h 69178"/>
                <a:gd name="connsiteX14" fmla="*/ 43523 w 56797"/>
                <a:gd name="connsiteY14" fmla="*/ 27186 h 69178"/>
                <a:gd name="connsiteX15" fmla="*/ 43523 w 56797"/>
                <a:gd name="connsiteY15" fmla="*/ 69051 h 69178"/>
                <a:gd name="connsiteX16" fmla="*/ 56798 w 56797"/>
                <a:gd name="connsiteY16" fmla="*/ 69051 h 69178"/>
                <a:gd name="connsiteX17" fmla="*/ 56798 w 56797"/>
                <a:gd name="connsiteY17" fmla="*/ 25655 h 69178"/>
                <a:gd name="connsiteX18" fmla="*/ 53862 w 56797"/>
                <a:gd name="connsiteY18" fmla="*/ 11487 h 69178"/>
                <a:gd name="connsiteX19" fmla="*/ 45693 w 56797"/>
                <a:gd name="connsiteY19" fmla="*/ 2808 h 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797" h="69178">
                  <a:moveTo>
                    <a:pt x="46076" y="2936"/>
                  </a:moveTo>
                  <a:cubicBezTo>
                    <a:pt x="42630" y="1021"/>
                    <a:pt x="38546" y="0"/>
                    <a:pt x="33823" y="0"/>
                  </a:cubicBezTo>
                  <a:cubicBezTo>
                    <a:pt x="28718" y="0"/>
                    <a:pt x="24506" y="1149"/>
                    <a:pt x="21060" y="3319"/>
                  </a:cubicBezTo>
                  <a:cubicBezTo>
                    <a:pt x="17741" y="5489"/>
                    <a:pt x="15188" y="8424"/>
                    <a:pt x="13657" y="11998"/>
                  </a:cubicBezTo>
                  <a:lnTo>
                    <a:pt x="12764" y="11998"/>
                  </a:lnTo>
                  <a:lnTo>
                    <a:pt x="12764" y="894"/>
                  </a:lnTo>
                  <a:lnTo>
                    <a:pt x="0" y="894"/>
                  </a:lnTo>
                  <a:lnTo>
                    <a:pt x="0" y="69178"/>
                  </a:lnTo>
                  <a:lnTo>
                    <a:pt x="13274" y="69178"/>
                  </a:lnTo>
                  <a:lnTo>
                    <a:pt x="13274" y="28591"/>
                  </a:lnTo>
                  <a:cubicBezTo>
                    <a:pt x="13274" y="25017"/>
                    <a:pt x="13912" y="21826"/>
                    <a:pt x="15316" y="19273"/>
                  </a:cubicBezTo>
                  <a:cubicBezTo>
                    <a:pt x="16720" y="16720"/>
                    <a:pt x="18635" y="14806"/>
                    <a:pt x="20932" y="13402"/>
                  </a:cubicBezTo>
                  <a:cubicBezTo>
                    <a:pt x="23357" y="12125"/>
                    <a:pt x="26037" y="11360"/>
                    <a:pt x="29101" y="11360"/>
                  </a:cubicBezTo>
                  <a:cubicBezTo>
                    <a:pt x="33568" y="11360"/>
                    <a:pt x="37142" y="12764"/>
                    <a:pt x="39694" y="15571"/>
                  </a:cubicBezTo>
                  <a:cubicBezTo>
                    <a:pt x="42247" y="18379"/>
                    <a:pt x="43523" y="22209"/>
                    <a:pt x="43523" y="27186"/>
                  </a:cubicBezTo>
                  <a:lnTo>
                    <a:pt x="43523" y="69051"/>
                  </a:lnTo>
                  <a:lnTo>
                    <a:pt x="56798" y="69051"/>
                  </a:lnTo>
                  <a:lnTo>
                    <a:pt x="56798" y="25655"/>
                  </a:lnTo>
                  <a:cubicBezTo>
                    <a:pt x="56798" y="20039"/>
                    <a:pt x="55776" y="15316"/>
                    <a:pt x="53862" y="11487"/>
                  </a:cubicBezTo>
                  <a:cubicBezTo>
                    <a:pt x="51947" y="7658"/>
                    <a:pt x="49267" y="4723"/>
                    <a:pt x="45693" y="2808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AF1718D-EBF1-C3FE-3FDE-FD0664E53812}"/>
                </a:ext>
              </a:extLst>
            </p:cNvPr>
            <p:cNvSpPr/>
            <p:nvPr/>
          </p:nvSpPr>
          <p:spPr>
            <a:xfrm>
              <a:off x="2164306" y="6435101"/>
              <a:ext cx="67518" cy="91258"/>
            </a:xfrm>
            <a:custGeom>
              <a:avLst/>
              <a:gdLst>
                <a:gd name="connsiteX0" fmla="*/ 50033 w 67518"/>
                <a:gd name="connsiteY0" fmla="*/ 53096 h 91258"/>
                <a:gd name="connsiteX1" fmla="*/ 60499 w 67518"/>
                <a:gd name="connsiteY1" fmla="*/ 43268 h 91258"/>
                <a:gd name="connsiteX2" fmla="*/ 63945 w 67518"/>
                <a:gd name="connsiteY2" fmla="*/ 28591 h 91258"/>
                <a:gd name="connsiteX3" fmla="*/ 60499 w 67518"/>
                <a:gd name="connsiteY3" fmla="*/ 13785 h 91258"/>
                <a:gd name="connsiteX4" fmla="*/ 50033 w 67518"/>
                <a:gd name="connsiteY4" fmla="*/ 3702 h 91258"/>
                <a:gd name="connsiteX5" fmla="*/ 32419 w 67518"/>
                <a:gd name="connsiteY5" fmla="*/ 0 h 91258"/>
                <a:gd name="connsiteX6" fmla="*/ 0 w 67518"/>
                <a:gd name="connsiteY6" fmla="*/ 0 h 91258"/>
                <a:gd name="connsiteX7" fmla="*/ 0 w 67518"/>
                <a:gd name="connsiteY7" fmla="*/ 91132 h 91258"/>
                <a:gd name="connsiteX8" fmla="*/ 13784 w 67518"/>
                <a:gd name="connsiteY8" fmla="*/ 91132 h 91258"/>
                <a:gd name="connsiteX9" fmla="*/ 13784 w 67518"/>
                <a:gd name="connsiteY9" fmla="*/ 56670 h 91258"/>
                <a:gd name="connsiteX10" fmla="*/ 32419 w 67518"/>
                <a:gd name="connsiteY10" fmla="*/ 56670 h 91258"/>
                <a:gd name="connsiteX11" fmla="*/ 33313 w 67518"/>
                <a:gd name="connsiteY11" fmla="*/ 56670 h 91258"/>
                <a:gd name="connsiteX12" fmla="*/ 51820 w 67518"/>
                <a:gd name="connsiteY12" fmla="*/ 91259 h 91258"/>
                <a:gd name="connsiteX13" fmla="*/ 67519 w 67518"/>
                <a:gd name="connsiteY13" fmla="*/ 91259 h 91258"/>
                <a:gd name="connsiteX14" fmla="*/ 47225 w 67518"/>
                <a:gd name="connsiteY14" fmla="*/ 54245 h 91258"/>
                <a:gd name="connsiteX15" fmla="*/ 50033 w 67518"/>
                <a:gd name="connsiteY15" fmla="*/ 53351 h 91258"/>
                <a:gd name="connsiteX16" fmla="*/ 13784 w 67518"/>
                <a:gd name="connsiteY16" fmla="*/ 11743 h 91258"/>
                <a:gd name="connsiteX17" fmla="*/ 31015 w 67518"/>
                <a:gd name="connsiteY17" fmla="*/ 11743 h 91258"/>
                <a:gd name="connsiteX18" fmla="*/ 41992 w 67518"/>
                <a:gd name="connsiteY18" fmla="*/ 13785 h 91258"/>
                <a:gd name="connsiteX19" fmla="*/ 48118 w 67518"/>
                <a:gd name="connsiteY19" fmla="*/ 19656 h 91258"/>
                <a:gd name="connsiteX20" fmla="*/ 50160 w 67518"/>
                <a:gd name="connsiteY20" fmla="*/ 28591 h 91258"/>
                <a:gd name="connsiteX21" fmla="*/ 48246 w 67518"/>
                <a:gd name="connsiteY21" fmla="*/ 37397 h 91258"/>
                <a:gd name="connsiteX22" fmla="*/ 42119 w 67518"/>
                <a:gd name="connsiteY22" fmla="*/ 43013 h 91258"/>
                <a:gd name="connsiteX23" fmla="*/ 31271 w 67518"/>
                <a:gd name="connsiteY23" fmla="*/ 44928 h 91258"/>
                <a:gd name="connsiteX24" fmla="*/ 13784 w 67518"/>
                <a:gd name="connsiteY24" fmla="*/ 44928 h 91258"/>
                <a:gd name="connsiteX25" fmla="*/ 13784 w 67518"/>
                <a:gd name="connsiteY25" fmla="*/ 11870 h 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518" h="91258">
                  <a:moveTo>
                    <a:pt x="50033" y="53096"/>
                  </a:moveTo>
                  <a:cubicBezTo>
                    <a:pt x="54755" y="50799"/>
                    <a:pt x="58202" y="47480"/>
                    <a:pt x="60499" y="43268"/>
                  </a:cubicBezTo>
                  <a:cubicBezTo>
                    <a:pt x="62796" y="39056"/>
                    <a:pt x="63945" y="34079"/>
                    <a:pt x="63945" y="28591"/>
                  </a:cubicBezTo>
                  <a:cubicBezTo>
                    <a:pt x="63945" y="23102"/>
                    <a:pt x="62796" y="17997"/>
                    <a:pt x="60499" y="13785"/>
                  </a:cubicBezTo>
                  <a:cubicBezTo>
                    <a:pt x="58202" y="9445"/>
                    <a:pt x="54755" y="6127"/>
                    <a:pt x="50033" y="3702"/>
                  </a:cubicBezTo>
                  <a:cubicBezTo>
                    <a:pt x="45310" y="1276"/>
                    <a:pt x="39439" y="0"/>
                    <a:pt x="32419" y="0"/>
                  </a:cubicBezTo>
                  <a:lnTo>
                    <a:pt x="0" y="0"/>
                  </a:lnTo>
                  <a:lnTo>
                    <a:pt x="0" y="91132"/>
                  </a:lnTo>
                  <a:lnTo>
                    <a:pt x="13784" y="91132"/>
                  </a:lnTo>
                  <a:lnTo>
                    <a:pt x="13784" y="56670"/>
                  </a:lnTo>
                  <a:lnTo>
                    <a:pt x="32419" y="56670"/>
                  </a:lnTo>
                  <a:cubicBezTo>
                    <a:pt x="32419" y="56670"/>
                    <a:pt x="32930" y="56670"/>
                    <a:pt x="33313" y="56670"/>
                  </a:cubicBezTo>
                  <a:lnTo>
                    <a:pt x="51820" y="91259"/>
                  </a:lnTo>
                  <a:lnTo>
                    <a:pt x="67519" y="91259"/>
                  </a:lnTo>
                  <a:lnTo>
                    <a:pt x="47225" y="54245"/>
                  </a:lnTo>
                  <a:cubicBezTo>
                    <a:pt x="48118" y="53862"/>
                    <a:pt x="49267" y="53735"/>
                    <a:pt x="50033" y="53351"/>
                  </a:cubicBezTo>
                  <a:close/>
                  <a:moveTo>
                    <a:pt x="13784" y="11743"/>
                  </a:moveTo>
                  <a:lnTo>
                    <a:pt x="31015" y="11743"/>
                  </a:lnTo>
                  <a:cubicBezTo>
                    <a:pt x="35610" y="11743"/>
                    <a:pt x="39184" y="12381"/>
                    <a:pt x="41992" y="13785"/>
                  </a:cubicBezTo>
                  <a:cubicBezTo>
                    <a:pt x="44800" y="15189"/>
                    <a:pt x="46842" y="17103"/>
                    <a:pt x="48118" y="19656"/>
                  </a:cubicBezTo>
                  <a:cubicBezTo>
                    <a:pt x="49395" y="22209"/>
                    <a:pt x="50160" y="25144"/>
                    <a:pt x="50160" y="28591"/>
                  </a:cubicBezTo>
                  <a:cubicBezTo>
                    <a:pt x="50160" y="32037"/>
                    <a:pt x="49522" y="34972"/>
                    <a:pt x="48246" y="37397"/>
                  </a:cubicBezTo>
                  <a:cubicBezTo>
                    <a:pt x="46970" y="39822"/>
                    <a:pt x="44927" y="41737"/>
                    <a:pt x="42119" y="43013"/>
                  </a:cubicBezTo>
                  <a:cubicBezTo>
                    <a:pt x="39311" y="44289"/>
                    <a:pt x="35738" y="44928"/>
                    <a:pt x="31271" y="44928"/>
                  </a:cubicBezTo>
                  <a:lnTo>
                    <a:pt x="13784" y="44928"/>
                  </a:lnTo>
                  <a:lnTo>
                    <a:pt x="13784" y="11870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4DB2603-FB17-37BB-81F0-8CCACEBEF143}"/>
                </a:ext>
              </a:extLst>
            </p:cNvPr>
            <p:cNvSpPr/>
            <p:nvPr/>
          </p:nvSpPr>
          <p:spPr>
            <a:xfrm>
              <a:off x="2243312" y="6456927"/>
              <a:ext cx="61775" cy="70582"/>
            </a:xfrm>
            <a:custGeom>
              <a:avLst/>
              <a:gdLst>
                <a:gd name="connsiteX0" fmla="*/ 52458 w 61775"/>
                <a:gd name="connsiteY0" fmla="*/ 7913 h 70582"/>
                <a:gd name="connsiteX1" fmla="*/ 42758 w 61775"/>
                <a:gd name="connsiteY1" fmla="*/ 1914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5 h 70582"/>
                <a:gd name="connsiteX5" fmla="*/ 0 w 61775"/>
                <a:gd name="connsiteY5" fmla="*/ 35483 h 70582"/>
                <a:gd name="connsiteX6" fmla="*/ 3957 w 61775"/>
                <a:gd name="connsiteY6" fmla="*/ 53989 h 70582"/>
                <a:gd name="connsiteX7" fmla="*/ 15189 w 61775"/>
                <a:gd name="connsiteY7" fmla="*/ 66242 h 70582"/>
                <a:gd name="connsiteX8" fmla="*/ 32547 w 61775"/>
                <a:gd name="connsiteY8" fmla="*/ 70582 h 70582"/>
                <a:gd name="connsiteX9" fmla="*/ 45821 w 61775"/>
                <a:gd name="connsiteY9" fmla="*/ 68284 h 70582"/>
                <a:gd name="connsiteX10" fmla="*/ 55521 w 61775"/>
                <a:gd name="connsiteY10" fmla="*/ 61775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350 w 61775"/>
                <a:gd name="connsiteY21" fmla="*/ 18379 h 70582"/>
                <a:gd name="connsiteX22" fmla="*/ 52586 w 61775"/>
                <a:gd name="connsiteY22" fmla="*/ 7786 h 70582"/>
                <a:gd name="connsiteX23" fmla="*/ 13402 w 61775"/>
                <a:gd name="connsiteY23" fmla="*/ 29101 h 70582"/>
                <a:gd name="connsiteX24" fmla="*/ 15444 w 61775"/>
                <a:gd name="connsiteY24" fmla="*/ 20804 h 70582"/>
                <a:gd name="connsiteX25" fmla="*/ 21826 w 61775"/>
                <a:gd name="connsiteY25" fmla="*/ 13657 h 70582"/>
                <a:gd name="connsiteX26" fmla="*/ 31526 w 61775"/>
                <a:gd name="connsiteY26" fmla="*/ 10976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3"/>
                  </a:move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9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9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350" y="18379"/>
                  </a:cubicBezTo>
                  <a:cubicBezTo>
                    <a:pt x="57691" y="14040"/>
                    <a:pt x="55394" y="10466"/>
                    <a:pt x="52586" y="7786"/>
                  </a:cubicBezTo>
                  <a:close/>
                  <a:moveTo>
                    <a:pt x="13402" y="29101"/>
                  </a:moveTo>
                  <a:cubicBezTo>
                    <a:pt x="13529" y="26165"/>
                    <a:pt x="14167" y="23357"/>
                    <a:pt x="15444" y="20804"/>
                  </a:cubicBezTo>
                  <a:cubicBezTo>
                    <a:pt x="16975" y="17869"/>
                    <a:pt x="19018" y="15444"/>
                    <a:pt x="21826" y="13657"/>
                  </a:cubicBezTo>
                  <a:cubicBezTo>
                    <a:pt x="24634" y="11870"/>
                    <a:pt x="27825" y="10976"/>
                    <a:pt x="31526" y="10976"/>
                  </a:cubicBezTo>
                  <a:cubicBezTo>
                    <a:pt x="34972" y="10976"/>
                    <a:pt x="37908" y="11742"/>
                    <a:pt x="40588" y="13274"/>
                  </a:cubicBezTo>
                  <a:cubicBezTo>
                    <a:pt x="43141" y="14805"/>
                    <a:pt x="45183" y="16975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D5F66DF-A3B7-83AB-1999-3FE71FB12AE3}"/>
                </a:ext>
              </a:extLst>
            </p:cNvPr>
            <p:cNvSpPr/>
            <p:nvPr/>
          </p:nvSpPr>
          <p:spPr>
            <a:xfrm>
              <a:off x="2320021" y="6456927"/>
              <a:ext cx="55648" cy="70582"/>
            </a:xfrm>
            <a:custGeom>
              <a:avLst/>
              <a:gdLst>
                <a:gd name="connsiteX0" fmla="*/ 36887 w 55648"/>
                <a:gd name="connsiteY0" fmla="*/ 31015 h 70582"/>
                <a:gd name="connsiteX1" fmla="*/ 26037 w 55648"/>
                <a:gd name="connsiteY1" fmla="*/ 28590 h 70582"/>
                <a:gd name="connsiteX2" fmla="*/ 17869 w 55648"/>
                <a:gd name="connsiteY2" fmla="*/ 25144 h 70582"/>
                <a:gd name="connsiteX3" fmla="*/ 15316 w 55648"/>
                <a:gd name="connsiteY3" fmla="*/ 19656 h 70582"/>
                <a:gd name="connsiteX4" fmla="*/ 19145 w 55648"/>
                <a:gd name="connsiteY4" fmla="*/ 13146 h 70582"/>
                <a:gd name="connsiteX5" fmla="*/ 28590 w 55648"/>
                <a:gd name="connsiteY5" fmla="*/ 10594 h 70582"/>
                <a:gd name="connsiteX6" fmla="*/ 35483 w 55648"/>
                <a:gd name="connsiteY6" fmla="*/ 11870 h 70582"/>
                <a:gd name="connsiteX7" fmla="*/ 39822 w 55648"/>
                <a:gd name="connsiteY7" fmla="*/ 15316 h 70582"/>
                <a:gd name="connsiteX8" fmla="*/ 42247 w 55648"/>
                <a:gd name="connsiteY8" fmla="*/ 19656 h 70582"/>
                <a:gd name="connsiteX9" fmla="*/ 54245 w 55648"/>
                <a:gd name="connsiteY9" fmla="*/ 17486 h 70582"/>
                <a:gd name="connsiteX10" fmla="*/ 45821 w 55648"/>
                <a:gd name="connsiteY10" fmla="*/ 4722 h 70582"/>
                <a:gd name="connsiteX11" fmla="*/ 28335 w 55648"/>
                <a:gd name="connsiteY11" fmla="*/ 0 h 70582"/>
                <a:gd name="connsiteX12" fmla="*/ 14678 w 55648"/>
                <a:gd name="connsiteY12" fmla="*/ 2552 h 70582"/>
                <a:gd name="connsiteX13" fmla="*/ 5361 w 55648"/>
                <a:gd name="connsiteY13" fmla="*/ 9700 h 70582"/>
                <a:gd name="connsiteX14" fmla="*/ 1914 w 55648"/>
                <a:gd name="connsiteY14" fmla="*/ 20294 h 70582"/>
                <a:gd name="connsiteX15" fmla="*/ 6509 w 55648"/>
                <a:gd name="connsiteY15" fmla="*/ 32292 h 70582"/>
                <a:gd name="connsiteX16" fmla="*/ 20677 w 55648"/>
                <a:gd name="connsiteY16" fmla="*/ 39184 h 70582"/>
                <a:gd name="connsiteX17" fmla="*/ 32292 w 55648"/>
                <a:gd name="connsiteY17" fmla="*/ 41737 h 70582"/>
                <a:gd name="connsiteX18" fmla="*/ 39567 w 55648"/>
                <a:gd name="connsiteY18" fmla="*/ 45055 h 70582"/>
                <a:gd name="connsiteX19" fmla="*/ 41992 w 55648"/>
                <a:gd name="connsiteY19" fmla="*/ 50416 h 70582"/>
                <a:gd name="connsiteX20" fmla="*/ 38035 w 55648"/>
                <a:gd name="connsiteY20" fmla="*/ 57052 h 70582"/>
                <a:gd name="connsiteX21" fmla="*/ 27569 w 55648"/>
                <a:gd name="connsiteY21" fmla="*/ 59733 h 70582"/>
                <a:gd name="connsiteX22" fmla="*/ 17869 w 55648"/>
                <a:gd name="connsiteY22" fmla="*/ 57180 h 70582"/>
                <a:gd name="connsiteX23" fmla="*/ 12891 w 55648"/>
                <a:gd name="connsiteY23" fmla="*/ 49650 h 70582"/>
                <a:gd name="connsiteX24" fmla="*/ 0 w 55648"/>
                <a:gd name="connsiteY24" fmla="*/ 51564 h 70582"/>
                <a:gd name="connsiteX25" fmla="*/ 8934 w 55648"/>
                <a:gd name="connsiteY25" fmla="*/ 65604 h 70582"/>
                <a:gd name="connsiteX26" fmla="*/ 27697 w 55648"/>
                <a:gd name="connsiteY26" fmla="*/ 70582 h 70582"/>
                <a:gd name="connsiteX27" fmla="*/ 42247 w 55648"/>
                <a:gd name="connsiteY27" fmla="*/ 67902 h 70582"/>
                <a:gd name="connsiteX28" fmla="*/ 52075 w 55648"/>
                <a:gd name="connsiteY28" fmla="*/ 60371 h 70582"/>
                <a:gd name="connsiteX29" fmla="*/ 55649 w 55648"/>
                <a:gd name="connsiteY29" fmla="*/ 49395 h 70582"/>
                <a:gd name="connsiteX30" fmla="*/ 51054 w 55648"/>
                <a:gd name="connsiteY30" fmla="*/ 37652 h 70582"/>
                <a:gd name="connsiteX31" fmla="*/ 37014 w 55648"/>
                <a:gd name="connsiteY31" fmla="*/ 30887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648" h="70582">
                  <a:moveTo>
                    <a:pt x="36887" y="31015"/>
                  </a:moveTo>
                  <a:lnTo>
                    <a:pt x="26037" y="28590"/>
                  </a:lnTo>
                  <a:cubicBezTo>
                    <a:pt x="22336" y="27697"/>
                    <a:pt x="19528" y="26548"/>
                    <a:pt x="17869" y="25144"/>
                  </a:cubicBezTo>
                  <a:cubicBezTo>
                    <a:pt x="16210" y="23740"/>
                    <a:pt x="15316" y="21953"/>
                    <a:pt x="15316" y="19656"/>
                  </a:cubicBezTo>
                  <a:cubicBezTo>
                    <a:pt x="15316" y="16975"/>
                    <a:pt x="16593" y="14805"/>
                    <a:pt x="19145" y="13146"/>
                  </a:cubicBezTo>
                  <a:cubicBezTo>
                    <a:pt x="21698" y="11487"/>
                    <a:pt x="24761" y="10594"/>
                    <a:pt x="28590" y="10594"/>
                  </a:cubicBezTo>
                  <a:cubicBezTo>
                    <a:pt x="31398" y="10594"/>
                    <a:pt x="33696" y="11104"/>
                    <a:pt x="35483" y="11870"/>
                  </a:cubicBezTo>
                  <a:cubicBezTo>
                    <a:pt x="37269" y="12764"/>
                    <a:pt x="38801" y="13912"/>
                    <a:pt x="39822" y="15316"/>
                  </a:cubicBezTo>
                  <a:cubicBezTo>
                    <a:pt x="40843" y="16720"/>
                    <a:pt x="41737" y="18124"/>
                    <a:pt x="42247" y="19656"/>
                  </a:cubicBezTo>
                  <a:lnTo>
                    <a:pt x="54245" y="17486"/>
                  </a:lnTo>
                  <a:cubicBezTo>
                    <a:pt x="52841" y="12125"/>
                    <a:pt x="50033" y="7913"/>
                    <a:pt x="45821" y="4722"/>
                  </a:cubicBezTo>
                  <a:cubicBezTo>
                    <a:pt x="41609" y="1532"/>
                    <a:pt x="35738" y="0"/>
                    <a:pt x="28335" y="0"/>
                  </a:cubicBezTo>
                  <a:cubicBezTo>
                    <a:pt x="23229" y="0"/>
                    <a:pt x="18635" y="893"/>
                    <a:pt x="14678" y="2552"/>
                  </a:cubicBezTo>
                  <a:cubicBezTo>
                    <a:pt x="10721" y="4212"/>
                    <a:pt x="7530" y="6637"/>
                    <a:pt x="5361" y="9700"/>
                  </a:cubicBezTo>
                  <a:cubicBezTo>
                    <a:pt x="3063" y="12764"/>
                    <a:pt x="1914" y="16210"/>
                    <a:pt x="1914" y="20294"/>
                  </a:cubicBezTo>
                  <a:cubicBezTo>
                    <a:pt x="1914" y="25144"/>
                    <a:pt x="3446" y="29228"/>
                    <a:pt x="6509" y="32292"/>
                  </a:cubicBezTo>
                  <a:cubicBezTo>
                    <a:pt x="9573" y="35483"/>
                    <a:pt x="14295" y="37780"/>
                    <a:pt x="20677" y="39184"/>
                  </a:cubicBezTo>
                  <a:lnTo>
                    <a:pt x="32292" y="41737"/>
                  </a:lnTo>
                  <a:cubicBezTo>
                    <a:pt x="35610" y="42502"/>
                    <a:pt x="38035" y="43523"/>
                    <a:pt x="39567" y="45055"/>
                  </a:cubicBezTo>
                  <a:cubicBezTo>
                    <a:pt x="41098" y="46459"/>
                    <a:pt x="41992" y="48246"/>
                    <a:pt x="41992" y="50416"/>
                  </a:cubicBezTo>
                  <a:cubicBezTo>
                    <a:pt x="41992" y="53096"/>
                    <a:pt x="40716" y="55266"/>
                    <a:pt x="38035" y="57052"/>
                  </a:cubicBezTo>
                  <a:cubicBezTo>
                    <a:pt x="35483" y="58840"/>
                    <a:pt x="31909" y="59733"/>
                    <a:pt x="27569" y="59733"/>
                  </a:cubicBezTo>
                  <a:cubicBezTo>
                    <a:pt x="23612" y="59733"/>
                    <a:pt x="20294" y="58840"/>
                    <a:pt x="17869" y="57180"/>
                  </a:cubicBezTo>
                  <a:cubicBezTo>
                    <a:pt x="15316" y="55521"/>
                    <a:pt x="13785" y="52968"/>
                    <a:pt x="12891" y="49650"/>
                  </a:cubicBezTo>
                  <a:lnTo>
                    <a:pt x="0" y="51564"/>
                  </a:lnTo>
                  <a:cubicBezTo>
                    <a:pt x="1149" y="57563"/>
                    <a:pt x="4084" y="62286"/>
                    <a:pt x="8934" y="65604"/>
                  </a:cubicBezTo>
                  <a:cubicBezTo>
                    <a:pt x="13785" y="68923"/>
                    <a:pt x="20039" y="70582"/>
                    <a:pt x="27697" y="70582"/>
                  </a:cubicBezTo>
                  <a:cubicBezTo>
                    <a:pt x="33185" y="70582"/>
                    <a:pt x="38035" y="69689"/>
                    <a:pt x="42247" y="67902"/>
                  </a:cubicBezTo>
                  <a:cubicBezTo>
                    <a:pt x="46459" y="66115"/>
                    <a:pt x="49778" y="63562"/>
                    <a:pt x="52075" y="60371"/>
                  </a:cubicBezTo>
                  <a:cubicBezTo>
                    <a:pt x="54372" y="57180"/>
                    <a:pt x="55649" y="53479"/>
                    <a:pt x="55649" y="49395"/>
                  </a:cubicBezTo>
                  <a:cubicBezTo>
                    <a:pt x="55649" y="44544"/>
                    <a:pt x="54117" y="40588"/>
                    <a:pt x="51054" y="37652"/>
                  </a:cubicBezTo>
                  <a:cubicBezTo>
                    <a:pt x="47991" y="34716"/>
                    <a:pt x="43268" y="32419"/>
                    <a:pt x="37014" y="30887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6DB3EB5-5DBF-857C-4BBE-0B64C3A49465}"/>
                </a:ext>
              </a:extLst>
            </p:cNvPr>
            <p:cNvSpPr/>
            <p:nvPr/>
          </p:nvSpPr>
          <p:spPr>
            <a:xfrm>
              <a:off x="2390348" y="6456927"/>
              <a:ext cx="61775" cy="70582"/>
            </a:xfrm>
            <a:custGeom>
              <a:avLst/>
              <a:gdLst>
                <a:gd name="connsiteX0" fmla="*/ 52458 w 61775"/>
                <a:gd name="connsiteY0" fmla="*/ 7913 h 70582"/>
                <a:gd name="connsiteX1" fmla="*/ 42758 w 61775"/>
                <a:gd name="connsiteY1" fmla="*/ 1914 h 70582"/>
                <a:gd name="connsiteX2" fmla="*/ 31526 w 61775"/>
                <a:gd name="connsiteY2" fmla="*/ 0 h 70582"/>
                <a:gd name="connsiteX3" fmla="*/ 14933 w 61775"/>
                <a:gd name="connsiteY3" fmla="*/ 4467 h 70582"/>
                <a:gd name="connsiteX4" fmla="*/ 3957 w 61775"/>
                <a:gd name="connsiteY4" fmla="*/ 16975 h 70582"/>
                <a:gd name="connsiteX5" fmla="*/ 0 w 61775"/>
                <a:gd name="connsiteY5" fmla="*/ 35483 h 70582"/>
                <a:gd name="connsiteX6" fmla="*/ 3957 w 61775"/>
                <a:gd name="connsiteY6" fmla="*/ 53989 h 70582"/>
                <a:gd name="connsiteX7" fmla="*/ 15189 w 61775"/>
                <a:gd name="connsiteY7" fmla="*/ 66242 h 70582"/>
                <a:gd name="connsiteX8" fmla="*/ 32547 w 61775"/>
                <a:gd name="connsiteY8" fmla="*/ 70582 h 70582"/>
                <a:gd name="connsiteX9" fmla="*/ 45821 w 61775"/>
                <a:gd name="connsiteY9" fmla="*/ 68284 h 70582"/>
                <a:gd name="connsiteX10" fmla="*/ 55521 w 61775"/>
                <a:gd name="connsiteY10" fmla="*/ 61775 h 70582"/>
                <a:gd name="connsiteX11" fmla="*/ 60882 w 61775"/>
                <a:gd name="connsiteY11" fmla="*/ 52075 h 70582"/>
                <a:gd name="connsiteX12" fmla="*/ 48246 w 61775"/>
                <a:gd name="connsiteY12" fmla="*/ 49778 h 70582"/>
                <a:gd name="connsiteX13" fmla="*/ 44800 w 61775"/>
                <a:gd name="connsiteY13" fmla="*/ 55138 h 70582"/>
                <a:gd name="connsiteX14" fmla="*/ 39439 w 61775"/>
                <a:gd name="connsiteY14" fmla="*/ 58457 h 70582"/>
                <a:gd name="connsiteX15" fmla="*/ 32547 w 61775"/>
                <a:gd name="connsiteY15" fmla="*/ 59478 h 70582"/>
                <a:gd name="connsiteX16" fmla="*/ 22336 w 61775"/>
                <a:gd name="connsiteY16" fmla="*/ 56925 h 70582"/>
                <a:gd name="connsiteX17" fmla="*/ 15571 w 61775"/>
                <a:gd name="connsiteY17" fmla="*/ 49650 h 70582"/>
                <a:gd name="connsiteX18" fmla="*/ 13274 w 61775"/>
                <a:gd name="connsiteY18" fmla="*/ 38929 h 70582"/>
                <a:gd name="connsiteX19" fmla="*/ 61775 w 61775"/>
                <a:gd name="connsiteY19" fmla="*/ 38929 h 70582"/>
                <a:gd name="connsiteX20" fmla="*/ 61775 w 61775"/>
                <a:gd name="connsiteY20" fmla="*/ 34206 h 70582"/>
                <a:gd name="connsiteX21" fmla="*/ 59223 w 61775"/>
                <a:gd name="connsiteY21" fmla="*/ 18379 h 70582"/>
                <a:gd name="connsiteX22" fmla="*/ 52458 w 61775"/>
                <a:gd name="connsiteY22" fmla="*/ 7786 h 70582"/>
                <a:gd name="connsiteX23" fmla="*/ 13274 w 61775"/>
                <a:gd name="connsiteY23" fmla="*/ 29101 h 70582"/>
                <a:gd name="connsiteX24" fmla="*/ 15316 w 61775"/>
                <a:gd name="connsiteY24" fmla="*/ 20804 h 70582"/>
                <a:gd name="connsiteX25" fmla="*/ 21698 w 61775"/>
                <a:gd name="connsiteY25" fmla="*/ 13657 h 70582"/>
                <a:gd name="connsiteX26" fmla="*/ 31526 w 61775"/>
                <a:gd name="connsiteY26" fmla="*/ 10976 h 70582"/>
                <a:gd name="connsiteX27" fmla="*/ 40588 w 61775"/>
                <a:gd name="connsiteY27" fmla="*/ 13274 h 70582"/>
                <a:gd name="connsiteX28" fmla="*/ 46587 w 61775"/>
                <a:gd name="connsiteY28" fmla="*/ 19656 h 70582"/>
                <a:gd name="connsiteX29" fmla="*/ 48757 w 61775"/>
                <a:gd name="connsiteY29" fmla="*/ 28973 h 70582"/>
                <a:gd name="connsiteX30" fmla="*/ 13402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52458" y="7913"/>
                  </a:move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8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8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231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ubicBezTo>
                    <a:pt x="61775" y="27952"/>
                    <a:pt x="60882" y="22719"/>
                    <a:pt x="59223" y="18379"/>
                  </a:cubicBezTo>
                  <a:cubicBezTo>
                    <a:pt x="57563" y="14040"/>
                    <a:pt x="55266" y="10466"/>
                    <a:pt x="52458" y="7786"/>
                  </a:cubicBez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316" y="20804"/>
                  </a:cubicBezTo>
                  <a:cubicBezTo>
                    <a:pt x="16848" y="17869"/>
                    <a:pt x="18890" y="15444"/>
                    <a:pt x="21698" y="13657"/>
                  </a:cubicBezTo>
                  <a:cubicBezTo>
                    <a:pt x="24506" y="11870"/>
                    <a:pt x="27697" y="10976"/>
                    <a:pt x="31526" y="10976"/>
                  </a:cubicBezTo>
                  <a:cubicBezTo>
                    <a:pt x="34972" y="10976"/>
                    <a:pt x="37908" y="11742"/>
                    <a:pt x="40588" y="13274"/>
                  </a:cubicBezTo>
                  <a:cubicBezTo>
                    <a:pt x="43141" y="14805"/>
                    <a:pt x="45183" y="16975"/>
                    <a:pt x="46587" y="19656"/>
                  </a:cubicBezTo>
                  <a:cubicBezTo>
                    <a:pt x="47991" y="22336"/>
                    <a:pt x="48757" y="25527"/>
                    <a:pt x="48757" y="28973"/>
                  </a:cubicBezTo>
                  <a:lnTo>
                    <a:pt x="13402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6EBB4D-4000-B63B-9ECA-0B1306ABD452}"/>
                </a:ext>
              </a:extLst>
            </p:cNvPr>
            <p:cNvSpPr/>
            <p:nvPr/>
          </p:nvSpPr>
          <p:spPr>
            <a:xfrm>
              <a:off x="2466929" y="6456927"/>
              <a:ext cx="56797" cy="70709"/>
            </a:xfrm>
            <a:custGeom>
              <a:avLst/>
              <a:gdLst>
                <a:gd name="connsiteX0" fmla="*/ 47480 w 56797"/>
                <a:gd name="connsiteY0" fmla="*/ 4467 h 70709"/>
                <a:gd name="connsiteX1" fmla="*/ 38801 w 56797"/>
                <a:gd name="connsiteY1" fmla="*/ 1021 h 70709"/>
                <a:gd name="connsiteX2" fmla="*/ 30122 w 56797"/>
                <a:gd name="connsiteY2" fmla="*/ 0 h 70709"/>
                <a:gd name="connsiteX3" fmla="*/ 18379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4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4 w 56797"/>
                <a:gd name="connsiteY10" fmla="*/ 23102 h 70709"/>
                <a:gd name="connsiteX11" fmla="*/ 43524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1 h 70709"/>
                <a:gd name="connsiteX17" fmla="*/ 2170 w 56797"/>
                <a:gd name="connsiteY17" fmla="*/ 40332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4 h 70709"/>
                <a:gd name="connsiteX21" fmla="*/ 23102 w 56797"/>
                <a:gd name="connsiteY21" fmla="*/ 70710 h 70709"/>
                <a:gd name="connsiteX22" fmla="*/ 32802 w 56797"/>
                <a:gd name="connsiteY22" fmla="*/ 69050 h 70709"/>
                <a:gd name="connsiteX23" fmla="*/ 39439 w 56797"/>
                <a:gd name="connsiteY23" fmla="*/ 64966 h 70709"/>
                <a:gd name="connsiteX24" fmla="*/ 43268 w 56797"/>
                <a:gd name="connsiteY24" fmla="*/ 59860 h 70709"/>
                <a:gd name="connsiteX25" fmla="*/ 43779 w 56797"/>
                <a:gd name="connsiteY25" fmla="*/ 59860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2 h 70709"/>
                <a:gd name="connsiteX30" fmla="*/ 47608 w 56797"/>
                <a:gd name="connsiteY30" fmla="*/ 4467 h 70709"/>
                <a:gd name="connsiteX31" fmla="*/ 43396 w 56797"/>
                <a:gd name="connsiteY31" fmla="*/ 44544 h 70709"/>
                <a:gd name="connsiteX32" fmla="*/ 41354 w 56797"/>
                <a:gd name="connsiteY32" fmla="*/ 52075 h 70709"/>
                <a:gd name="connsiteX33" fmla="*/ 35355 w 56797"/>
                <a:gd name="connsiteY33" fmla="*/ 57819 h 70709"/>
                <a:gd name="connsiteX34" fmla="*/ 25910 w 56797"/>
                <a:gd name="connsiteY34" fmla="*/ 59988 h 70709"/>
                <a:gd name="connsiteX35" fmla="*/ 16593 w 56797"/>
                <a:gd name="connsiteY35" fmla="*/ 57436 h 70709"/>
                <a:gd name="connsiteX36" fmla="*/ 12891 w 56797"/>
                <a:gd name="connsiteY36" fmla="*/ 50033 h 70709"/>
                <a:gd name="connsiteX37" fmla="*/ 14806 w 56797"/>
                <a:gd name="connsiteY37" fmla="*/ 44289 h 70709"/>
                <a:gd name="connsiteX38" fmla="*/ 19911 w 56797"/>
                <a:gd name="connsiteY38" fmla="*/ 40971 h 70709"/>
                <a:gd name="connsiteX39" fmla="*/ 26931 w 56797"/>
                <a:gd name="connsiteY39" fmla="*/ 39311 h 70709"/>
                <a:gd name="connsiteX40" fmla="*/ 31015 w 56797"/>
                <a:gd name="connsiteY40" fmla="*/ 38801 h 70709"/>
                <a:gd name="connsiteX41" fmla="*/ 35993 w 56797"/>
                <a:gd name="connsiteY41" fmla="*/ 38035 h 70709"/>
                <a:gd name="connsiteX42" fmla="*/ 40588 w 56797"/>
                <a:gd name="connsiteY42" fmla="*/ 37014 h 70709"/>
                <a:gd name="connsiteX43" fmla="*/ 43268 w 56797"/>
                <a:gd name="connsiteY43" fmla="*/ 35738 h 70709"/>
                <a:gd name="connsiteX44" fmla="*/ 43268 w 56797"/>
                <a:gd name="connsiteY44" fmla="*/ 44544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480" y="4467"/>
                  </a:moveTo>
                  <a:cubicBezTo>
                    <a:pt x="44800" y="2808"/>
                    <a:pt x="41864" y="1659"/>
                    <a:pt x="38801" y="1021"/>
                  </a:cubicBezTo>
                  <a:cubicBezTo>
                    <a:pt x="35738" y="383"/>
                    <a:pt x="32802" y="0"/>
                    <a:pt x="30122" y="0"/>
                  </a:cubicBezTo>
                  <a:cubicBezTo>
                    <a:pt x="26038" y="0"/>
                    <a:pt x="22081" y="638"/>
                    <a:pt x="18379" y="1787"/>
                  </a:cubicBezTo>
                  <a:cubicBezTo>
                    <a:pt x="14678" y="2935"/>
                    <a:pt x="11360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4"/>
                  </a:cubicBezTo>
                  <a:cubicBezTo>
                    <a:pt x="22464" y="11870"/>
                    <a:pt x="26038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4" y="19145"/>
                    <a:pt x="43524" y="23102"/>
                  </a:cubicBezTo>
                  <a:lnTo>
                    <a:pt x="43524" y="23357"/>
                  </a:lnTo>
                  <a:cubicBezTo>
                    <a:pt x="43524" y="25016"/>
                    <a:pt x="43013" y="26165"/>
                    <a:pt x="41737" y="26803"/>
                  </a:cubicBezTo>
                  <a:cubicBezTo>
                    <a:pt x="40588" y="27569"/>
                    <a:pt x="38673" y="28079"/>
                    <a:pt x="36121" y="28335"/>
                  </a:cubicBezTo>
                  <a:cubicBezTo>
                    <a:pt x="33568" y="28590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594" y="32930"/>
                    <a:pt x="8169" y="34461"/>
                  </a:cubicBezTo>
                  <a:cubicBezTo>
                    <a:pt x="5616" y="35865"/>
                    <a:pt x="3702" y="37907"/>
                    <a:pt x="2170" y="40332"/>
                  </a:cubicBezTo>
                  <a:cubicBezTo>
                    <a:pt x="638" y="42885"/>
                    <a:pt x="0" y="45948"/>
                    <a:pt x="0" y="49905"/>
                  </a:cubicBezTo>
                  <a:cubicBezTo>
                    <a:pt x="0" y="54372"/>
                    <a:pt x="1021" y="58202"/>
                    <a:pt x="3063" y="61265"/>
                  </a:cubicBezTo>
                  <a:cubicBezTo>
                    <a:pt x="5105" y="64328"/>
                    <a:pt x="7913" y="66753"/>
                    <a:pt x="11360" y="68284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0"/>
                  </a:cubicBezTo>
                  <a:cubicBezTo>
                    <a:pt x="35483" y="67902"/>
                    <a:pt x="37652" y="66625"/>
                    <a:pt x="39439" y="64966"/>
                  </a:cubicBezTo>
                  <a:cubicBezTo>
                    <a:pt x="41098" y="63307"/>
                    <a:pt x="42502" y="61648"/>
                    <a:pt x="43268" y="59860"/>
                  </a:cubicBezTo>
                  <a:lnTo>
                    <a:pt x="43779" y="59860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5"/>
                    <a:pt x="54245" y="11742"/>
                  </a:cubicBezTo>
                  <a:cubicBezTo>
                    <a:pt x="52586" y="8551"/>
                    <a:pt x="50288" y="6254"/>
                    <a:pt x="47608" y="4467"/>
                  </a:cubicBezTo>
                  <a:close/>
                  <a:moveTo>
                    <a:pt x="43396" y="44544"/>
                  </a:moveTo>
                  <a:cubicBezTo>
                    <a:pt x="43396" y="47225"/>
                    <a:pt x="42758" y="49778"/>
                    <a:pt x="41354" y="52075"/>
                  </a:cubicBezTo>
                  <a:cubicBezTo>
                    <a:pt x="39950" y="54372"/>
                    <a:pt x="38035" y="56287"/>
                    <a:pt x="35355" y="57819"/>
                  </a:cubicBezTo>
                  <a:cubicBezTo>
                    <a:pt x="32675" y="59222"/>
                    <a:pt x="29611" y="59988"/>
                    <a:pt x="25910" y="59988"/>
                  </a:cubicBezTo>
                  <a:cubicBezTo>
                    <a:pt x="22209" y="59988"/>
                    <a:pt x="19018" y="59095"/>
                    <a:pt x="16593" y="57436"/>
                  </a:cubicBezTo>
                  <a:cubicBezTo>
                    <a:pt x="14167" y="55776"/>
                    <a:pt x="12891" y="53224"/>
                    <a:pt x="12891" y="50033"/>
                  </a:cubicBezTo>
                  <a:cubicBezTo>
                    <a:pt x="12891" y="47608"/>
                    <a:pt x="13529" y="45821"/>
                    <a:pt x="14806" y="44289"/>
                  </a:cubicBezTo>
                  <a:cubicBezTo>
                    <a:pt x="16082" y="42885"/>
                    <a:pt x="17741" y="41737"/>
                    <a:pt x="19911" y="40971"/>
                  </a:cubicBezTo>
                  <a:cubicBezTo>
                    <a:pt x="22081" y="40205"/>
                    <a:pt x="24378" y="39694"/>
                    <a:pt x="26931" y="39311"/>
                  </a:cubicBezTo>
                  <a:cubicBezTo>
                    <a:pt x="28080" y="39184"/>
                    <a:pt x="29356" y="38929"/>
                    <a:pt x="31015" y="38801"/>
                  </a:cubicBezTo>
                  <a:cubicBezTo>
                    <a:pt x="32675" y="38546"/>
                    <a:pt x="34334" y="38291"/>
                    <a:pt x="35993" y="38035"/>
                  </a:cubicBezTo>
                  <a:cubicBezTo>
                    <a:pt x="37652" y="37780"/>
                    <a:pt x="39184" y="37397"/>
                    <a:pt x="40588" y="37014"/>
                  </a:cubicBezTo>
                  <a:cubicBezTo>
                    <a:pt x="41992" y="36631"/>
                    <a:pt x="42885" y="36121"/>
                    <a:pt x="43268" y="35738"/>
                  </a:cubicBezTo>
                  <a:lnTo>
                    <a:pt x="43268" y="4454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4A29CF-ACC1-73C7-B586-9BC539464193}"/>
                </a:ext>
              </a:extLst>
            </p:cNvPr>
            <p:cNvSpPr/>
            <p:nvPr/>
          </p:nvSpPr>
          <p:spPr>
            <a:xfrm>
              <a:off x="2544403" y="6456671"/>
              <a:ext cx="36503" cy="69433"/>
            </a:xfrm>
            <a:custGeom>
              <a:avLst/>
              <a:gdLst>
                <a:gd name="connsiteX0" fmla="*/ 31015 w 36503"/>
                <a:gd name="connsiteY0" fmla="*/ 128 h 69433"/>
                <a:gd name="connsiteX1" fmla="*/ 20294 w 36503"/>
                <a:gd name="connsiteY1" fmla="*/ 3319 h 69433"/>
                <a:gd name="connsiteX2" fmla="*/ 13657 w 36503"/>
                <a:gd name="connsiteY2" fmla="*/ 11998 h 69433"/>
                <a:gd name="connsiteX3" fmla="*/ 12891 w 36503"/>
                <a:gd name="connsiteY3" fmla="*/ 11998 h 69433"/>
                <a:gd name="connsiteX4" fmla="*/ 12891 w 36503"/>
                <a:gd name="connsiteY4" fmla="*/ 1149 h 69433"/>
                <a:gd name="connsiteX5" fmla="*/ 0 w 36503"/>
                <a:gd name="connsiteY5" fmla="*/ 1149 h 69433"/>
                <a:gd name="connsiteX6" fmla="*/ 0 w 36503"/>
                <a:gd name="connsiteY6" fmla="*/ 69433 h 69433"/>
                <a:gd name="connsiteX7" fmla="*/ 13274 w 36503"/>
                <a:gd name="connsiteY7" fmla="*/ 69433 h 69433"/>
                <a:gd name="connsiteX8" fmla="*/ 13274 w 36503"/>
                <a:gd name="connsiteY8" fmla="*/ 27697 h 69433"/>
                <a:gd name="connsiteX9" fmla="*/ 15444 w 36503"/>
                <a:gd name="connsiteY9" fmla="*/ 19784 h 69433"/>
                <a:gd name="connsiteX10" fmla="*/ 21187 w 36503"/>
                <a:gd name="connsiteY10" fmla="*/ 14295 h 69433"/>
                <a:gd name="connsiteX11" fmla="*/ 29611 w 36503"/>
                <a:gd name="connsiteY11" fmla="*/ 12253 h 69433"/>
                <a:gd name="connsiteX12" fmla="*/ 33696 w 36503"/>
                <a:gd name="connsiteY12" fmla="*/ 12508 h 69433"/>
                <a:gd name="connsiteX13" fmla="*/ 36504 w 36503"/>
                <a:gd name="connsiteY13" fmla="*/ 13019 h 69433"/>
                <a:gd name="connsiteX14" fmla="*/ 36504 w 36503"/>
                <a:gd name="connsiteY14" fmla="*/ 256 h 69433"/>
                <a:gd name="connsiteX15" fmla="*/ 33823 w 36503"/>
                <a:gd name="connsiteY15" fmla="*/ 0 h 69433"/>
                <a:gd name="connsiteX16" fmla="*/ 30888 w 36503"/>
                <a:gd name="connsiteY16" fmla="*/ 0 h 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03" h="69433">
                  <a:moveTo>
                    <a:pt x="31015" y="128"/>
                  </a:moveTo>
                  <a:cubicBezTo>
                    <a:pt x="27059" y="128"/>
                    <a:pt x="23485" y="1149"/>
                    <a:pt x="20294" y="3319"/>
                  </a:cubicBezTo>
                  <a:cubicBezTo>
                    <a:pt x="17103" y="5488"/>
                    <a:pt x="14933" y="8296"/>
                    <a:pt x="13657" y="11998"/>
                  </a:cubicBezTo>
                  <a:lnTo>
                    <a:pt x="12891" y="11998"/>
                  </a:lnTo>
                  <a:lnTo>
                    <a:pt x="12891" y="1149"/>
                  </a:lnTo>
                  <a:lnTo>
                    <a:pt x="0" y="1149"/>
                  </a:lnTo>
                  <a:lnTo>
                    <a:pt x="0" y="69433"/>
                  </a:lnTo>
                  <a:lnTo>
                    <a:pt x="13274" y="69433"/>
                  </a:lnTo>
                  <a:lnTo>
                    <a:pt x="13274" y="27697"/>
                  </a:lnTo>
                  <a:cubicBezTo>
                    <a:pt x="13274" y="24761"/>
                    <a:pt x="14040" y="22081"/>
                    <a:pt x="15444" y="19784"/>
                  </a:cubicBezTo>
                  <a:cubicBezTo>
                    <a:pt x="16848" y="17486"/>
                    <a:pt x="18762" y="15571"/>
                    <a:pt x="21187" y="14295"/>
                  </a:cubicBezTo>
                  <a:cubicBezTo>
                    <a:pt x="23612" y="13019"/>
                    <a:pt x="26420" y="12253"/>
                    <a:pt x="29611" y="12253"/>
                  </a:cubicBezTo>
                  <a:cubicBezTo>
                    <a:pt x="31015" y="12253"/>
                    <a:pt x="32292" y="12253"/>
                    <a:pt x="33696" y="12508"/>
                  </a:cubicBezTo>
                  <a:cubicBezTo>
                    <a:pt x="35100" y="12764"/>
                    <a:pt x="35993" y="12891"/>
                    <a:pt x="36504" y="13019"/>
                  </a:cubicBezTo>
                  <a:lnTo>
                    <a:pt x="36504" y="256"/>
                  </a:lnTo>
                  <a:cubicBezTo>
                    <a:pt x="35865" y="256"/>
                    <a:pt x="34972" y="128"/>
                    <a:pt x="33823" y="0"/>
                  </a:cubicBezTo>
                  <a:cubicBezTo>
                    <a:pt x="32675" y="0"/>
                    <a:pt x="31653" y="0"/>
                    <a:pt x="30888" y="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0BD12D-3F75-6A4B-F671-A8745DFE96DB}"/>
                </a:ext>
              </a:extLst>
            </p:cNvPr>
            <p:cNvSpPr/>
            <p:nvPr/>
          </p:nvSpPr>
          <p:spPr>
            <a:xfrm>
              <a:off x="2590096" y="6456927"/>
              <a:ext cx="59988" cy="70582"/>
            </a:xfrm>
            <a:custGeom>
              <a:avLst/>
              <a:gdLst>
                <a:gd name="connsiteX0" fmla="*/ 22209 w 59988"/>
                <a:gd name="connsiteY0" fmla="*/ 14167 h 70582"/>
                <a:gd name="connsiteX1" fmla="*/ 31909 w 59988"/>
                <a:gd name="connsiteY1" fmla="*/ 11232 h 70582"/>
                <a:gd name="connsiteX2" fmla="*/ 42120 w 59988"/>
                <a:gd name="connsiteY2" fmla="*/ 14678 h 70582"/>
                <a:gd name="connsiteX3" fmla="*/ 46970 w 59988"/>
                <a:gd name="connsiteY3" fmla="*/ 22974 h 70582"/>
                <a:gd name="connsiteX4" fmla="*/ 59861 w 59988"/>
                <a:gd name="connsiteY4" fmla="*/ 22974 h 70582"/>
                <a:gd name="connsiteX5" fmla="*/ 55394 w 59988"/>
                <a:gd name="connsiteY5" fmla="*/ 10976 h 70582"/>
                <a:gd name="connsiteX6" fmla="*/ 45566 w 59988"/>
                <a:gd name="connsiteY6" fmla="*/ 2935 h 70582"/>
                <a:gd name="connsiteX7" fmla="*/ 31654 w 59988"/>
                <a:gd name="connsiteY7" fmla="*/ 0 h 70582"/>
                <a:gd name="connsiteX8" fmla="*/ 14933 w 59988"/>
                <a:gd name="connsiteY8" fmla="*/ 4467 h 70582"/>
                <a:gd name="connsiteX9" fmla="*/ 3957 w 59988"/>
                <a:gd name="connsiteY9" fmla="*/ 16975 h 70582"/>
                <a:gd name="connsiteX10" fmla="*/ 0 w 59988"/>
                <a:gd name="connsiteY10" fmla="*/ 35355 h 70582"/>
                <a:gd name="connsiteX11" fmla="*/ 3829 w 59988"/>
                <a:gd name="connsiteY11" fmla="*/ 53606 h 70582"/>
                <a:gd name="connsiteX12" fmla="*/ 14806 w 59988"/>
                <a:gd name="connsiteY12" fmla="*/ 66115 h 70582"/>
                <a:gd name="connsiteX13" fmla="*/ 31909 w 59988"/>
                <a:gd name="connsiteY13" fmla="*/ 70582 h 70582"/>
                <a:gd name="connsiteX14" fmla="*/ 46076 w 59988"/>
                <a:gd name="connsiteY14" fmla="*/ 67646 h 70582"/>
                <a:gd name="connsiteX15" fmla="*/ 55649 w 59988"/>
                <a:gd name="connsiteY15" fmla="*/ 59478 h 70582"/>
                <a:gd name="connsiteX16" fmla="*/ 59989 w 59988"/>
                <a:gd name="connsiteY16" fmla="*/ 47608 h 70582"/>
                <a:gd name="connsiteX17" fmla="*/ 47097 w 59988"/>
                <a:gd name="connsiteY17" fmla="*/ 47608 h 70582"/>
                <a:gd name="connsiteX18" fmla="*/ 44162 w 59988"/>
                <a:gd name="connsiteY18" fmla="*/ 53989 h 70582"/>
                <a:gd name="connsiteX19" fmla="*/ 38929 w 59988"/>
                <a:gd name="connsiteY19" fmla="*/ 58074 h 70582"/>
                <a:gd name="connsiteX20" fmla="*/ 32037 w 59988"/>
                <a:gd name="connsiteY20" fmla="*/ 59478 h 70582"/>
                <a:gd name="connsiteX21" fmla="*/ 22209 w 59988"/>
                <a:gd name="connsiteY21" fmla="*/ 56542 h 70582"/>
                <a:gd name="connsiteX22" fmla="*/ 15827 w 59988"/>
                <a:gd name="connsiteY22" fmla="*/ 48118 h 70582"/>
                <a:gd name="connsiteX23" fmla="*/ 13529 w 59988"/>
                <a:gd name="connsiteY23" fmla="*/ 35227 h 70582"/>
                <a:gd name="connsiteX24" fmla="*/ 15827 w 59988"/>
                <a:gd name="connsiteY24" fmla="*/ 22591 h 70582"/>
                <a:gd name="connsiteX25" fmla="*/ 22336 w 59988"/>
                <a:gd name="connsiteY25" fmla="*/ 14295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88" h="70582">
                  <a:moveTo>
                    <a:pt x="22209" y="14167"/>
                  </a:moveTo>
                  <a:cubicBezTo>
                    <a:pt x="25017" y="12253"/>
                    <a:pt x="28207" y="11232"/>
                    <a:pt x="31909" y="11232"/>
                  </a:cubicBezTo>
                  <a:cubicBezTo>
                    <a:pt x="36121" y="11232"/>
                    <a:pt x="39567" y="12380"/>
                    <a:pt x="42120" y="14678"/>
                  </a:cubicBezTo>
                  <a:cubicBezTo>
                    <a:pt x="44672" y="16975"/>
                    <a:pt x="46332" y="19783"/>
                    <a:pt x="46970" y="22974"/>
                  </a:cubicBezTo>
                  <a:lnTo>
                    <a:pt x="59861" y="22974"/>
                  </a:lnTo>
                  <a:cubicBezTo>
                    <a:pt x="59350" y="18379"/>
                    <a:pt x="57946" y="14295"/>
                    <a:pt x="55394" y="10976"/>
                  </a:cubicBezTo>
                  <a:cubicBezTo>
                    <a:pt x="52841" y="7530"/>
                    <a:pt x="49650" y="4850"/>
                    <a:pt x="45566" y="2935"/>
                  </a:cubicBezTo>
                  <a:cubicBezTo>
                    <a:pt x="41481" y="1021"/>
                    <a:pt x="36887" y="0"/>
                    <a:pt x="31654" y="0"/>
                  </a:cubicBezTo>
                  <a:cubicBezTo>
                    <a:pt x="25272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404" y="22336"/>
                    <a:pt x="0" y="28462"/>
                    <a:pt x="0" y="35355"/>
                  </a:cubicBezTo>
                  <a:cubicBezTo>
                    <a:pt x="0" y="42247"/>
                    <a:pt x="1276" y="48246"/>
                    <a:pt x="3829" y="53606"/>
                  </a:cubicBezTo>
                  <a:cubicBezTo>
                    <a:pt x="6382" y="58967"/>
                    <a:pt x="10083" y="63051"/>
                    <a:pt x="14806" y="66115"/>
                  </a:cubicBezTo>
                  <a:cubicBezTo>
                    <a:pt x="19528" y="69178"/>
                    <a:pt x="25272" y="70582"/>
                    <a:pt x="31909" y="70582"/>
                  </a:cubicBezTo>
                  <a:cubicBezTo>
                    <a:pt x="37270" y="70582"/>
                    <a:pt x="41992" y="69561"/>
                    <a:pt x="46076" y="67646"/>
                  </a:cubicBezTo>
                  <a:cubicBezTo>
                    <a:pt x="50161" y="65732"/>
                    <a:pt x="53352" y="62924"/>
                    <a:pt x="55649" y="59478"/>
                  </a:cubicBezTo>
                  <a:cubicBezTo>
                    <a:pt x="58074" y="56032"/>
                    <a:pt x="59478" y="52075"/>
                    <a:pt x="59989" y="47608"/>
                  </a:cubicBezTo>
                  <a:lnTo>
                    <a:pt x="47097" y="47608"/>
                  </a:lnTo>
                  <a:cubicBezTo>
                    <a:pt x="46587" y="50033"/>
                    <a:pt x="45566" y="52203"/>
                    <a:pt x="44162" y="53989"/>
                  </a:cubicBezTo>
                  <a:cubicBezTo>
                    <a:pt x="42758" y="55776"/>
                    <a:pt x="40971" y="57052"/>
                    <a:pt x="38929" y="58074"/>
                  </a:cubicBezTo>
                  <a:cubicBezTo>
                    <a:pt x="36887" y="58967"/>
                    <a:pt x="34589" y="59478"/>
                    <a:pt x="32037" y="59478"/>
                  </a:cubicBezTo>
                  <a:cubicBezTo>
                    <a:pt x="28335" y="59478"/>
                    <a:pt x="25017" y="58457"/>
                    <a:pt x="22209" y="56542"/>
                  </a:cubicBezTo>
                  <a:cubicBezTo>
                    <a:pt x="19401" y="54500"/>
                    <a:pt x="17358" y="51692"/>
                    <a:pt x="15827" y="48118"/>
                  </a:cubicBezTo>
                  <a:cubicBezTo>
                    <a:pt x="14295" y="44544"/>
                    <a:pt x="13529" y="40205"/>
                    <a:pt x="13529" y="35227"/>
                  </a:cubicBezTo>
                  <a:cubicBezTo>
                    <a:pt x="13529" y="30249"/>
                    <a:pt x="14295" y="26165"/>
                    <a:pt x="15827" y="22591"/>
                  </a:cubicBezTo>
                  <a:cubicBezTo>
                    <a:pt x="17358" y="19017"/>
                    <a:pt x="19528" y="16210"/>
                    <a:pt x="22336" y="1429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DA9F68-F941-07D7-A037-7D29BAF48863}"/>
                </a:ext>
              </a:extLst>
            </p:cNvPr>
            <p:cNvSpPr/>
            <p:nvPr/>
          </p:nvSpPr>
          <p:spPr>
            <a:xfrm>
              <a:off x="2667571" y="6434973"/>
              <a:ext cx="57563" cy="91131"/>
            </a:xfrm>
            <a:custGeom>
              <a:avLst/>
              <a:gdLst>
                <a:gd name="connsiteX0" fmla="*/ 46459 w 57563"/>
                <a:gd name="connsiteY0" fmla="*/ 24889 h 91131"/>
                <a:gd name="connsiteX1" fmla="*/ 34206 w 57563"/>
                <a:gd name="connsiteY1" fmla="*/ 21953 h 91131"/>
                <a:gd name="connsiteX2" fmla="*/ 21315 w 57563"/>
                <a:gd name="connsiteY2" fmla="*/ 25144 h 91131"/>
                <a:gd name="connsiteX3" fmla="*/ 14040 w 57563"/>
                <a:gd name="connsiteY3" fmla="*/ 33951 h 91131"/>
                <a:gd name="connsiteX4" fmla="*/ 13146 w 57563"/>
                <a:gd name="connsiteY4" fmla="*/ 33951 h 91131"/>
                <a:gd name="connsiteX5" fmla="*/ 13146 w 57563"/>
                <a:gd name="connsiteY5" fmla="*/ 0 h 91131"/>
                <a:gd name="connsiteX6" fmla="*/ 0 w 57563"/>
                <a:gd name="connsiteY6" fmla="*/ 0 h 91131"/>
                <a:gd name="connsiteX7" fmla="*/ 0 w 57563"/>
                <a:gd name="connsiteY7" fmla="*/ 91131 h 91131"/>
                <a:gd name="connsiteX8" fmla="*/ 13274 w 57563"/>
                <a:gd name="connsiteY8" fmla="*/ 91131 h 91131"/>
                <a:gd name="connsiteX9" fmla="*/ 13274 w 57563"/>
                <a:gd name="connsiteY9" fmla="*/ 50543 h 91131"/>
                <a:gd name="connsiteX10" fmla="*/ 15444 w 57563"/>
                <a:gd name="connsiteY10" fmla="*/ 41226 h 91131"/>
                <a:gd name="connsiteX11" fmla="*/ 21315 w 57563"/>
                <a:gd name="connsiteY11" fmla="*/ 35355 h 91131"/>
                <a:gd name="connsiteX12" fmla="*/ 29739 w 57563"/>
                <a:gd name="connsiteY12" fmla="*/ 33313 h 91131"/>
                <a:gd name="connsiteX13" fmla="*/ 40460 w 57563"/>
                <a:gd name="connsiteY13" fmla="*/ 37524 h 91131"/>
                <a:gd name="connsiteX14" fmla="*/ 44289 w 57563"/>
                <a:gd name="connsiteY14" fmla="*/ 49267 h 91131"/>
                <a:gd name="connsiteX15" fmla="*/ 44289 w 57563"/>
                <a:gd name="connsiteY15" fmla="*/ 91131 h 91131"/>
                <a:gd name="connsiteX16" fmla="*/ 57563 w 57563"/>
                <a:gd name="connsiteY16" fmla="*/ 91131 h 91131"/>
                <a:gd name="connsiteX17" fmla="*/ 57563 w 57563"/>
                <a:gd name="connsiteY17" fmla="*/ 47735 h 91131"/>
                <a:gd name="connsiteX18" fmla="*/ 54628 w 57563"/>
                <a:gd name="connsiteY18" fmla="*/ 33440 h 91131"/>
                <a:gd name="connsiteX19" fmla="*/ 46459 w 57563"/>
                <a:gd name="connsiteY19" fmla="*/ 24889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563" h="91131">
                  <a:moveTo>
                    <a:pt x="46459" y="24889"/>
                  </a:moveTo>
                  <a:cubicBezTo>
                    <a:pt x="42885" y="22974"/>
                    <a:pt x="38801" y="21953"/>
                    <a:pt x="34206" y="21953"/>
                  </a:cubicBezTo>
                  <a:cubicBezTo>
                    <a:pt x="28845" y="21953"/>
                    <a:pt x="24633" y="22974"/>
                    <a:pt x="21315" y="25144"/>
                  </a:cubicBezTo>
                  <a:cubicBezTo>
                    <a:pt x="17997" y="27314"/>
                    <a:pt x="15571" y="30249"/>
                    <a:pt x="14040" y="33951"/>
                  </a:cubicBezTo>
                  <a:lnTo>
                    <a:pt x="13146" y="33951"/>
                  </a:lnTo>
                  <a:lnTo>
                    <a:pt x="13146" y="0"/>
                  </a:lnTo>
                  <a:lnTo>
                    <a:pt x="0" y="0"/>
                  </a:lnTo>
                  <a:lnTo>
                    <a:pt x="0" y="91131"/>
                  </a:lnTo>
                  <a:lnTo>
                    <a:pt x="13274" y="91131"/>
                  </a:lnTo>
                  <a:lnTo>
                    <a:pt x="13274" y="50543"/>
                  </a:lnTo>
                  <a:cubicBezTo>
                    <a:pt x="13274" y="46970"/>
                    <a:pt x="13912" y="43779"/>
                    <a:pt x="15444" y="41226"/>
                  </a:cubicBezTo>
                  <a:cubicBezTo>
                    <a:pt x="16848" y="38673"/>
                    <a:pt x="18762" y="36759"/>
                    <a:pt x="21315" y="35355"/>
                  </a:cubicBezTo>
                  <a:cubicBezTo>
                    <a:pt x="23740" y="34078"/>
                    <a:pt x="26548" y="33313"/>
                    <a:pt x="29739" y="33313"/>
                  </a:cubicBezTo>
                  <a:cubicBezTo>
                    <a:pt x="34334" y="33313"/>
                    <a:pt x="37908" y="34717"/>
                    <a:pt x="40460" y="37524"/>
                  </a:cubicBezTo>
                  <a:cubicBezTo>
                    <a:pt x="43013" y="40332"/>
                    <a:pt x="44289" y="44162"/>
                    <a:pt x="44289" y="49267"/>
                  </a:cubicBezTo>
                  <a:lnTo>
                    <a:pt x="44289" y="91131"/>
                  </a:lnTo>
                  <a:lnTo>
                    <a:pt x="57563" y="91131"/>
                  </a:lnTo>
                  <a:lnTo>
                    <a:pt x="57563" y="47735"/>
                  </a:lnTo>
                  <a:cubicBezTo>
                    <a:pt x="57563" y="41992"/>
                    <a:pt x="56542" y="37269"/>
                    <a:pt x="54628" y="33440"/>
                  </a:cubicBezTo>
                  <a:cubicBezTo>
                    <a:pt x="52713" y="29611"/>
                    <a:pt x="49905" y="26803"/>
                    <a:pt x="46459" y="24889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AC31EF-40F9-9F88-9D62-BB38FBC21832}"/>
                </a:ext>
              </a:extLst>
            </p:cNvPr>
            <p:cNvSpPr/>
            <p:nvPr/>
          </p:nvSpPr>
          <p:spPr>
            <a:xfrm>
              <a:off x="2776444" y="6435101"/>
              <a:ext cx="81303" cy="91131"/>
            </a:xfrm>
            <a:custGeom>
              <a:avLst/>
              <a:gdLst>
                <a:gd name="connsiteX0" fmla="*/ 32802 w 81303"/>
                <a:gd name="connsiteY0" fmla="*/ 0 h 91131"/>
                <a:gd name="connsiteX1" fmla="*/ 0 w 81303"/>
                <a:gd name="connsiteY1" fmla="*/ 91132 h 91131"/>
                <a:gd name="connsiteX2" fmla="*/ 14550 w 81303"/>
                <a:gd name="connsiteY2" fmla="*/ 91132 h 91131"/>
                <a:gd name="connsiteX3" fmla="*/ 22847 w 81303"/>
                <a:gd name="connsiteY3" fmla="*/ 67008 h 91131"/>
                <a:gd name="connsiteX4" fmla="*/ 58457 w 81303"/>
                <a:gd name="connsiteY4" fmla="*/ 67008 h 91131"/>
                <a:gd name="connsiteX5" fmla="*/ 66753 w 81303"/>
                <a:gd name="connsiteY5" fmla="*/ 91132 h 91131"/>
                <a:gd name="connsiteX6" fmla="*/ 81303 w 81303"/>
                <a:gd name="connsiteY6" fmla="*/ 91132 h 91131"/>
                <a:gd name="connsiteX7" fmla="*/ 48501 w 81303"/>
                <a:gd name="connsiteY7" fmla="*/ 0 h 91131"/>
                <a:gd name="connsiteX8" fmla="*/ 32675 w 81303"/>
                <a:gd name="connsiteY8" fmla="*/ 0 h 91131"/>
                <a:gd name="connsiteX9" fmla="*/ 26931 w 81303"/>
                <a:gd name="connsiteY9" fmla="*/ 55394 h 91131"/>
                <a:gd name="connsiteX10" fmla="*/ 40333 w 81303"/>
                <a:gd name="connsiteY10" fmla="*/ 16465 h 91131"/>
                <a:gd name="connsiteX11" fmla="*/ 41098 w 81303"/>
                <a:gd name="connsiteY11" fmla="*/ 16465 h 91131"/>
                <a:gd name="connsiteX12" fmla="*/ 54500 w 81303"/>
                <a:gd name="connsiteY12" fmla="*/ 55394 h 91131"/>
                <a:gd name="connsiteX13" fmla="*/ 26931 w 81303"/>
                <a:gd name="connsiteY13" fmla="*/ 55394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03" h="91131">
                  <a:moveTo>
                    <a:pt x="32802" y="0"/>
                  </a:moveTo>
                  <a:lnTo>
                    <a:pt x="0" y="91132"/>
                  </a:lnTo>
                  <a:lnTo>
                    <a:pt x="14550" y="91132"/>
                  </a:lnTo>
                  <a:lnTo>
                    <a:pt x="22847" y="67008"/>
                  </a:lnTo>
                  <a:lnTo>
                    <a:pt x="58457" y="67008"/>
                  </a:lnTo>
                  <a:lnTo>
                    <a:pt x="66753" y="91132"/>
                  </a:lnTo>
                  <a:lnTo>
                    <a:pt x="81303" y="91132"/>
                  </a:lnTo>
                  <a:lnTo>
                    <a:pt x="48501" y="0"/>
                  </a:lnTo>
                  <a:lnTo>
                    <a:pt x="32675" y="0"/>
                  </a:lnTo>
                  <a:close/>
                  <a:moveTo>
                    <a:pt x="26931" y="55394"/>
                  </a:moveTo>
                  <a:lnTo>
                    <a:pt x="40333" y="16465"/>
                  </a:lnTo>
                  <a:lnTo>
                    <a:pt x="41098" y="16465"/>
                  </a:lnTo>
                  <a:lnTo>
                    <a:pt x="54500" y="55394"/>
                  </a:lnTo>
                  <a:lnTo>
                    <a:pt x="26931" y="5539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2FDAC8B-A66F-9ECF-DA4E-5A2F742E4EB9}"/>
                </a:ext>
              </a:extLst>
            </p:cNvPr>
            <p:cNvSpPr/>
            <p:nvPr/>
          </p:nvSpPr>
          <p:spPr>
            <a:xfrm>
              <a:off x="2873063" y="6435101"/>
              <a:ext cx="13274" cy="91131"/>
            </a:xfrm>
            <a:custGeom>
              <a:avLst/>
              <a:gdLst>
                <a:gd name="connsiteX0" fmla="*/ 0 w 13274"/>
                <a:gd name="connsiteY0" fmla="*/ 0 h 91131"/>
                <a:gd name="connsiteX1" fmla="*/ 13274 w 13274"/>
                <a:gd name="connsiteY1" fmla="*/ 0 h 91131"/>
                <a:gd name="connsiteX2" fmla="*/ 13274 w 13274"/>
                <a:gd name="connsiteY2" fmla="*/ 91131 h 91131"/>
                <a:gd name="connsiteX3" fmla="*/ 0 w 13274"/>
                <a:gd name="connsiteY3" fmla="*/ 911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91131">
                  <a:moveTo>
                    <a:pt x="0" y="0"/>
                  </a:moveTo>
                  <a:lnTo>
                    <a:pt x="13274" y="0"/>
                  </a:lnTo>
                  <a:lnTo>
                    <a:pt x="13274" y="91131"/>
                  </a:lnTo>
                  <a:lnTo>
                    <a:pt x="0" y="9113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FD341EC-8320-4E05-E643-7264A7892926}"/>
                </a:ext>
              </a:extLst>
            </p:cNvPr>
            <p:cNvSpPr/>
            <p:nvPr/>
          </p:nvSpPr>
          <p:spPr>
            <a:xfrm>
              <a:off x="2907397" y="6435101"/>
              <a:ext cx="13274" cy="91131"/>
            </a:xfrm>
            <a:custGeom>
              <a:avLst/>
              <a:gdLst>
                <a:gd name="connsiteX0" fmla="*/ 0 w 13274"/>
                <a:gd name="connsiteY0" fmla="*/ 0 h 91131"/>
                <a:gd name="connsiteX1" fmla="*/ 13274 w 13274"/>
                <a:gd name="connsiteY1" fmla="*/ 0 h 91131"/>
                <a:gd name="connsiteX2" fmla="*/ 13274 w 13274"/>
                <a:gd name="connsiteY2" fmla="*/ 91131 h 91131"/>
                <a:gd name="connsiteX3" fmla="*/ 0 w 13274"/>
                <a:gd name="connsiteY3" fmla="*/ 91131 h 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91131">
                  <a:moveTo>
                    <a:pt x="0" y="0"/>
                  </a:moveTo>
                  <a:lnTo>
                    <a:pt x="13274" y="0"/>
                  </a:lnTo>
                  <a:lnTo>
                    <a:pt x="13274" y="91131"/>
                  </a:lnTo>
                  <a:lnTo>
                    <a:pt x="0" y="91131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A5EE3B4-34B9-EC5A-2AE3-4FEE265FCFCE}"/>
                </a:ext>
              </a:extLst>
            </p:cNvPr>
            <p:cNvSpPr/>
            <p:nvPr/>
          </p:nvSpPr>
          <p:spPr>
            <a:xfrm>
              <a:off x="2940072" y="6431400"/>
              <a:ext cx="16847" cy="15826"/>
            </a:xfrm>
            <a:custGeom>
              <a:avLst/>
              <a:gdLst>
                <a:gd name="connsiteX0" fmla="*/ 8424 w 16847"/>
                <a:gd name="connsiteY0" fmla="*/ 0 h 15826"/>
                <a:gd name="connsiteX1" fmla="*/ 2425 w 16847"/>
                <a:gd name="connsiteY1" fmla="*/ 2297 h 15826"/>
                <a:gd name="connsiteX2" fmla="*/ 0 w 16847"/>
                <a:gd name="connsiteY2" fmla="*/ 7913 h 15826"/>
                <a:gd name="connsiteX3" fmla="*/ 2425 w 16847"/>
                <a:gd name="connsiteY3" fmla="*/ 13529 h 15826"/>
                <a:gd name="connsiteX4" fmla="*/ 8424 w 16847"/>
                <a:gd name="connsiteY4" fmla="*/ 15827 h 15826"/>
                <a:gd name="connsiteX5" fmla="*/ 14423 w 16847"/>
                <a:gd name="connsiteY5" fmla="*/ 13529 h 15826"/>
                <a:gd name="connsiteX6" fmla="*/ 16848 w 16847"/>
                <a:gd name="connsiteY6" fmla="*/ 7913 h 15826"/>
                <a:gd name="connsiteX7" fmla="*/ 14423 w 16847"/>
                <a:gd name="connsiteY7" fmla="*/ 2297 h 15826"/>
                <a:gd name="connsiteX8" fmla="*/ 8424 w 16847"/>
                <a:gd name="connsiteY8" fmla="*/ 0 h 1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47" h="15826">
                  <a:moveTo>
                    <a:pt x="8424" y="0"/>
                  </a:moveTo>
                  <a:cubicBezTo>
                    <a:pt x="6126" y="0"/>
                    <a:pt x="4084" y="766"/>
                    <a:pt x="2425" y="2297"/>
                  </a:cubicBezTo>
                  <a:cubicBezTo>
                    <a:pt x="766" y="3829"/>
                    <a:pt x="0" y="5743"/>
                    <a:pt x="0" y="7913"/>
                  </a:cubicBezTo>
                  <a:cubicBezTo>
                    <a:pt x="0" y="10083"/>
                    <a:pt x="766" y="11870"/>
                    <a:pt x="2425" y="13529"/>
                  </a:cubicBezTo>
                  <a:cubicBezTo>
                    <a:pt x="4084" y="15061"/>
                    <a:pt x="5999" y="15827"/>
                    <a:pt x="8424" y="15827"/>
                  </a:cubicBezTo>
                  <a:cubicBezTo>
                    <a:pt x="10849" y="15827"/>
                    <a:pt x="12764" y="15061"/>
                    <a:pt x="14423" y="13529"/>
                  </a:cubicBezTo>
                  <a:cubicBezTo>
                    <a:pt x="16082" y="11997"/>
                    <a:pt x="16848" y="10083"/>
                    <a:pt x="16848" y="7913"/>
                  </a:cubicBezTo>
                  <a:cubicBezTo>
                    <a:pt x="16848" y="5743"/>
                    <a:pt x="16082" y="3829"/>
                    <a:pt x="14423" y="2297"/>
                  </a:cubicBezTo>
                  <a:cubicBezTo>
                    <a:pt x="12764" y="766"/>
                    <a:pt x="10849" y="0"/>
                    <a:pt x="8424" y="0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3C269CA-0453-40C9-0A4E-3C8E17234181}"/>
                </a:ext>
              </a:extLst>
            </p:cNvPr>
            <p:cNvSpPr/>
            <p:nvPr/>
          </p:nvSpPr>
          <p:spPr>
            <a:xfrm>
              <a:off x="2941731" y="6457820"/>
              <a:ext cx="13274" cy="68284"/>
            </a:xfrm>
            <a:custGeom>
              <a:avLst/>
              <a:gdLst>
                <a:gd name="connsiteX0" fmla="*/ 0 w 13274"/>
                <a:gd name="connsiteY0" fmla="*/ 0 h 68284"/>
                <a:gd name="connsiteX1" fmla="*/ 13274 w 13274"/>
                <a:gd name="connsiteY1" fmla="*/ 0 h 68284"/>
                <a:gd name="connsiteX2" fmla="*/ 13274 w 13274"/>
                <a:gd name="connsiteY2" fmla="*/ 68285 h 68284"/>
                <a:gd name="connsiteX3" fmla="*/ 0 w 13274"/>
                <a:gd name="connsiteY3" fmla="*/ 68285 h 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4" h="68284">
                  <a:moveTo>
                    <a:pt x="0" y="0"/>
                  </a:moveTo>
                  <a:lnTo>
                    <a:pt x="13274" y="0"/>
                  </a:lnTo>
                  <a:lnTo>
                    <a:pt x="13274" y="68285"/>
                  </a:lnTo>
                  <a:lnTo>
                    <a:pt x="0" y="68285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D03CF77-3A6E-7854-BA39-1BF79C3A41A8}"/>
                </a:ext>
              </a:extLst>
            </p:cNvPr>
            <p:cNvSpPr/>
            <p:nvPr/>
          </p:nvSpPr>
          <p:spPr>
            <a:xfrm>
              <a:off x="2972874" y="6456927"/>
              <a:ext cx="56797" cy="70709"/>
            </a:xfrm>
            <a:custGeom>
              <a:avLst/>
              <a:gdLst>
                <a:gd name="connsiteX0" fmla="*/ 47608 w 56797"/>
                <a:gd name="connsiteY0" fmla="*/ 4467 h 70709"/>
                <a:gd name="connsiteX1" fmla="*/ 38929 w 56797"/>
                <a:gd name="connsiteY1" fmla="*/ 1021 h 70709"/>
                <a:gd name="connsiteX2" fmla="*/ 30249 w 56797"/>
                <a:gd name="connsiteY2" fmla="*/ 0 h 70709"/>
                <a:gd name="connsiteX3" fmla="*/ 18507 w 56797"/>
                <a:gd name="connsiteY3" fmla="*/ 1787 h 70709"/>
                <a:gd name="connsiteX4" fmla="*/ 8552 w 56797"/>
                <a:gd name="connsiteY4" fmla="*/ 7403 h 70709"/>
                <a:gd name="connsiteX5" fmla="*/ 2042 w 56797"/>
                <a:gd name="connsiteY5" fmla="*/ 17486 h 70709"/>
                <a:gd name="connsiteX6" fmla="*/ 14550 w 56797"/>
                <a:gd name="connsiteY6" fmla="*/ 20294 h 70709"/>
                <a:gd name="connsiteX7" fmla="*/ 19911 w 56797"/>
                <a:gd name="connsiteY7" fmla="*/ 13784 h 70709"/>
                <a:gd name="connsiteX8" fmla="*/ 30505 w 56797"/>
                <a:gd name="connsiteY8" fmla="*/ 10849 h 70709"/>
                <a:gd name="connsiteX9" fmla="*/ 40205 w 56797"/>
                <a:gd name="connsiteY9" fmla="*/ 14040 h 70709"/>
                <a:gd name="connsiteX10" fmla="*/ 43524 w 56797"/>
                <a:gd name="connsiteY10" fmla="*/ 23102 h 70709"/>
                <a:gd name="connsiteX11" fmla="*/ 43524 w 56797"/>
                <a:gd name="connsiteY11" fmla="*/ 23357 h 70709"/>
                <a:gd name="connsiteX12" fmla="*/ 41737 w 56797"/>
                <a:gd name="connsiteY12" fmla="*/ 26803 h 70709"/>
                <a:gd name="connsiteX13" fmla="*/ 36121 w 56797"/>
                <a:gd name="connsiteY13" fmla="*/ 28335 h 70709"/>
                <a:gd name="connsiteX14" fmla="*/ 26165 w 56797"/>
                <a:gd name="connsiteY14" fmla="*/ 29484 h 70709"/>
                <a:gd name="connsiteX15" fmla="*/ 16593 w 56797"/>
                <a:gd name="connsiteY15" fmla="*/ 31143 h 70709"/>
                <a:gd name="connsiteX16" fmla="*/ 8169 w 56797"/>
                <a:gd name="connsiteY16" fmla="*/ 34461 h 70709"/>
                <a:gd name="connsiteX17" fmla="*/ 2170 w 56797"/>
                <a:gd name="connsiteY17" fmla="*/ 40332 h 70709"/>
                <a:gd name="connsiteX18" fmla="*/ 0 w 56797"/>
                <a:gd name="connsiteY18" fmla="*/ 49905 h 70709"/>
                <a:gd name="connsiteX19" fmla="*/ 3063 w 56797"/>
                <a:gd name="connsiteY19" fmla="*/ 61265 h 70709"/>
                <a:gd name="connsiteX20" fmla="*/ 11360 w 56797"/>
                <a:gd name="connsiteY20" fmla="*/ 68284 h 70709"/>
                <a:gd name="connsiteX21" fmla="*/ 23102 w 56797"/>
                <a:gd name="connsiteY21" fmla="*/ 70710 h 70709"/>
                <a:gd name="connsiteX22" fmla="*/ 32802 w 56797"/>
                <a:gd name="connsiteY22" fmla="*/ 69050 h 70709"/>
                <a:gd name="connsiteX23" fmla="*/ 39439 w 56797"/>
                <a:gd name="connsiteY23" fmla="*/ 64966 h 70709"/>
                <a:gd name="connsiteX24" fmla="*/ 43268 w 56797"/>
                <a:gd name="connsiteY24" fmla="*/ 59860 h 70709"/>
                <a:gd name="connsiteX25" fmla="*/ 43779 w 56797"/>
                <a:gd name="connsiteY25" fmla="*/ 59860 h 70709"/>
                <a:gd name="connsiteX26" fmla="*/ 43779 w 56797"/>
                <a:gd name="connsiteY26" fmla="*/ 69178 h 70709"/>
                <a:gd name="connsiteX27" fmla="*/ 56798 w 56797"/>
                <a:gd name="connsiteY27" fmla="*/ 69178 h 70709"/>
                <a:gd name="connsiteX28" fmla="*/ 56798 w 56797"/>
                <a:gd name="connsiteY28" fmla="*/ 23868 h 70709"/>
                <a:gd name="connsiteX29" fmla="*/ 54245 w 56797"/>
                <a:gd name="connsiteY29" fmla="*/ 11742 h 70709"/>
                <a:gd name="connsiteX30" fmla="*/ 47608 w 56797"/>
                <a:gd name="connsiteY30" fmla="*/ 4467 h 70709"/>
                <a:gd name="connsiteX31" fmla="*/ 43524 w 56797"/>
                <a:gd name="connsiteY31" fmla="*/ 44544 h 70709"/>
                <a:gd name="connsiteX32" fmla="*/ 41481 w 56797"/>
                <a:gd name="connsiteY32" fmla="*/ 52075 h 70709"/>
                <a:gd name="connsiteX33" fmla="*/ 35483 w 56797"/>
                <a:gd name="connsiteY33" fmla="*/ 57819 h 70709"/>
                <a:gd name="connsiteX34" fmla="*/ 26038 w 56797"/>
                <a:gd name="connsiteY34" fmla="*/ 59988 h 70709"/>
                <a:gd name="connsiteX35" fmla="*/ 16720 w 56797"/>
                <a:gd name="connsiteY35" fmla="*/ 57436 h 70709"/>
                <a:gd name="connsiteX36" fmla="*/ 13019 w 56797"/>
                <a:gd name="connsiteY36" fmla="*/ 50033 h 70709"/>
                <a:gd name="connsiteX37" fmla="*/ 14933 w 56797"/>
                <a:gd name="connsiteY37" fmla="*/ 44289 h 70709"/>
                <a:gd name="connsiteX38" fmla="*/ 20039 w 56797"/>
                <a:gd name="connsiteY38" fmla="*/ 40971 h 70709"/>
                <a:gd name="connsiteX39" fmla="*/ 27059 w 56797"/>
                <a:gd name="connsiteY39" fmla="*/ 39311 h 70709"/>
                <a:gd name="connsiteX40" fmla="*/ 31143 w 56797"/>
                <a:gd name="connsiteY40" fmla="*/ 38801 h 70709"/>
                <a:gd name="connsiteX41" fmla="*/ 36121 w 56797"/>
                <a:gd name="connsiteY41" fmla="*/ 38035 h 70709"/>
                <a:gd name="connsiteX42" fmla="*/ 40716 w 56797"/>
                <a:gd name="connsiteY42" fmla="*/ 37014 h 70709"/>
                <a:gd name="connsiteX43" fmla="*/ 43396 w 56797"/>
                <a:gd name="connsiteY43" fmla="*/ 35738 h 70709"/>
                <a:gd name="connsiteX44" fmla="*/ 43396 w 56797"/>
                <a:gd name="connsiteY44" fmla="*/ 44544 h 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797" h="70709">
                  <a:moveTo>
                    <a:pt x="47608" y="4467"/>
                  </a:moveTo>
                  <a:cubicBezTo>
                    <a:pt x="44928" y="2808"/>
                    <a:pt x="41992" y="1659"/>
                    <a:pt x="38929" y="1021"/>
                  </a:cubicBezTo>
                  <a:cubicBezTo>
                    <a:pt x="35865" y="383"/>
                    <a:pt x="32930" y="0"/>
                    <a:pt x="30249" y="0"/>
                  </a:cubicBezTo>
                  <a:cubicBezTo>
                    <a:pt x="26165" y="0"/>
                    <a:pt x="22209" y="638"/>
                    <a:pt x="18507" y="1787"/>
                  </a:cubicBezTo>
                  <a:cubicBezTo>
                    <a:pt x="14806" y="2935"/>
                    <a:pt x="11487" y="4850"/>
                    <a:pt x="8552" y="7403"/>
                  </a:cubicBezTo>
                  <a:cubicBezTo>
                    <a:pt x="5744" y="9956"/>
                    <a:pt x="3574" y="13274"/>
                    <a:pt x="2042" y="17486"/>
                  </a:cubicBezTo>
                  <a:lnTo>
                    <a:pt x="14550" y="20294"/>
                  </a:lnTo>
                  <a:cubicBezTo>
                    <a:pt x="15571" y="17869"/>
                    <a:pt x="17358" y="15699"/>
                    <a:pt x="19911" y="13784"/>
                  </a:cubicBezTo>
                  <a:cubicBezTo>
                    <a:pt x="22464" y="11870"/>
                    <a:pt x="26038" y="10849"/>
                    <a:pt x="30505" y="10849"/>
                  </a:cubicBezTo>
                  <a:cubicBezTo>
                    <a:pt x="34972" y="10849"/>
                    <a:pt x="38035" y="11870"/>
                    <a:pt x="40205" y="14040"/>
                  </a:cubicBezTo>
                  <a:cubicBezTo>
                    <a:pt x="42375" y="16210"/>
                    <a:pt x="43524" y="19145"/>
                    <a:pt x="43524" y="23102"/>
                  </a:cubicBezTo>
                  <a:lnTo>
                    <a:pt x="43524" y="23357"/>
                  </a:lnTo>
                  <a:cubicBezTo>
                    <a:pt x="43524" y="25016"/>
                    <a:pt x="42885" y="26165"/>
                    <a:pt x="41737" y="26803"/>
                  </a:cubicBezTo>
                  <a:cubicBezTo>
                    <a:pt x="40588" y="27569"/>
                    <a:pt x="38673" y="28079"/>
                    <a:pt x="36121" y="28335"/>
                  </a:cubicBezTo>
                  <a:cubicBezTo>
                    <a:pt x="33568" y="28590"/>
                    <a:pt x="30249" y="28973"/>
                    <a:pt x="26165" y="29484"/>
                  </a:cubicBezTo>
                  <a:cubicBezTo>
                    <a:pt x="22974" y="29867"/>
                    <a:pt x="19783" y="30377"/>
                    <a:pt x="16593" y="31143"/>
                  </a:cubicBezTo>
                  <a:cubicBezTo>
                    <a:pt x="13529" y="31909"/>
                    <a:pt x="10594" y="32930"/>
                    <a:pt x="8169" y="34461"/>
                  </a:cubicBezTo>
                  <a:cubicBezTo>
                    <a:pt x="5616" y="35865"/>
                    <a:pt x="3702" y="37907"/>
                    <a:pt x="2170" y="40332"/>
                  </a:cubicBezTo>
                  <a:cubicBezTo>
                    <a:pt x="638" y="42885"/>
                    <a:pt x="0" y="45948"/>
                    <a:pt x="0" y="49905"/>
                  </a:cubicBezTo>
                  <a:cubicBezTo>
                    <a:pt x="0" y="54372"/>
                    <a:pt x="1021" y="58202"/>
                    <a:pt x="3063" y="61265"/>
                  </a:cubicBezTo>
                  <a:cubicBezTo>
                    <a:pt x="5106" y="64328"/>
                    <a:pt x="7913" y="66753"/>
                    <a:pt x="11360" y="68284"/>
                  </a:cubicBezTo>
                  <a:cubicBezTo>
                    <a:pt x="14806" y="69944"/>
                    <a:pt x="18762" y="70710"/>
                    <a:pt x="23102" y="70710"/>
                  </a:cubicBezTo>
                  <a:cubicBezTo>
                    <a:pt x="26931" y="70710"/>
                    <a:pt x="30122" y="70199"/>
                    <a:pt x="32802" y="69050"/>
                  </a:cubicBezTo>
                  <a:cubicBezTo>
                    <a:pt x="35483" y="67902"/>
                    <a:pt x="37652" y="66625"/>
                    <a:pt x="39439" y="64966"/>
                  </a:cubicBezTo>
                  <a:cubicBezTo>
                    <a:pt x="41098" y="63307"/>
                    <a:pt x="42502" y="61648"/>
                    <a:pt x="43268" y="59860"/>
                  </a:cubicBezTo>
                  <a:lnTo>
                    <a:pt x="43779" y="59860"/>
                  </a:lnTo>
                  <a:lnTo>
                    <a:pt x="43779" y="69178"/>
                  </a:lnTo>
                  <a:lnTo>
                    <a:pt x="56798" y="69178"/>
                  </a:lnTo>
                  <a:lnTo>
                    <a:pt x="56798" y="23868"/>
                  </a:lnTo>
                  <a:cubicBezTo>
                    <a:pt x="56798" y="18890"/>
                    <a:pt x="55904" y="14805"/>
                    <a:pt x="54245" y="11742"/>
                  </a:cubicBezTo>
                  <a:cubicBezTo>
                    <a:pt x="52586" y="8551"/>
                    <a:pt x="50288" y="6254"/>
                    <a:pt x="47608" y="4467"/>
                  </a:cubicBezTo>
                  <a:close/>
                  <a:moveTo>
                    <a:pt x="43524" y="44544"/>
                  </a:moveTo>
                  <a:cubicBezTo>
                    <a:pt x="43524" y="47225"/>
                    <a:pt x="42885" y="49778"/>
                    <a:pt x="41481" y="52075"/>
                  </a:cubicBezTo>
                  <a:cubicBezTo>
                    <a:pt x="40077" y="54372"/>
                    <a:pt x="38163" y="56287"/>
                    <a:pt x="35483" y="57819"/>
                  </a:cubicBezTo>
                  <a:cubicBezTo>
                    <a:pt x="32802" y="59222"/>
                    <a:pt x="29739" y="59988"/>
                    <a:pt x="26038" y="59988"/>
                  </a:cubicBezTo>
                  <a:cubicBezTo>
                    <a:pt x="22336" y="59988"/>
                    <a:pt x="19145" y="59095"/>
                    <a:pt x="16720" y="57436"/>
                  </a:cubicBezTo>
                  <a:cubicBezTo>
                    <a:pt x="14295" y="55776"/>
                    <a:pt x="13019" y="53224"/>
                    <a:pt x="13019" y="50033"/>
                  </a:cubicBezTo>
                  <a:cubicBezTo>
                    <a:pt x="13019" y="47608"/>
                    <a:pt x="13657" y="45821"/>
                    <a:pt x="14933" y="44289"/>
                  </a:cubicBezTo>
                  <a:cubicBezTo>
                    <a:pt x="16210" y="42885"/>
                    <a:pt x="17869" y="41737"/>
                    <a:pt x="20039" y="40971"/>
                  </a:cubicBezTo>
                  <a:cubicBezTo>
                    <a:pt x="22209" y="40205"/>
                    <a:pt x="24506" y="39694"/>
                    <a:pt x="27059" y="39311"/>
                  </a:cubicBezTo>
                  <a:cubicBezTo>
                    <a:pt x="28207" y="39184"/>
                    <a:pt x="29484" y="38929"/>
                    <a:pt x="31143" y="38801"/>
                  </a:cubicBezTo>
                  <a:cubicBezTo>
                    <a:pt x="32802" y="38546"/>
                    <a:pt x="34461" y="38291"/>
                    <a:pt x="36121" y="38035"/>
                  </a:cubicBezTo>
                  <a:cubicBezTo>
                    <a:pt x="37780" y="37780"/>
                    <a:pt x="39439" y="37397"/>
                    <a:pt x="40716" y="37014"/>
                  </a:cubicBezTo>
                  <a:cubicBezTo>
                    <a:pt x="42120" y="36631"/>
                    <a:pt x="43013" y="36121"/>
                    <a:pt x="43396" y="35738"/>
                  </a:cubicBezTo>
                  <a:lnTo>
                    <a:pt x="43396" y="4454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BB43D9-E50B-A7CC-53C2-F0C87AA063A1}"/>
                </a:ext>
              </a:extLst>
            </p:cNvPr>
            <p:cNvSpPr/>
            <p:nvPr/>
          </p:nvSpPr>
          <p:spPr>
            <a:xfrm>
              <a:off x="3050348" y="6456927"/>
              <a:ext cx="56797" cy="69177"/>
            </a:xfrm>
            <a:custGeom>
              <a:avLst/>
              <a:gdLst>
                <a:gd name="connsiteX0" fmla="*/ 46076 w 56797"/>
                <a:gd name="connsiteY0" fmla="*/ 2935 h 69177"/>
                <a:gd name="connsiteX1" fmla="*/ 33823 w 56797"/>
                <a:gd name="connsiteY1" fmla="*/ 0 h 69177"/>
                <a:gd name="connsiteX2" fmla="*/ 21060 w 56797"/>
                <a:gd name="connsiteY2" fmla="*/ 3318 h 69177"/>
                <a:gd name="connsiteX3" fmla="*/ 13657 w 56797"/>
                <a:gd name="connsiteY3" fmla="*/ 11997 h 69177"/>
                <a:gd name="connsiteX4" fmla="*/ 12764 w 56797"/>
                <a:gd name="connsiteY4" fmla="*/ 11997 h 69177"/>
                <a:gd name="connsiteX5" fmla="*/ 12764 w 56797"/>
                <a:gd name="connsiteY5" fmla="*/ 893 h 69177"/>
                <a:gd name="connsiteX6" fmla="*/ 0 w 56797"/>
                <a:gd name="connsiteY6" fmla="*/ 893 h 69177"/>
                <a:gd name="connsiteX7" fmla="*/ 0 w 56797"/>
                <a:gd name="connsiteY7" fmla="*/ 69178 h 69177"/>
                <a:gd name="connsiteX8" fmla="*/ 13274 w 56797"/>
                <a:gd name="connsiteY8" fmla="*/ 69178 h 69177"/>
                <a:gd name="connsiteX9" fmla="*/ 13274 w 56797"/>
                <a:gd name="connsiteY9" fmla="*/ 28590 h 69177"/>
                <a:gd name="connsiteX10" fmla="*/ 15316 w 56797"/>
                <a:gd name="connsiteY10" fmla="*/ 19273 h 69177"/>
                <a:gd name="connsiteX11" fmla="*/ 20932 w 56797"/>
                <a:gd name="connsiteY11" fmla="*/ 13402 h 69177"/>
                <a:gd name="connsiteX12" fmla="*/ 29101 w 56797"/>
                <a:gd name="connsiteY12" fmla="*/ 11359 h 69177"/>
                <a:gd name="connsiteX13" fmla="*/ 39694 w 56797"/>
                <a:gd name="connsiteY13" fmla="*/ 15571 h 69177"/>
                <a:gd name="connsiteX14" fmla="*/ 43523 w 56797"/>
                <a:gd name="connsiteY14" fmla="*/ 27186 h 69177"/>
                <a:gd name="connsiteX15" fmla="*/ 43523 w 56797"/>
                <a:gd name="connsiteY15" fmla="*/ 69050 h 69177"/>
                <a:gd name="connsiteX16" fmla="*/ 56798 w 56797"/>
                <a:gd name="connsiteY16" fmla="*/ 69050 h 69177"/>
                <a:gd name="connsiteX17" fmla="*/ 56798 w 56797"/>
                <a:gd name="connsiteY17" fmla="*/ 25654 h 69177"/>
                <a:gd name="connsiteX18" fmla="*/ 53862 w 56797"/>
                <a:gd name="connsiteY18" fmla="*/ 11487 h 69177"/>
                <a:gd name="connsiteX19" fmla="*/ 45693 w 56797"/>
                <a:gd name="connsiteY19" fmla="*/ 2808 h 6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797" h="69177">
                  <a:moveTo>
                    <a:pt x="46076" y="2935"/>
                  </a:moveTo>
                  <a:cubicBezTo>
                    <a:pt x="42630" y="1021"/>
                    <a:pt x="38546" y="0"/>
                    <a:pt x="33823" y="0"/>
                  </a:cubicBezTo>
                  <a:cubicBezTo>
                    <a:pt x="28718" y="0"/>
                    <a:pt x="24378" y="1149"/>
                    <a:pt x="21060" y="3318"/>
                  </a:cubicBezTo>
                  <a:cubicBezTo>
                    <a:pt x="17741" y="5488"/>
                    <a:pt x="15188" y="8424"/>
                    <a:pt x="13657" y="11997"/>
                  </a:cubicBezTo>
                  <a:lnTo>
                    <a:pt x="12764" y="11997"/>
                  </a:lnTo>
                  <a:lnTo>
                    <a:pt x="12764" y="893"/>
                  </a:lnTo>
                  <a:lnTo>
                    <a:pt x="0" y="893"/>
                  </a:lnTo>
                  <a:lnTo>
                    <a:pt x="0" y="69178"/>
                  </a:lnTo>
                  <a:lnTo>
                    <a:pt x="13274" y="69178"/>
                  </a:lnTo>
                  <a:lnTo>
                    <a:pt x="13274" y="28590"/>
                  </a:lnTo>
                  <a:cubicBezTo>
                    <a:pt x="13274" y="25016"/>
                    <a:pt x="13912" y="21825"/>
                    <a:pt x="15316" y="19273"/>
                  </a:cubicBezTo>
                  <a:cubicBezTo>
                    <a:pt x="16720" y="16720"/>
                    <a:pt x="18635" y="14805"/>
                    <a:pt x="20932" y="13402"/>
                  </a:cubicBezTo>
                  <a:cubicBezTo>
                    <a:pt x="23357" y="12125"/>
                    <a:pt x="26037" y="11359"/>
                    <a:pt x="29101" y="11359"/>
                  </a:cubicBezTo>
                  <a:cubicBezTo>
                    <a:pt x="33568" y="11359"/>
                    <a:pt x="37142" y="12764"/>
                    <a:pt x="39694" y="15571"/>
                  </a:cubicBezTo>
                  <a:cubicBezTo>
                    <a:pt x="42247" y="18379"/>
                    <a:pt x="43523" y="22208"/>
                    <a:pt x="43523" y="27186"/>
                  </a:cubicBezTo>
                  <a:lnTo>
                    <a:pt x="43523" y="69050"/>
                  </a:lnTo>
                  <a:lnTo>
                    <a:pt x="56798" y="69050"/>
                  </a:lnTo>
                  <a:lnTo>
                    <a:pt x="56798" y="25654"/>
                  </a:lnTo>
                  <a:cubicBezTo>
                    <a:pt x="56798" y="20038"/>
                    <a:pt x="55776" y="15316"/>
                    <a:pt x="53862" y="11487"/>
                  </a:cubicBezTo>
                  <a:cubicBezTo>
                    <a:pt x="51947" y="7658"/>
                    <a:pt x="49267" y="4722"/>
                    <a:pt x="45693" y="2808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C1AD045-745D-6A3A-748F-1742D82A7410}"/>
                </a:ext>
              </a:extLst>
            </p:cNvPr>
            <p:cNvSpPr/>
            <p:nvPr/>
          </p:nvSpPr>
          <p:spPr>
            <a:xfrm>
              <a:off x="3125398" y="6456927"/>
              <a:ext cx="59988" cy="70582"/>
            </a:xfrm>
            <a:custGeom>
              <a:avLst/>
              <a:gdLst>
                <a:gd name="connsiteX0" fmla="*/ 22209 w 59988"/>
                <a:gd name="connsiteY0" fmla="*/ 14167 h 70582"/>
                <a:gd name="connsiteX1" fmla="*/ 31909 w 59988"/>
                <a:gd name="connsiteY1" fmla="*/ 11232 h 70582"/>
                <a:gd name="connsiteX2" fmla="*/ 42120 w 59988"/>
                <a:gd name="connsiteY2" fmla="*/ 14678 h 70582"/>
                <a:gd name="connsiteX3" fmla="*/ 46970 w 59988"/>
                <a:gd name="connsiteY3" fmla="*/ 22974 h 70582"/>
                <a:gd name="connsiteX4" fmla="*/ 59861 w 59988"/>
                <a:gd name="connsiteY4" fmla="*/ 22974 h 70582"/>
                <a:gd name="connsiteX5" fmla="*/ 55394 w 59988"/>
                <a:gd name="connsiteY5" fmla="*/ 10976 h 70582"/>
                <a:gd name="connsiteX6" fmla="*/ 45566 w 59988"/>
                <a:gd name="connsiteY6" fmla="*/ 2935 h 70582"/>
                <a:gd name="connsiteX7" fmla="*/ 31654 w 59988"/>
                <a:gd name="connsiteY7" fmla="*/ 0 h 70582"/>
                <a:gd name="connsiteX8" fmla="*/ 14933 w 59988"/>
                <a:gd name="connsiteY8" fmla="*/ 4467 h 70582"/>
                <a:gd name="connsiteX9" fmla="*/ 3957 w 59988"/>
                <a:gd name="connsiteY9" fmla="*/ 16975 h 70582"/>
                <a:gd name="connsiteX10" fmla="*/ 0 w 59988"/>
                <a:gd name="connsiteY10" fmla="*/ 35355 h 70582"/>
                <a:gd name="connsiteX11" fmla="*/ 3829 w 59988"/>
                <a:gd name="connsiteY11" fmla="*/ 53606 h 70582"/>
                <a:gd name="connsiteX12" fmla="*/ 14806 w 59988"/>
                <a:gd name="connsiteY12" fmla="*/ 66115 h 70582"/>
                <a:gd name="connsiteX13" fmla="*/ 31909 w 59988"/>
                <a:gd name="connsiteY13" fmla="*/ 70582 h 70582"/>
                <a:gd name="connsiteX14" fmla="*/ 46076 w 59988"/>
                <a:gd name="connsiteY14" fmla="*/ 67646 h 70582"/>
                <a:gd name="connsiteX15" fmla="*/ 55649 w 59988"/>
                <a:gd name="connsiteY15" fmla="*/ 59478 h 70582"/>
                <a:gd name="connsiteX16" fmla="*/ 59989 w 59988"/>
                <a:gd name="connsiteY16" fmla="*/ 47608 h 70582"/>
                <a:gd name="connsiteX17" fmla="*/ 47097 w 59988"/>
                <a:gd name="connsiteY17" fmla="*/ 47608 h 70582"/>
                <a:gd name="connsiteX18" fmla="*/ 44162 w 59988"/>
                <a:gd name="connsiteY18" fmla="*/ 53989 h 70582"/>
                <a:gd name="connsiteX19" fmla="*/ 38929 w 59988"/>
                <a:gd name="connsiteY19" fmla="*/ 58074 h 70582"/>
                <a:gd name="connsiteX20" fmla="*/ 32037 w 59988"/>
                <a:gd name="connsiteY20" fmla="*/ 59478 h 70582"/>
                <a:gd name="connsiteX21" fmla="*/ 22209 w 59988"/>
                <a:gd name="connsiteY21" fmla="*/ 56542 h 70582"/>
                <a:gd name="connsiteX22" fmla="*/ 15827 w 59988"/>
                <a:gd name="connsiteY22" fmla="*/ 48118 h 70582"/>
                <a:gd name="connsiteX23" fmla="*/ 13529 w 59988"/>
                <a:gd name="connsiteY23" fmla="*/ 35227 h 70582"/>
                <a:gd name="connsiteX24" fmla="*/ 15827 w 59988"/>
                <a:gd name="connsiteY24" fmla="*/ 22591 h 70582"/>
                <a:gd name="connsiteX25" fmla="*/ 22336 w 59988"/>
                <a:gd name="connsiteY25" fmla="*/ 14295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88" h="70582">
                  <a:moveTo>
                    <a:pt x="22209" y="14167"/>
                  </a:moveTo>
                  <a:cubicBezTo>
                    <a:pt x="25017" y="12253"/>
                    <a:pt x="28207" y="11232"/>
                    <a:pt x="31909" y="11232"/>
                  </a:cubicBezTo>
                  <a:cubicBezTo>
                    <a:pt x="36121" y="11232"/>
                    <a:pt x="39567" y="12380"/>
                    <a:pt x="42120" y="14678"/>
                  </a:cubicBezTo>
                  <a:cubicBezTo>
                    <a:pt x="44672" y="16975"/>
                    <a:pt x="46332" y="19783"/>
                    <a:pt x="46970" y="22974"/>
                  </a:cubicBezTo>
                  <a:lnTo>
                    <a:pt x="59861" y="22974"/>
                  </a:lnTo>
                  <a:cubicBezTo>
                    <a:pt x="59350" y="18379"/>
                    <a:pt x="57946" y="14295"/>
                    <a:pt x="55394" y="10976"/>
                  </a:cubicBezTo>
                  <a:cubicBezTo>
                    <a:pt x="52841" y="7530"/>
                    <a:pt x="49650" y="4850"/>
                    <a:pt x="45566" y="2935"/>
                  </a:cubicBezTo>
                  <a:cubicBezTo>
                    <a:pt x="41481" y="1021"/>
                    <a:pt x="36887" y="0"/>
                    <a:pt x="31654" y="0"/>
                  </a:cubicBezTo>
                  <a:cubicBezTo>
                    <a:pt x="25272" y="0"/>
                    <a:pt x="19656" y="1532"/>
                    <a:pt x="14933" y="4467"/>
                  </a:cubicBezTo>
                  <a:cubicBezTo>
                    <a:pt x="10211" y="7403"/>
                    <a:pt x="6510" y="11614"/>
                    <a:pt x="3957" y="16975"/>
                  </a:cubicBezTo>
                  <a:cubicBezTo>
                    <a:pt x="1404" y="22336"/>
                    <a:pt x="0" y="28462"/>
                    <a:pt x="0" y="35355"/>
                  </a:cubicBezTo>
                  <a:cubicBezTo>
                    <a:pt x="0" y="42247"/>
                    <a:pt x="1276" y="48246"/>
                    <a:pt x="3829" y="53606"/>
                  </a:cubicBezTo>
                  <a:cubicBezTo>
                    <a:pt x="6382" y="58967"/>
                    <a:pt x="10083" y="63051"/>
                    <a:pt x="14806" y="66115"/>
                  </a:cubicBezTo>
                  <a:cubicBezTo>
                    <a:pt x="19528" y="69178"/>
                    <a:pt x="25272" y="70582"/>
                    <a:pt x="31909" y="70582"/>
                  </a:cubicBezTo>
                  <a:cubicBezTo>
                    <a:pt x="37269" y="70582"/>
                    <a:pt x="41992" y="69561"/>
                    <a:pt x="46076" y="67646"/>
                  </a:cubicBezTo>
                  <a:cubicBezTo>
                    <a:pt x="50033" y="65604"/>
                    <a:pt x="53352" y="62924"/>
                    <a:pt x="55649" y="59478"/>
                  </a:cubicBezTo>
                  <a:cubicBezTo>
                    <a:pt x="58074" y="56032"/>
                    <a:pt x="59478" y="52075"/>
                    <a:pt x="59989" y="47608"/>
                  </a:cubicBezTo>
                  <a:lnTo>
                    <a:pt x="47097" y="47608"/>
                  </a:lnTo>
                  <a:cubicBezTo>
                    <a:pt x="46587" y="50033"/>
                    <a:pt x="45566" y="52203"/>
                    <a:pt x="44162" y="53989"/>
                  </a:cubicBezTo>
                  <a:cubicBezTo>
                    <a:pt x="42758" y="55776"/>
                    <a:pt x="40971" y="57052"/>
                    <a:pt x="38929" y="58074"/>
                  </a:cubicBezTo>
                  <a:cubicBezTo>
                    <a:pt x="36887" y="58967"/>
                    <a:pt x="34589" y="59478"/>
                    <a:pt x="32037" y="59478"/>
                  </a:cubicBezTo>
                  <a:cubicBezTo>
                    <a:pt x="28207" y="59478"/>
                    <a:pt x="25017" y="58457"/>
                    <a:pt x="22209" y="56542"/>
                  </a:cubicBezTo>
                  <a:cubicBezTo>
                    <a:pt x="19401" y="54500"/>
                    <a:pt x="17358" y="51692"/>
                    <a:pt x="15827" y="48118"/>
                  </a:cubicBezTo>
                  <a:cubicBezTo>
                    <a:pt x="14295" y="44544"/>
                    <a:pt x="13529" y="40205"/>
                    <a:pt x="13529" y="35227"/>
                  </a:cubicBezTo>
                  <a:cubicBezTo>
                    <a:pt x="13529" y="30249"/>
                    <a:pt x="14295" y="26165"/>
                    <a:pt x="15827" y="22591"/>
                  </a:cubicBezTo>
                  <a:cubicBezTo>
                    <a:pt x="17358" y="19017"/>
                    <a:pt x="19528" y="16210"/>
                    <a:pt x="22336" y="14295"/>
                  </a:cubicBez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47DD6BB-FED5-3E2D-5189-1C1B9561194B}"/>
                </a:ext>
              </a:extLst>
            </p:cNvPr>
            <p:cNvSpPr/>
            <p:nvPr/>
          </p:nvSpPr>
          <p:spPr>
            <a:xfrm>
              <a:off x="3199681" y="6456927"/>
              <a:ext cx="61775" cy="70582"/>
            </a:xfrm>
            <a:custGeom>
              <a:avLst/>
              <a:gdLst>
                <a:gd name="connsiteX0" fmla="*/ 61775 w 61775"/>
                <a:gd name="connsiteY0" fmla="*/ 34333 h 70582"/>
                <a:gd name="connsiteX1" fmla="*/ 59223 w 61775"/>
                <a:gd name="connsiteY1" fmla="*/ 18507 h 70582"/>
                <a:gd name="connsiteX2" fmla="*/ 52458 w 61775"/>
                <a:gd name="connsiteY2" fmla="*/ 7913 h 70582"/>
                <a:gd name="connsiteX3" fmla="*/ 42758 w 61775"/>
                <a:gd name="connsiteY3" fmla="*/ 1914 h 70582"/>
                <a:gd name="connsiteX4" fmla="*/ 31526 w 61775"/>
                <a:gd name="connsiteY4" fmla="*/ 0 h 70582"/>
                <a:gd name="connsiteX5" fmla="*/ 14933 w 61775"/>
                <a:gd name="connsiteY5" fmla="*/ 4467 h 70582"/>
                <a:gd name="connsiteX6" fmla="*/ 3957 w 61775"/>
                <a:gd name="connsiteY6" fmla="*/ 16975 h 70582"/>
                <a:gd name="connsiteX7" fmla="*/ 0 w 61775"/>
                <a:gd name="connsiteY7" fmla="*/ 35483 h 70582"/>
                <a:gd name="connsiteX8" fmla="*/ 3957 w 61775"/>
                <a:gd name="connsiteY8" fmla="*/ 53989 h 70582"/>
                <a:gd name="connsiteX9" fmla="*/ 15189 w 61775"/>
                <a:gd name="connsiteY9" fmla="*/ 66242 h 70582"/>
                <a:gd name="connsiteX10" fmla="*/ 32547 w 61775"/>
                <a:gd name="connsiteY10" fmla="*/ 70582 h 70582"/>
                <a:gd name="connsiteX11" fmla="*/ 45821 w 61775"/>
                <a:gd name="connsiteY11" fmla="*/ 68284 h 70582"/>
                <a:gd name="connsiteX12" fmla="*/ 55521 w 61775"/>
                <a:gd name="connsiteY12" fmla="*/ 61775 h 70582"/>
                <a:gd name="connsiteX13" fmla="*/ 60882 w 61775"/>
                <a:gd name="connsiteY13" fmla="*/ 52075 h 70582"/>
                <a:gd name="connsiteX14" fmla="*/ 48246 w 61775"/>
                <a:gd name="connsiteY14" fmla="*/ 49778 h 70582"/>
                <a:gd name="connsiteX15" fmla="*/ 44800 w 61775"/>
                <a:gd name="connsiteY15" fmla="*/ 55138 h 70582"/>
                <a:gd name="connsiteX16" fmla="*/ 39439 w 61775"/>
                <a:gd name="connsiteY16" fmla="*/ 58457 h 70582"/>
                <a:gd name="connsiteX17" fmla="*/ 32547 w 61775"/>
                <a:gd name="connsiteY17" fmla="*/ 59478 h 70582"/>
                <a:gd name="connsiteX18" fmla="*/ 22336 w 61775"/>
                <a:gd name="connsiteY18" fmla="*/ 56925 h 70582"/>
                <a:gd name="connsiteX19" fmla="*/ 15571 w 61775"/>
                <a:gd name="connsiteY19" fmla="*/ 49650 h 70582"/>
                <a:gd name="connsiteX20" fmla="*/ 13274 w 61775"/>
                <a:gd name="connsiteY20" fmla="*/ 38929 h 70582"/>
                <a:gd name="connsiteX21" fmla="*/ 61775 w 61775"/>
                <a:gd name="connsiteY21" fmla="*/ 38929 h 70582"/>
                <a:gd name="connsiteX22" fmla="*/ 61775 w 61775"/>
                <a:gd name="connsiteY22" fmla="*/ 34206 h 70582"/>
                <a:gd name="connsiteX23" fmla="*/ 13274 w 61775"/>
                <a:gd name="connsiteY23" fmla="*/ 29101 h 70582"/>
                <a:gd name="connsiteX24" fmla="*/ 15444 w 61775"/>
                <a:gd name="connsiteY24" fmla="*/ 20804 h 70582"/>
                <a:gd name="connsiteX25" fmla="*/ 21825 w 61775"/>
                <a:gd name="connsiteY25" fmla="*/ 13657 h 70582"/>
                <a:gd name="connsiteX26" fmla="*/ 31653 w 61775"/>
                <a:gd name="connsiteY26" fmla="*/ 10976 h 70582"/>
                <a:gd name="connsiteX27" fmla="*/ 40716 w 61775"/>
                <a:gd name="connsiteY27" fmla="*/ 13274 h 70582"/>
                <a:gd name="connsiteX28" fmla="*/ 46714 w 61775"/>
                <a:gd name="connsiteY28" fmla="*/ 19656 h 70582"/>
                <a:gd name="connsiteX29" fmla="*/ 48884 w 61775"/>
                <a:gd name="connsiteY29" fmla="*/ 28973 h 70582"/>
                <a:gd name="connsiteX30" fmla="*/ 13529 w 61775"/>
                <a:gd name="connsiteY30" fmla="*/ 28973 h 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775" h="70582">
                  <a:moveTo>
                    <a:pt x="61775" y="34333"/>
                  </a:moveTo>
                  <a:cubicBezTo>
                    <a:pt x="61775" y="28079"/>
                    <a:pt x="61010" y="22846"/>
                    <a:pt x="59223" y="18507"/>
                  </a:cubicBezTo>
                  <a:cubicBezTo>
                    <a:pt x="57563" y="14167"/>
                    <a:pt x="55266" y="10594"/>
                    <a:pt x="52458" y="7913"/>
                  </a:cubicBezTo>
                  <a:cubicBezTo>
                    <a:pt x="49522" y="5233"/>
                    <a:pt x="46332" y="3191"/>
                    <a:pt x="42758" y="1914"/>
                  </a:cubicBezTo>
                  <a:cubicBezTo>
                    <a:pt x="39184" y="638"/>
                    <a:pt x="35355" y="0"/>
                    <a:pt x="31526" y="0"/>
                  </a:cubicBezTo>
                  <a:cubicBezTo>
                    <a:pt x="25144" y="0"/>
                    <a:pt x="19656" y="1532"/>
                    <a:pt x="14933" y="4467"/>
                  </a:cubicBezTo>
                  <a:cubicBezTo>
                    <a:pt x="10211" y="7403"/>
                    <a:pt x="6509" y="11614"/>
                    <a:pt x="3957" y="16975"/>
                  </a:cubicBezTo>
                  <a:cubicBezTo>
                    <a:pt x="1276" y="22336"/>
                    <a:pt x="0" y="28462"/>
                    <a:pt x="0" y="35483"/>
                  </a:cubicBezTo>
                  <a:cubicBezTo>
                    <a:pt x="0" y="42502"/>
                    <a:pt x="1276" y="48756"/>
                    <a:pt x="3957" y="53989"/>
                  </a:cubicBezTo>
                  <a:cubicBezTo>
                    <a:pt x="6637" y="59222"/>
                    <a:pt x="10338" y="63307"/>
                    <a:pt x="15189" y="66242"/>
                  </a:cubicBezTo>
                  <a:cubicBezTo>
                    <a:pt x="20039" y="69178"/>
                    <a:pt x="25782" y="70582"/>
                    <a:pt x="32547" y="70582"/>
                  </a:cubicBezTo>
                  <a:cubicBezTo>
                    <a:pt x="37525" y="70582"/>
                    <a:pt x="41992" y="69816"/>
                    <a:pt x="45821" y="68284"/>
                  </a:cubicBezTo>
                  <a:cubicBezTo>
                    <a:pt x="49778" y="66753"/>
                    <a:pt x="52968" y="64583"/>
                    <a:pt x="55521" y="61775"/>
                  </a:cubicBezTo>
                  <a:cubicBezTo>
                    <a:pt x="58074" y="58967"/>
                    <a:pt x="59861" y="55776"/>
                    <a:pt x="60882" y="52075"/>
                  </a:cubicBezTo>
                  <a:lnTo>
                    <a:pt x="48246" y="49778"/>
                  </a:lnTo>
                  <a:cubicBezTo>
                    <a:pt x="47480" y="51947"/>
                    <a:pt x="46332" y="53734"/>
                    <a:pt x="44800" y="55138"/>
                  </a:cubicBezTo>
                  <a:cubicBezTo>
                    <a:pt x="43268" y="56542"/>
                    <a:pt x="41481" y="57691"/>
                    <a:pt x="39439" y="58457"/>
                  </a:cubicBezTo>
                  <a:cubicBezTo>
                    <a:pt x="37397" y="59222"/>
                    <a:pt x="35100" y="59478"/>
                    <a:pt x="32547" y="59478"/>
                  </a:cubicBezTo>
                  <a:cubicBezTo>
                    <a:pt x="28718" y="59478"/>
                    <a:pt x="25272" y="58584"/>
                    <a:pt x="22336" y="56925"/>
                  </a:cubicBezTo>
                  <a:cubicBezTo>
                    <a:pt x="19401" y="55266"/>
                    <a:pt x="17103" y="52841"/>
                    <a:pt x="15571" y="49650"/>
                  </a:cubicBezTo>
                  <a:cubicBezTo>
                    <a:pt x="14040" y="46714"/>
                    <a:pt x="13402" y="43013"/>
                    <a:pt x="13274" y="38929"/>
                  </a:cubicBezTo>
                  <a:lnTo>
                    <a:pt x="61775" y="38929"/>
                  </a:lnTo>
                  <a:lnTo>
                    <a:pt x="61775" y="34206"/>
                  </a:lnTo>
                  <a:close/>
                  <a:moveTo>
                    <a:pt x="13274" y="29101"/>
                  </a:moveTo>
                  <a:cubicBezTo>
                    <a:pt x="13402" y="26165"/>
                    <a:pt x="14040" y="23357"/>
                    <a:pt x="15444" y="20804"/>
                  </a:cubicBezTo>
                  <a:cubicBezTo>
                    <a:pt x="16975" y="17869"/>
                    <a:pt x="19017" y="15444"/>
                    <a:pt x="21825" y="13657"/>
                  </a:cubicBezTo>
                  <a:cubicBezTo>
                    <a:pt x="24633" y="11870"/>
                    <a:pt x="27824" y="10976"/>
                    <a:pt x="31653" y="10976"/>
                  </a:cubicBezTo>
                  <a:cubicBezTo>
                    <a:pt x="35100" y="10976"/>
                    <a:pt x="38035" y="11742"/>
                    <a:pt x="40716" y="13274"/>
                  </a:cubicBezTo>
                  <a:cubicBezTo>
                    <a:pt x="43268" y="14805"/>
                    <a:pt x="45310" y="16975"/>
                    <a:pt x="46714" y="19656"/>
                  </a:cubicBezTo>
                  <a:cubicBezTo>
                    <a:pt x="48118" y="22336"/>
                    <a:pt x="48884" y="25527"/>
                    <a:pt x="48884" y="28973"/>
                  </a:cubicBezTo>
                  <a:lnTo>
                    <a:pt x="13529" y="28973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680F071-B21F-833E-28B5-CF37AC334793}"/>
                </a:ext>
              </a:extLst>
            </p:cNvPr>
            <p:cNvSpPr/>
            <p:nvPr/>
          </p:nvSpPr>
          <p:spPr>
            <a:xfrm>
              <a:off x="638302" y="6272622"/>
              <a:ext cx="184560" cy="255014"/>
            </a:xfrm>
            <a:custGeom>
              <a:avLst/>
              <a:gdLst>
                <a:gd name="connsiteX0" fmla="*/ 0 w 184560"/>
                <a:gd name="connsiteY0" fmla="*/ 255014 h 255014"/>
                <a:gd name="connsiteX1" fmla="*/ 0 w 184560"/>
                <a:gd name="connsiteY1" fmla="*/ 0 h 255014"/>
                <a:gd name="connsiteX2" fmla="*/ 182901 w 184560"/>
                <a:gd name="connsiteY2" fmla="*/ 0 h 255014"/>
                <a:gd name="connsiteX3" fmla="*/ 182901 w 184560"/>
                <a:gd name="connsiteY3" fmla="*/ 58967 h 255014"/>
                <a:gd name="connsiteX4" fmla="*/ 67391 w 184560"/>
                <a:gd name="connsiteY4" fmla="*/ 58967 h 255014"/>
                <a:gd name="connsiteX5" fmla="*/ 67391 w 184560"/>
                <a:gd name="connsiteY5" fmla="*/ 98024 h 255014"/>
                <a:gd name="connsiteX6" fmla="*/ 165926 w 184560"/>
                <a:gd name="connsiteY6" fmla="*/ 98024 h 255014"/>
                <a:gd name="connsiteX7" fmla="*/ 165926 w 184560"/>
                <a:gd name="connsiteY7" fmla="*/ 153289 h 255014"/>
                <a:gd name="connsiteX8" fmla="*/ 67391 w 184560"/>
                <a:gd name="connsiteY8" fmla="*/ 153289 h 255014"/>
                <a:gd name="connsiteX9" fmla="*/ 67391 w 184560"/>
                <a:gd name="connsiteY9" fmla="*/ 195792 h 255014"/>
                <a:gd name="connsiteX10" fmla="*/ 184560 w 184560"/>
                <a:gd name="connsiteY10" fmla="*/ 195792 h 255014"/>
                <a:gd name="connsiteX11" fmla="*/ 184560 w 184560"/>
                <a:gd name="connsiteY11" fmla="*/ 255014 h 255014"/>
                <a:gd name="connsiteX12" fmla="*/ 0 w 184560"/>
                <a:gd name="connsiteY12" fmla="*/ 255014 h 25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560" h="255014">
                  <a:moveTo>
                    <a:pt x="0" y="255014"/>
                  </a:moveTo>
                  <a:lnTo>
                    <a:pt x="0" y="0"/>
                  </a:lnTo>
                  <a:lnTo>
                    <a:pt x="182901" y="0"/>
                  </a:lnTo>
                  <a:lnTo>
                    <a:pt x="182901" y="58967"/>
                  </a:lnTo>
                  <a:lnTo>
                    <a:pt x="67391" y="58967"/>
                  </a:lnTo>
                  <a:lnTo>
                    <a:pt x="67391" y="98024"/>
                  </a:lnTo>
                  <a:lnTo>
                    <a:pt x="165926" y="98024"/>
                  </a:lnTo>
                  <a:lnTo>
                    <a:pt x="165926" y="153289"/>
                  </a:lnTo>
                  <a:lnTo>
                    <a:pt x="67391" y="153289"/>
                  </a:lnTo>
                  <a:lnTo>
                    <a:pt x="67391" y="195792"/>
                  </a:lnTo>
                  <a:lnTo>
                    <a:pt x="184560" y="195792"/>
                  </a:lnTo>
                  <a:lnTo>
                    <a:pt x="184560" y="255014"/>
                  </a:lnTo>
                  <a:lnTo>
                    <a:pt x="0" y="25501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6C2B29A-4218-F921-D719-5810486B7681}"/>
                </a:ext>
              </a:extLst>
            </p:cNvPr>
            <p:cNvSpPr/>
            <p:nvPr/>
          </p:nvSpPr>
          <p:spPr>
            <a:xfrm>
              <a:off x="1372714" y="6272622"/>
              <a:ext cx="184687" cy="255014"/>
            </a:xfrm>
            <a:custGeom>
              <a:avLst/>
              <a:gdLst>
                <a:gd name="connsiteX0" fmla="*/ 0 w 184687"/>
                <a:gd name="connsiteY0" fmla="*/ 255014 h 255014"/>
                <a:gd name="connsiteX1" fmla="*/ 0 w 184687"/>
                <a:gd name="connsiteY1" fmla="*/ 0 h 255014"/>
                <a:gd name="connsiteX2" fmla="*/ 183029 w 184687"/>
                <a:gd name="connsiteY2" fmla="*/ 0 h 255014"/>
                <a:gd name="connsiteX3" fmla="*/ 183029 w 184687"/>
                <a:gd name="connsiteY3" fmla="*/ 58967 h 255014"/>
                <a:gd name="connsiteX4" fmla="*/ 67519 w 184687"/>
                <a:gd name="connsiteY4" fmla="*/ 58967 h 255014"/>
                <a:gd name="connsiteX5" fmla="*/ 67519 w 184687"/>
                <a:gd name="connsiteY5" fmla="*/ 98024 h 255014"/>
                <a:gd name="connsiteX6" fmla="*/ 166053 w 184687"/>
                <a:gd name="connsiteY6" fmla="*/ 98024 h 255014"/>
                <a:gd name="connsiteX7" fmla="*/ 166053 w 184687"/>
                <a:gd name="connsiteY7" fmla="*/ 153289 h 255014"/>
                <a:gd name="connsiteX8" fmla="*/ 67519 w 184687"/>
                <a:gd name="connsiteY8" fmla="*/ 153289 h 255014"/>
                <a:gd name="connsiteX9" fmla="*/ 67519 w 184687"/>
                <a:gd name="connsiteY9" fmla="*/ 195792 h 255014"/>
                <a:gd name="connsiteX10" fmla="*/ 184688 w 184687"/>
                <a:gd name="connsiteY10" fmla="*/ 195792 h 255014"/>
                <a:gd name="connsiteX11" fmla="*/ 184688 w 184687"/>
                <a:gd name="connsiteY11" fmla="*/ 255014 h 255014"/>
                <a:gd name="connsiteX12" fmla="*/ 0 w 184687"/>
                <a:gd name="connsiteY12" fmla="*/ 255014 h 25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687" h="255014">
                  <a:moveTo>
                    <a:pt x="0" y="255014"/>
                  </a:moveTo>
                  <a:lnTo>
                    <a:pt x="0" y="0"/>
                  </a:lnTo>
                  <a:lnTo>
                    <a:pt x="183029" y="0"/>
                  </a:lnTo>
                  <a:lnTo>
                    <a:pt x="183029" y="58967"/>
                  </a:lnTo>
                  <a:lnTo>
                    <a:pt x="67519" y="58967"/>
                  </a:lnTo>
                  <a:lnTo>
                    <a:pt x="67519" y="98024"/>
                  </a:lnTo>
                  <a:lnTo>
                    <a:pt x="166053" y="98024"/>
                  </a:lnTo>
                  <a:lnTo>
                    <a:pt x="166053" y="153289"/>
                  </a:lnTo>
                  <a:lnTo>
                    <a:pt x="67519" y="153289"/>
                  </a:lnTo>
                  <a:lnTo>
                    <a:pt x="67519" y="195792"/>
                  </a:lnTo>
                  <a:lnTo>
                    <a:pt x="184688" y="195792"/>
                  </a:lnTo>
                  <a:lnTo>
                    <a:pt x="184688" y="255014"/>
                  </a:lnTo>
                  <a:lnTo>
                    <a:pt x="0" y="255014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6F9D67-6CDB-2656-A569-9F76E5D80E8E}"/>
                </a:ext>
              </a:extLst>
            </p:cNvPr>
            <p:cNvSpPr/>
            <p:nvPr/>
          </p:nvSpPr>
          <p:spPr>
            <a:xfrm>
              <a:off x="1598628" y="6272366"/>
              <a:ext cx="495989" cy="255525"/>
            </a:xfrm>
            <a:custGeom>
              <a:avLst/>
              <a:gdLst>
                <a:gd name="connsiteX0" fmla="*/ 392733 w 495989"/>
                <a:gd name="connsiteY0" fmla="*/ 0 h 255525"/>
                <a:gd name="connsiteX1" fmla="*/ 328533 w 495989"/>
                <a:gd name="connsiteY1" fmla="*/ 0 h 255525"/>
                <a:gd name="connsiteX2" fmla="*/ 247740 w 495989"/>
                <a:gd name="connsiteY2" fmla="*/ 199876 h 255525"/>
                <a:gd name="connsiteX3" fmla="*/ 235231 w 495989"/>
                <a:gd name="connsiteY3" fmla="*/ 199876 h 255525"/>
                <a:gd name="connsiteX4" fmla="*/ 209832 w 495989"/>
                <a:gd name="connsiteY4" fmla="*/ 196686 h 255525"/>
                <a:gd name="connsiteX5" fmla="*/ 192474 w 495989"/>
                <a:gd name="connsiteY5" fmla="*/ 186475 h 255525"/>
                <a:gd name="connsiteX6" fmla="*/ 179710 w 495989"/>
                <a:gd name="connsiteY6" fmla="*/ 168095 h 255525"/>
                <a:gd name="connsiteX7" fmla="*/ 178689 w 495989"/>
                <a:gd name="connsiteY7" fmla="*/ 166181 h 255525"/>
                <a:gd name="connsiteX8" fmla="*/ 180603 w 495989"/>
                <a:gd name="connsiteY8" fmla="*/ 165160 h 255525"/>
                <a:gd name="connsiteX9" fmla="*/ 222978 w 495989"/>
                <a:gd name="connsiteY9" fmla="*/ 88068 h 255525"/>
                <a:gd name="connsiteX10" fmla="*/ 210853 w 495989"/>
                <a:gd name="connsiteY10" fmla="*/ 42503 h 255525"/>
                <a:gd name="connsiteX11" fmla="*/ 177413 w 495989"/>
                <a:gd name="connsiteY11" fmla="*/ 11615 h 255525"/>
                <a:gd name="connsiteX12" fmla="*/ 128401 w 495989"/>
                <a:gd name="connsiteY12" fmla="*/ 511 h 255525"/>
                <a:gd name="connsiteX13" fmla="*/ 0 w 495989"/>
                <a:gd name="connsiteY13" fmla="*/ 511 h 255525"/>
                <a:gd name="connsiteX14" fmla="*/ 0 w 495989"/>
                <a:gd name="connsiteY14" fmla="*/ 255526 h 255525"/>
                <a:gd name="connsiteX15" fmla="*/ 67519 w 495989"/>
                <a:gd name="connsiteY15" fmla="*/ 255526 h 255525"/>
                <a:gd name="connsiteX16" fmla="*/ 67519 w 495989"/>
                <a:gd name="connsiteY16" fmla="*/ 182773 h 255525"/>
                <a:gd name="connsiteX17" fmla="*/ 80793 w 495989"/>
                <a:gd name="connsiteY17" fmla="*/ 182773 h 255525"/>
                <a:gd name="connsiteX18" fmla="*/ 111808 w 495989"/>
                <a:gd name="connsiteY18" fmla="*/ 182391 h 255525"/>
                <a:gd name="connsiteX19" fmla="*/ 113340 w 495989"/>
                <a:gd name="connsiteY19" fmla="*/ 182391 h 255525"/>
                <a:gd name="connsiteX20" fmla="*/ 113978 w 495989"/>
                <a:gd name="connsiteY20" fmla="*/ 183794 h 255525"/>
                <a:gd name="connsiteX21" fmla="*/ 158012 w 495989"/>
                <a:gd name="connsiteY21" fmla="*/ 239443 h 255525"/>
                <a:gd name="connsiteX22" fmla="*/ 217235 w 495989"/>
                <a:gd name="connsiteY22" fmla="*/ 255526 h 255525"/>
                <a:gd name="connsiteX23" fmla="*/ 296624 w 495989"/>
                <a:gd name="connsiteY23" fmla="*/ 255526 h 255525"/>
                <a:gd name="connsiteX24" fmla="*/ 310025 w 495989"/>
                <a:gd name="connsiteY24" fmla="*/ 220426 h 255525"/>
                <a:gd name="connsiteX25" fmla="*/ 411368 w 495989"/>
                <a:gd name="connsiteY25" fmla="*/ 220426 h 255525"/>
                <a:gd name="connsiteX26" fmla="*/ 424897 w 495989"/>
                <a:gd name="connsiteY26" fmla="*/ 255526 h 255525"/>
                <a:gd name="connsiteX27" fmla="*/ 495990 w 495989"/>
                <a:gd name="connsiteY27" fmla="*/ 255526 h 255525"/>
                <a:gd name="connsiteX28" fmla="*/ 392861 w 495989"/>
                <a:gd name="connsiteY28" fmla="*/ 256 h 255525"/>
                <a:gd name="connsiteX29" fmla="*/ 150609 w 495989"/>
                <a:gd name="connsiteY29" fmla="*/ 107213 h 255525"/>
                <a:gd name="connsiteX30" fmla="*/ 139633 w 495989"/>
                <a:gd name="connsiteY30" fmla="*/ 119467 h 255525"/>
                <a:gd name="connsiteX31" fmla="*/ 124317 w 495989"/>
                <a:gd name="connsiteY31" fmla="*/ 124061 h 255525"/>
                <a:gd name="connsiteX32" fmla="*/ 67391 w 495989"/>
                <a:gd name="connsiteY32" fmla="*/ 124061 h 255525"/>
                <a:gd name="connsiteX33" fmla="*/ 67391 w 495989"/>
                <a:gd name="connsiteY33" fmla="*/ 59478 h 255525"/>
                <a:gd name="connsiteX34" fmla="*/ 124572 w 495989"/>
                <a:gd name="connsiteY34" fmla="*/ 59478 h 255525"/>
                <a:gd name="connsiteX35" fmla="*/ 139505 w 495989"/>
                <a:gd name="connsiteY35" fmla="*/ 64200 h 255525"/>
                <a:gd name="connsiteX36" fmla="*/ 150482 w 495989"/>
                <a:gd name="connsiteY36" fmla="*/ 75815 h 255525"/>
                <a:gd name="connsiteX37" fmla="*/ 154566 w 495989"/>
                <a:gd name="connsiteY37" fmla="*/ 90238 h 255525"/>
                <a:gd name="connsiteX38" fmla="*/ 150482 w 495989"/>
                <a:gd name="connsiteY38" fmla="*/ 107341 h 255525"/>
                <a:gd name="connsiteX39" fmla="*/ 330957 w 495989"/>
                <a:gd name="connsiteY39" fmla="*/ 165287 h 255525"/>
                <a:gd name="connsiteX40" fmla="*/ 356102 w 495989"/>
                <a:gd name="connsiteY40" fmla="*/ 99938 h 255525"/>
                <a:gd name="connsiteX41" fmla="*/ 358527 w 495989"/>
                <a:gd name="connsiteY41" fmla="*/ 88579 h 255525"/>
                <a:gd name="connsiteX42" fmla="*/ 362994 w 495989"/>
                <a:gd name="connsiteY42" fmla="*/ 88579 h 255525"/>
                <a:gd name="connsiteX43" fmla="*/ 365164 w 495989"/>
                <a:gd name="connsiteY43" fmla="*/ 99556 h 255525"/>
                <a:gd name="connsiteX44" fmla="*/ 390435 w 495989"/>
                <a:gd name="connsiteY44" fmla="*/ 165160 h 255525"/>
                <a:gd name="connsiteX45" fmla="*/ 331085 w 495989"/>
                <a:gd name="connsiteY45" fmla="*/ 165160 h 25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989" h="255525">
                  <a:moveTo>
                    <a:pt x="392733" y="0"/>
                  </a:moveTo>
                  <a:lnTo>
                    <a:pt x="328533" y="0"/>
                  </a:lnTo>
                  <a:lnTo>
                    <a:pt x="247740" y="199876"/>
                  </a:lnTo>
                  <a:lnTo>
                    <a:pt x="235231" y="199876"/>
                  </a:lnTo>
                  <a:cubicBezTo>
                    <a:pt x="225148" y="199876"/>
                    <a:pt x="216597" y="198728"/>
                    <a:pt x="209832" y="196686"/>
                  </a:cubicBezTo>
                  <a:cubicBezTo>
                    <a:pt x="202940" y="194516"/>
                    <a:pt x="197068" y="191070"/>
                    <a:pt x="192474" y="186475"/>
                  </a:cubicBezTo>
                  <a:cubicBezTo>
                    <a:pt x="187879" y="181880"/>
                    <a:pt x="183539" y="175754"/>
                    <a:pt x="179710" y="168095"/>
                  </a:cubicBezTo>
                  <a:lnTo>
                    <a:pt x="178689" y="166181"/>
                  </a:lnTo>
                  <a:lnTo>
                    <a:pt x="180603" y="165160"/>
                  </a:lnTo>
                  <a:cubicBezTo>
                    <a:pt x="208683" y="149588"/>
                    <a:pt x="222978" y="123678"/>
                    <a:pt x="222978" y="88068"/>
                  </a:cubicBezTo>
                  <a:cubicBezTo>
                    <a:pt x="222978" y="70965"/>
                    <a:pt x="218894" y="55649"/>
                    <a:pt x="210853" y="42503"/>
                  </a:cubicBezTo>
                  <a:cubicBezTo>
                    <a:pt x="202812" y="29356"/>
                    <a:pt x="191580" y="18890"/>
                    <a:pt x="177413" y="11615"/>
                  </a:cubicBezTo>
                  <a:cubicBezTo>
                    <a:pt x="163118" y="4212"/>
                    <a:pt x="146653" y="511"/>
                    <a:pt x="128401" y="511"/>
                  </a:cubicBezTo>
                  <a:lnTo>
                    <a:pt x="0" y="511"/>
                  </a:lnTo>
                  <a:lnTo>
                    <a:pt x="0" y="255526"/>
                  </a:lnTo>
                  <a:lnTo>
                    <a:pt x="67519" y="255526"/>
                  </a:lnTo>
                  <a:lnTo>
                    <a:pt x="67519" y="182773"/>
                  </a:lnTo>
                  <a:lnTo>
                    <a:pt x="80793" y="182773"/>
                  </a:lnTo>
                  <a:cubicBezTo>
                    <a:pt x="84239" y="182773"/>
                    <a:pt x="104916" y="182773"/>
                    <a:pt x="111808" y="182391"/>
                  </a:cubicBezTo>
                  <a:lnTo>
                    <a:pt x="113340" y="182391"/>
                  </a:lnTo>
                  <a:cubicBezTo>
                    <a:pt x="113340" y="182391"/>
                    <a:pt x="113978" y="183794"/>
                    <a:pt x="113978" y="183794"/>
                  </a:cubicBezTo>
                  <a:cubicBezTo>
                    <a:pt x="124955" y="210087"/>
                    <a:pt x="139760" y="228722"/>
                    <a:pt x="158012" y="239443"/>
                  </a:cubicBezTo>
                  <a:cubicBezTo>
                    <a:pt x="176392" y="250165"/>
                    <a:pt x="196303" y="255526"/>
                    <a:pt x="217235" y="255526"/>
                  </a:cubicBezTo>
                  <a:lnTo>
                    <a:pt x="296624" y="255526"/>
                  </a:lnTo>
                  <a:lnTo>
                    <a:pt x="310025" y="220426"/>
                  </a:lnTo>
                  <a:lnTo>
                    <a:pt x="411368" y="220426"/>
                  </a:lnTo>
                  <a:lnTo>
                    <a:pt x="424897" y="255526"/>
                  </a:lnTo>
                  <a:lnTo>
                    <a:pt x="495990" y="255526"/>
                  </a:lnTo>
                  <a:lnTo>
                    <a:pt x="392861" y="256"/>
                  </a:lnTo>
                  <a:close/>
                  <a:moveTo>
                    <a:pt x="150609" y="107213"/>
                  </a:moveTo>
                  <a:cubicBezTo>
                    <a:pt x="147929" y="112319"/>
                    <a:pt x="144228" y="116531"/>
                    <a:pt x="139633" y="119467"/>
                  </a:cubicBezTo>
                  <a:cubicBezTo>
                    <a:pt x="135038" y="122530"/>
                    <a:pt x="129932" y="124061"/>
                    <a:pt x="124317" y="124061"/>
                  </a:cubicBezTo>
                  <a:lnTo>
                    <a:pt x="67391" y="124061"/>
                  </a:lnTo>
                  <a:lnTo>
                    <a:pt x="67391" y="59478"/>
                  </a:lnTo>
                  <a:lnTo>
                    <a:pt x="124572" y="59478"/>
                  </a:lnTo>
                  <a:cubicBezTo>
                    <a:pt x="129805" y="59478"/>
                    <a:pt x="134910" y="61010"/>
                    <a:pt x="139505" y="64200"/>
                  </a:cubicBezTo>
                  <a:cubicBezTo>
                    <a:pt x="144100" y="67264"/>
                    <a:pt x="147801" y="71093"/>
                    <a:pt x="150482" y="75815"/>
                  </a:cubicBezTo>
                  <a:cubicBezTo>
                    <a:pt x="153162" y="80538"/>
                    <a:pt x="154566" y="85388"/>
                    <a:pt x="154566" y="90238"/>
                  </a:cubicBezTo>
                  <a:cubicBezTo>
                    <a:pt x="154566" y="96492"/>
                    <a:pt x="153162" y="102236"/>
                    <a:pt x="150482" y="107341"/>
                  </a:cubicBezTo>
                  <a:close/>
                  <a:moveTo>
                    <a:pt x="330957" y="165287"/>
                  </a:moveTo>
                  <a:lnTo>
                    <a:pt x="356102" y="99938"/>
                  </a:lnTo>
                  <a:lnTo>
                    <a:pt x="358527" y="88579"/>
                  </a:lnTo>
                  <a:lnTo>
                    <a:pt x="362994" y="88579"/>
                  </a:lnTo>
                  <a:lnTo>
                    <a:pt x="365164" y="99556"/>
                  </a:lnTo>
                  <a:lnTo>
                    <a:pt x="390435" y="165160"/>
                  </a:lnTo>
                  <a:lnTo>
                    <a:pt x="331085" y="165160"/>
                  </a:lnTo>
                  <a:close/>
                </a:path>
              </a:pathLst>
            </a:custGeom>
            <a:solidFill>
              <a:srgbClr val="14336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7CB7426-FE85-F1D0-CE0B-868F7C65B1BA}"/>
                </a:ext>
              </a:extLst>
            </p:cNvPr>
            <p:cNvSpPr/>
            <p:nvPr/>
          </p:nvSpPr>
          <p:spPr>
            <a:xfrm>
              <a:off x="899443" y="6332483"/>
              <a:ext cx="126996" cy="59477"/>
            </a:xfrm>
            <a:custGeom>
              <a:avLst/>
              <a:gdLst>
                <a:gd name="connsiteX0" fmla="*/ 113850 w 126996"/>
                <a:gd name="connsiteY0" fmla="*/ 4084 h 59477"/>
                <a:gd name="connsiteX1" fmla="*/ 101342 w 126996"/>
                <a:gd name="connsiteY1" fmla="*/ 0 h 59477"/>
                <a:gd name="connsiteX2" fmla="*/ 0 w 126996"/>
                <a:gd name="connsiteY2" fmla="*/ 0 h 59477"/>
                <a:gd name="connsiteX3" fmla="*/ 0 w 126996"/>
                <a:gd name="connsiteY3" fmla="*/ 59478 h 59477"/>
                <a:gd name="connsiteX4" fmla="*/ 101215 w 126996"/>
                <a:gd name="connsiteY4" fmla="*/ 59478 h 59477"/>
                <a:gd name="connsiteX5" fmla="*/ 113978 w 126996"/>
                <a:gd name="connsiteY5" fmla="*/ 55649 h 59477"/>
                <a:gd name="connsiteX6" fmla="*/ 123423 w 126996"/>
                <a:gd name="connsiteY6" fmla="*/ 45055 h 59477"/>
                <a:gd name="connsiteX7" fmla="*/ 126997 w 126996"/>
                <a:gd name="connsiteY7" fmla="*/ 30122 h 59477"/>
                <a:gd name="connsiteX8" fmla="*/ 123423 w 126996"/>
                <a:gd name="connsiteY8" fmla="*/ 15316 h 59477"/>
                <a:gd name="connsiteX9" fmla="*/ 113978 w 126996"/>
                <a:gd name="connsiteY9" fmla="*/ 4212 h 5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996" h="59477">
                  <a:moveTo>
                    <a:pt x="113850" y="4084"/>
                  </a:moveTo>
                  <a:cubicBezTo>
                    <a:pt x="110021" y="1404"/>
                    <a:pt x="105809" y="0"/>
                    <a:pt x="101342" y="0"/>
                  </a:cubicBezTo>
                  <a:lnTo>
                    <a:pt x="0" y="0"/>
                  </a:lnTo>
                  <a:lnTo>
                    <a:pt x="0" y="59478"/>
                  </a:lnTo>
                  <a:lnTo>
                    <a:pt x="101215" y="59478"/>
                  </a:lnTo>
                  <a:cubicBezTo>
                    <a:pt x="105809" y="59478"/>
                    <a:pt x="110149" y="58202"/>
                    <a:pt x="113978" y="55649"/>
                  </a:cubicBezTo>
                  <a:cubicBezTo>
                    <a:pt x="117935" y="53096"/>
                    <a:pt x="121126" y="49522"/>
                    <a:pt x="123423" y="45055"/>
                  </a:cubicBezTo>
                  <a:cubicBezTo>
                    <a:pt x="125720" y="40588"/>
                    <a:pt x="126997" y="35483"/>
                    <a:pt x="126997" y="30122"/>
                  </a:cubicBezTo>
                  <a:cubicBezTo>
                    <a:pt x="126997" y="24761"/>
                    <a:pt x="125848" y="19911"/>
                    <a:pt x="123423" y="15316"/>
                  </a:cubicBezTo>
                  <a:cubicBezTo>
                    <a:pt x="120998" y="10721"/>
                    <a:pt x="117807" y="7020"/>
                    <a:pt x="113978" y="4212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795CE36-A650-6A26-BF96-70DEDB7141CE}"/>
                </a:ext>
              </a:extLst>
            </p:cNvPr>
            <p:cNvSpPr/>
            <p:nvPr/>
          </p:nvSpPr>
          <p:spPr>
            <a:xfrm>
              <a:off x="899316" y="6456416"/>
              <a:ext cx="123040" cy="71220"/>
            </a:xfrm>
            <a:custGeom>
              <a:avLst/>
              <a:gdLst>
                <a:gd name="connsiteX0" fmla="*/ 0 w 123040"/>
                <a:gd name="connsiteY0" fmla="*/ 0 h 71220"/>
                <a:gd name="connsiteX1" fmla="*/ 0 w 123040"/>
                <a:gd name="connsiteY1" fmla="*/ 71220 h 71220"/>
                <a:gd name="connsiteX2" fmla="*/ 123040 w 123040"/>
                <a:gd name="connsiteY2" fmla="*/ 71220 h 71220"/>
                <a:gd name="connsiteX3" fmla="*/ 83729 w 123040"/>
                <a:gd name="connsiteY3" fmla="*/ 0 h 71220"/>
                <a:gd name="connsiteX4" fmla="*/ 0 w 123040"/>
                <a:gd name="connsiteY4" fmla="*/ 0 h 7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0" h="71220">
                  <a:moveTo>
                    <a:pt x="0" y="0"/>
                  </a:moveTo>
                  <a:lnTo>
                    <a:pt x="0" y="71220"/>
                  </a:lnTo>
                  <a:lnTo>
                    <a:pt x="123040" y="71220"/>
                  </a:lnTo>
                  <a:lnTo>
                    <a:pt x="83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C26EC2E-9DE2-A3EF-44BF-FE795C4B8D47}"/>
                </a:ext>
              </a:extLst>
            </p:cNvPr>
            <p:cNvSpPr/>
            <p:nvPr/>
          </p:nvSpPr>
          <p:spPr>
            <a:xfrm>
              <a:off x="1036140" y="6272622"/>
              <a:ext cx="307855" cy="255142"/>
            </a:xfrm>
            <a:custGeom>
              <a:avLst/>
              <a:gdLst>
                <a:gd name="connsiteX0" fmla="*/ 290497 w 307855"/>
                <a:gd name="connsiteY0" fmla="*/ 60754 h 255142"/>
                <a:gd name="connsiteX1" fmla="*/ 242251 w 307855"/>
                <a:gd name="connsiteY1" fmla="*/ 15954 h 255142"/>
                <a:gd name="connsiteX2" fmla="*/ 170010 w 307855"/>
                <a:gd name="connsiteY2" fmla="*/ 0 h 255142"/>
                <a:gd name="connsiteX3" fmla="*/ 0 w 307855"/>
                <a:gd name="connsiteY3" fmla="*/ 0 h 255142"/>
                <a:gd name="connsiteX4" fmla="*/ 18635 w 307855"/>
                <a:gd name="connsiteY4" fmla="*/ 7658 h 255142"/>
                <a:gd name="connsiteX5" fmla="*/ 53990 w 307855"/>
                <a:gd name="connsiteY5" fmla="*/ 41481 h 255142"/>
                <a:gd name="connsiteX6" fmla="*/ 66753 w 307855"/>
                <a:gd name="connsiteY6" fmla="*/ 89983 h 255142"/>
                <a:gd name="connsiteX7" fmla="*/ 54245 w 307855"/>
                <a:gd name="connsiteY7" fmla="*/ 138484 h 255142"/>
                <a:gd name="connsiteX8" fmla="*/ 21826 w 307855"/>
                <a:gd name="connsiteY8" fmla="*/ 170648 h 255142"/>
                <a:gd name="connsiteX9" fmla="*/ 73645 w 307855"/>
                <a:gd name="connsiteY9" fmla="*/ 255142 h 255142"/>
                <a:gd name="connsiteX10" fmla="*/ 170776 w 307855"/>
                <a:gd name="connsiteY10" fmla="*/ 255142 h 255142"/>
                <a:gd name="connsiteX11" fmla="*/ 242762 w 307855"/>
                <a:gd name="connsiteY11" fmla="*/ 239188 h 255142"/>
                <a:gd name="connsiteX12" fmla="*/ 290753 w 307855"/>
                <a:gd name="connsiteY12" fmla="*/ 194388 h 255142"/>
                <a:gd name="connsiteX13" fmla="*/ 307856 w 307855"/>
                <a:gd name="connsiteY13" fmla="*/ 127507 h 255142"/>
                <a:gd name="connsiteX14" fmla="*/ 290753 w 307855"/>
                <a:gd name="connsiteY14" fmla="*/ 60882 h 255142"/>
                <a:gd name="connsiteX15" fmla="*/ 216852 w 307855"/>
                <a:gd name="connsiteY15" fmla="*/ 173711 h 255142"/>
                <a:gd name="connsiteX16" fmla="*/ 168095 w 307855"/>
                <a:gd name="connsiteY16" fmla="*/ 189793 h 255142"/>
                <a:gd name="connsiteX17" fmla="*/ 129167 w 307855"/>
                <a:gd name="connsiteY17" fmla="*/ 189793 h 255142"/>
                <a:gd name="connsiteX18" fmla="*/ 129167 w 307855"/>
                <a:gd name="connsiteY18" fmla="*/ 65221 h 255142"/>
                <a:gd name="connsiteX19" fmla="*/ 168095 w 307855"/>
                <a:gd name="connsiteY19" fmla="*/ 65221 h 255142"/>
                <a:gd name="connsiteX20" fmla="*/ 217235 w 307855"/>
                <a:gd name="connsiteY20" fmla="*/ 81941 h 255142"/>
                <a:gd name="connsiteX21" fmla="*/ 233827 w 307855"/>
                <a:gd name="connsiteY21" fmla="*/ 128145 h 255142"/>
                <a:gd name="connsiteX22" fmla="*/ 216980 w 307855"/>
                <a:gd name="connsiteY22" fmla="*/ 173711 h 25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855" h="255142">
                  <a:moveTo>
                    <a:pt x="290497" y="60754"/>
                  </a:moveTo>
                  <a:cubicBezTo>
                    <a:pt x="279138" y="41609"/>
                    <a:pt x="262928" y="26548"/>
                    <a:pt x="242251" y="15954"/>
                  </a:cubicBezTo>
                  <a:cubicBezTo>
                    <a:pt x="221574" y="5360"/>
                    <a:pt x="197196" y="0"/>
                    <a:pt x="170010" y="0"/>
                  </a:cubicBezTo>
                  <a:lnTo>
                    <a:pt x="0" y="0"/>
                  </a:lnTo>
                  <a:cubicBezTo>
                    <a:pt x="6509" y="1914"/>
                    <a:pt x="12764" y="4467"/>
                    <a:pt x="18635" y="7658"/>
                  </a:cubicBezTo>
                  <a:cubicBezTo>
                    <a:pt x="33696" y="15699"/>
                    <a:pt x="45566" y="27059"/>
                    <a:pt x="53990" y="41481"/>
                  </a:cubicBezTo>
                  <a:cubicBezTo>
                    <a:pt x="62414" y="55776"/>
                    <a:pt x="66753" y="72114"/>
                    <a:pt x="66753" y="89983"/>
                  </a:cubicBezTo>
                  <a:cubicBezTo>
                    <a:pt x="66753" y="107851"/>
                    <a:pt x="62541" y="124316"/>
                    <a:pt x="54245" y="138484"/>
                  </a:cubicBezTo>
                  <a:cubicBezTo>
                    <a:pt x="46331" y="152013"/>
                    <a:pt x="35483" y="162735"/>
                    <a:pt x="21826" y="170648"/>
                  </a:cubicBezTo>
                  <a:lnTo>
                    <a:pt x="73645" y="255142"/>
                  </a:lnTo>
                  <a:lnTo>
                    <a:pt x="170776" y="255142"/>
                  </a:lnTo>
                  <a:cubicBezTo>
                    <a:pt x="197834" y="255142"/>
                    <a:pt x="222085" y="249781"/>
                    <a:pt x="242762" y="239188"/>
                  </a:cubicBezTo>
                  <a:cubicBezTo>
                    <a:pt x="263311" y="228594"/>
                    <a:pt x="279521" y="213533"/>
                    <a:pt x="290753" y="194388"/>
                  </a:cubicBezTo>
                  <a:cubicBezTo>
                    <a:pt x="302112" y="175115"/>
                    <a:pt x="307856" y="152651"/>
                    <a:pt x="307856" y="127507"/>
                  </a:cubicBezTo>
                  <a:cubicBezTo>
                    <a:pt x="307856" y="102363"/>
                    <a:pt x="302112" y="80027"/>
                    <a:pt x="290753" y="60882"/>
                  </a:cubicBezTo>
                  <a:close/>
                  <a:moveTo>
                    <a:pt x="216852" y="173711"/>
                  </a:moveTo>
                  <a:cubicBezTo>
                    <a:pt x="205620" y="184432"/>
                    <a:pt x="189155" y="189793"/>
                    <a:pt x="168095" y="189793"/>
                  </a:cubicBezTo>
                  <a:lnTo>
                    <a:pt x="129167" y="189793"/>
                  </a:lnTo>
                  <a:lnTo>
                    <a:pt x="129167" y="65221"/>
                  </a:lnTo>
                  <a:lnTo>
                    <a:pt x="168095" y="65221"/>
                  </a:lnTo>
                  <a:cubicBezTo>
                    <a:pt x="189666" y="65221"/>
                    <a:pt x="206258" y="70837"/>
                    <a:pt x="217235" y="81941"/>
                  </a:cubicBezTo>
                  <a:cubicBezTo>
                    <a:pt x="228211" y="93046"/>
                    <a:pt x="233827" y="108490"/>
                    <a:pt x="233827" y="128145"/>
                  </a:cubicBezTo>
                  <a:cubicBezTo>
                    <a:pt x="233827" y="147801"/>
                    <a:pt x="228084" y="163118"/>
                    <a:pt x="216980" y="173711"/>
                  </a:cubicBezTo>
                  <a:close/>
                </a:path>
              </a:pathLst>
            </a:custGeom>
            <a:solidFill>
              <a:srgbClr val="EC607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1"/>
            </a:p>
          </p:txBody>
        </p:sp>
      </p:grpSp>
    </p:spTree>
    <p:extLst>
      <p:ext uri="{BB962C8B-B14F-4D97-AF65-F5344CB8AC3E}">
        <p14:creationId xmlns:p14="http://schemas.microsoft.com/office/powerpoint/2010/main" val="207443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008F-016B-9FE3-6F27-BC6DDE86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D266F-4BF3-C9D3-8717-4B20B533C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6E00-7537-0A68-A0A0-1C56698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2BE5-68C6-A756-DF29-1FA24114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8CB52-B2A1-4E70-929E-76746FC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52C7-C73F-71D6-F9BE-4AEFC417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088E-7129-12F0-086C-F072ACBE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7553-49E2-C2D7-DC34-1E459A40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673F0-8A9E-6C80-084C-2ED3523B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DB89C-C256-5227-D373-19622450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6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9362-FD68-06AA-D04C-E6334D70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8301-8CB9-15E6-1CA0-C0F224D88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AF35-A0E1-5CAA-43B6-AE0E320F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79F8-6ACF-D826-43FE-C29FE2A0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AF522-0F3E-1605-939D-59CDC8B5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2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1811-A443-BBDE-BCA9-DDF90BB9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98C9-C632-9016-6279-F096A410F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02C16-FCA3-5F4E-38BB-343A9BD5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AEE04-7B6F-B72F-E988-0E888D81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0F149-6202-3AAA-62C5-3F64ECA7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D173-4ACB-AB24-842C-F10963D0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E74A-1CC6-0D28-0395-0CDFCBB9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7D185-9152-5706-1D42-0232CAA0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DF918-20DA-6957-C300-29DBDC5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19C6-BE50-0EEC-D2CF-7C551C7D9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1D610-7547-2410-664C-5A68DCF5F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512C-E1C5-8ED9-C317-F16B48E7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07484-021E-1391-7023-FD7F06A4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63920-3261-9F7C-F660-A0D8798E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85B4-C03B-DF43-CCD0-912D3179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1BCBA-4B74-2AA3-24FD-68AAE4CE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E71C5-F92E-B68D-1B00-3AA404FF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B8ACA-1FF2-C0A8-8ECA-94CC79CE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ADD6-0994-13BC-553D-CD1958F4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EB88-76C6-D291-1ADF-890DDAF1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E15C2-0AB8-DB1D-ADD4-96CAD3DB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B540-2EA8-F196-922C-07F85123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BB58-04C9-1EA8-841B-D7F645B1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3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70114-121A-0C0C-0680-39A73A02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18E58-53EF-D9B8-CDB0-7FA3DFC8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CC26-74E9-3219-5FC8-7589E4E6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173A-A0B2-BF35-2349-8D5B482F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57B4-DF8E-252B-AE1A-938284C9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3F3B5-50D6-29A5-DE1E-223A5C80A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B24DB-4C77-7691-9B61-545DD116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64C55-7CE2-062F-1815-D5A11CA2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15188-47C4-D1E0-D463-51AEDA1C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C8C0-EAFC-A9CF-C754-8D7B573A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616C4-9234-41F1-721B-EB35E839C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48D3B-2D8E-8D61-C433-873075ED2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C7142-F9FC-F68F-CD6B-5A3E6A77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C5066-160C-ED63-BD19-E199025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684F5-6C5C-72A2-E6D7-E8029199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4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66C1-EFEB-964E-D067-5217DD41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308B6-93C3-4633-D419-D4ECD5167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09B0-E2A5-EC83-BEA9-25BEB47B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D727-1E14-F431-3ADD-C988E968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A093-4C5C-9004-B843-214B26FC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B1298-3D55-DEBA-189A-6B66DD502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D0308-52CA-5F26-C8DD-A5F78526F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78593-C216-7405-08B9-AFE6CEE6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9BC1-355D-0D08-43AA-14A4D6B3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2762E-655C-D89E-03C5-700D180D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9EE4-B2E3-B4F5-DE0A-A69BF685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9D5DC-8D46-CC7C-094B-86E11321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BEC08-61D8-F896-00DB-923AD96F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CEBA-5DB5-EBF6-5E14-88C3A898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D7A1-BD79-176E-CD90-CC1C51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6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F82E-82E5-6B8A-207F-B2AB01C5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5213-84EF-B3A8-96E3-D486E379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6AEA2-5E3C-13E9-7AB4-686C64E3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A459E-2EFA-6148-ADD5-B4242776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13F6E-6143-C0E7-BCC2-F535EAB5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A0280-3FE9-B77F-8D0E-D8B002ED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E6D-8FBA-1343-5721-DBEA1131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4398C-229C-3259-CED3-C94582D6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A5F06-6912-D6FE-7E58-55DD33E67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AE7D9-D944-30F0-090E-E33598B61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44947-08BF-1AD5-F7C9-A2D29806B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DAAF6-E525-FFC0-BCA1-CACB6C22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2D331-02B8-C404-923B-C1929B8B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BA34D-6D84-9F9D-2E50-4905EC9D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6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F7E8-264A-9139-E7F2-9B401968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766D-BCB2-E8E6-6D13-80F7560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12BA1-B8D9-76B7-31D6-721DBA8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AC78C-1FAB-DB0A-82E6-B98E2BED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8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6E407-84A2-D5B5-F5E2-7BA2212B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39BB2-4C4F-153F-2BA4-F393E59C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B6A-ACF4-3CAA-2A8A-83EBA4AA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4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4799-7D0C-26F0-2D9F-DFEEFFB3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3F7A-94FA-B589-8238-4512D002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79B1-39E5-6A2D-A69B-6BA35ED13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85981-DE63-394D-6197-525D1BD9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FE2C0-0A04-7A9F-9149-70933E4D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D217A-5A5B-A293-1539-6EF7F08F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1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D62F-840A-184D-3A6D-ED7EFCB1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72681-C2F7-C458-B338-8814DBAF1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F813B-9E6A-1C9A-8ECA-4A6C5445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006B-01A2-579C-7116-D3D5D260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19F05-426C-BE4C-6BD1-932583C1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7DF7-A358-D639-4DE0-AB27A14F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59673D-907C-0FE7-91E4-46AD2DF291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</a:blip>
          <a:stretch>
            <a:fillRect/>
          </a:stretch>
        </p:blipFill>
        <p:spPr>
          <a:xfrm>
            <a:off x="9142" y="0"/>
            <a:ext cx="500062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02EAC-0CB3-6832-3F28-735020F9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BE83-89F8-7DE5-5824-2D7F06AD0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0238-8EEF-053C-7C56-9613A204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F264F-F3AE-D749-A443-55BE38AFF517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FA44-1137-1F7A-1761-CDAAEBB5C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509B-9788-7555-B734-F1F966D4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2D789-8A35-5547-BD3E-4B4C488508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E6852-50B0-E025-2315-2E125B4D526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91632" y="6388712"/>
            <a:ext cx="1500368" cy="433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0D0626-0C0D-3689-3390-DF73AEABB01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6975" y="6422382"/>
            <a:ext cx="572625" cy="4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8B94A-D129-D022-0C59-2C402E6A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8B14-890A-F572-7031-C99B73536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DAF6-8B31-5C81-96B1-61CF4D445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F4EA-7D51-4D5B-BF95-4D8CE3081722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364A-ABC5-8A2B-425E-E1FCF6064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7EF8-6F1A-BBDE-3E80-649DD15F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11D0-CA49-4C5D-A859-2366AAFB6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how-to-go-fair/" TargetMode="External"/><Relationship Id="rId13" Type="http://schemas.openxmlformats.org/officeDocument/2006/relationships/image" Target="../media/image15.emf"/><Relationship Id="rId3" Type="http://schemas.openxmlformats.org/officeDocument/2006/relationships/hyperlink" Target="https://doi.org/10.1162/dint_a_00028" TargetMode="External"/><Relationship Id="rId7" Type="http://schemas.openxmlformats.org/officeDocument/2006/relationships/hyperlink" Target="https://doi.org/10.1186/s13023-024-03059-3" TargetMode="External"/><Relationship Id="rId12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186/s13023-022-02558-5" TargetMode="External"/><Relationship Id="rId11" Type="http://schemas.openxmlformats.org/officeDocument/2006/relationships/hyperlink" Target="https://rdmkit.elixir-europe.org/" TargetMode="External"/><Relationship Id="rId5" Type="http://schemas.openxmlformats.org/officeDocument/2006/relationships/hyperlink" Target="https://doi.org/10.1016/j.jbi.2021.103897" TargetMode="External"/><Relationship Id="rId10" Type="http://schemas.openxmlformats.org/officeDocument/2006/relationships/hyperlink" Target="https://vp-onboarding-doc.readthedocs.io/" TargetMode="External"/><Relationship Id="rId4" Type="http://schemas.openxmlformats.org/officeDocument/2006/relationships/hyperlink" Target="https://doi.org/10.1186/s13023-021-02004-y" TargetMode="External"/><Relationship Id="rId9" Type="http://schemas.openxmlformats.org/officeDocument/2006/relationships/hyperlink" Target="https://doi.org/10.1038/s41597-023-02167-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how-to-go-fair/" TargetMode="External"/><Relationship Id="rId3" Type="http://schemas.openxmlformats.org/officeDocument/2006/relationships/hyperlink" Target="https://doi.org/10.1186/s13023-021-02004-y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doi.org/10.1162/dint_a_0002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186/s13023-024-03059-3" TargetMode="External"/><Relationship Id="rId11" Type="http://schemas.openxmlformats.org/officeDocument/2006/relationships/hyperlink" Target="https://rdmkit.elixir-europe.org/" TargetMode="External"/><Relationship Id="rId5" Type="http://schemas.openxmlformats.org/officeDocument/2006/relationships/hyperlink" Target="https://doi.org/10.1186/s13023-022-02558-5" TargetMode="External"/><Relationship Id="rId10" Type="http://schemas.openxmlformats.org/officeDocument/2006/relationships/hyperlink" Target="https://vp-onboarding-doc.readthedocs.io/" TargetMode="External"/><Relationship Id="rId4" Type="http://schemas.openxmlformats.org/officeDocument/2006/relationships/hyperlink" Target="https://doi.org/10.1016/j.jbi.2021.103897" TargetMode="External"/><Relationship Id="rId9" Type="http://schemas.openxmlformats.org/officeDocument/2006/relationships/hyperlink" Target="https://doi.org/10.1038/s41597-023-02167-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.com/alfa1h34zma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.com/alfa1h34zma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F6A6-F200-5065-4D3A-389AEF5BF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 a F.A.I.R. Data Management Plan for a Research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C52D1-AC54-D84F-C025-5F4951F55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FAIRification</a:t>
            </a:r>
            <a:r>
              <a:rPr lang="en-GB" dirty="0"/>
              <a:t> project management</a:t>
            </a:r>
          </a:p>
          <a:p>
            <a:endParaRPr lang="en-GB" dirty="0"/>
          </a:p>
          <a:p>
            <a:endParaRPr lang="en-GB" dirty="0"/>
          </a:p>
          <a:p>
            <a:pPr algn="l"/>
            <a:r>
              <a:rPr lang="en-GB" sz="1400" dirty="0"/>
              <a:t>Agenda: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1400" dirty="0"/>
              <a:t>Introduction: objective of this session (5’)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1400" dirty="0"/>
              <a:t>Groupwise: discuss challenges (10’)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1400" dirty="0"/>
              <a:t>Share results in </a:t>
            </a:r>
            <a:r>
              <a:rPr lang="en-GB" sz="1400" dirty="0" err="1"/>
              <a:t>Mentimeter</a:t>
            </a:r>
            <a:r>
              <a:rPr lang="en-GB" sz="1400" dirty="0"/>
              <a:t> (5’)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1400" dirty="0"/>
              <a:t>Minilecture on past experience and LUMC DCC &amp; conclusions (10’)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4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2E00-595E-4B6F-8132-898874A0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67" b="1" dirty="0" err="1"/>
              <a:t>FAIRification</a:t>
            </a:r>
            <a:endParaRPr lang="en-GB" sz="2667" b="1" dirty="0"/>
          </a:p>
        </p:txBody>
      </p:sp>
      <p:sp>
        <p:nvSpPr>
          <p:cNvPr id="13" name="Flowchart: Internal Storage 12">
            <a:extLst>
              <a:ext uri="{FF2B5EF4-FFF2-40B4-BE49-F238E27FC236}">
                <a16:creationId xmlns:a16="http://schemas.microsoft.com/office/drawing/2014/main" id="{85237489-3CBB-4136-B967-ECCB52EA27A4}"/>
              </a:ext>
            </a:extLst>
          </p:cNvPr>
          <p:cNvSpPr/>
          <p:nvPr/>
        </p:nvSpPr>
        <p:spPr>
          <a:xfrm>
            <a:off x="976434" y="2463241"/>
            <a:ext cx="2000359" cy="2152935"/>
          </a:xfrm>
          <a:prstGeom prst="flowChartInternalStorag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Your data in original form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1004DA-1CC8-4AD6-AAA6-F89747DA2A83}"/>
              </a:ext>
            </a:extLst>
          </p:cNvPr>
          <p:cNvGrpSpPr/>
          <p:nvPr/>
        </p:nvGrpSpPr>
        <p:grpSpPr>
          <a:xfrm>
            <a:off x="7397997" y="1267345"/>
            <a:ext cx="4319347" cy="1602823"/>
            <a:chOff x="6704661" y="4485457"/>
            <a:chExt cx="4319346" cy="1602823"/>
          </a:xfrm>
        </p:grpSpPr>
        <p:sp>
          <p:nvSpPr>
            <p:cNvPr id="19" name="Speech Bubble: Rectangle with Corners Rounded 7">
              <a:extLst>
                <a:ext uri="{FF2B5EF4-FFF2-40B4-BE49-F238E27FC236}">
                  <a16:creationId xmlns:a16="http://schemas.microsoft.com/office/drawing/2014/main" id="{7ABF681D-96A0-4E4B-8561-76EB0D071316}"/>
                </a:ext>
              </a:extLst>
            </p:cNvPr>
            <p:cNvSpPr/>
            <p:nvPr/>
          </p:nvSpPr>
          <p:spPr bwMode="auto">
            <a:xfrm>
              <a:off x="6704661" y="4485457"/>
              <a:ext cx="4319346" cy="1602823"/>
            </a:xfrm>
            <a:prstGeom prst="roundRect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r>
                <a:rPr lang="en-GB" sz="1867" b="1" dirty="0">
                  <a:solidFill>
                    <a:schemeClr val="bg1">
                      <a:lumMod val="25000"/>
                    </a:schemeClr>
                  </a:solidFill>
                  <a:latin typeface="Calibri"/>
                </a:rPr>
                <a:t>FAIR compliant resource </a:t>
              </a:r>
              <a:br>
                <a:rPr lang="en-GB" sz="1867" b="1" dirty="0">
                  <a:solidFill>
                    <a:schemeClr val="bg1">
                      <a:lumMod val="25000"/>
                    </a:schemeClr>
                  </a:solidFill>
                  <a:latin typeface="Calibri"/>
                </a:rPr>
              </a:br>
              <a:r>
                <a:rPr lang="en-GB" sz="1867" b="1" dirty="0">
                  <a:solidFill>
                    <a:schemeClr val="bg1">
                      <a:lumMod val="25000"/>
                    </a:schemeClr>
                  </a:solidFill>
                  <a:latin typeface="Calibri"/>
                </a:rPr>
                <a:t>with FAIR data</a:t>
              </a:r>
              <a:endParaRPr lang="en-GB" sz="1733" i="1" dirty="0">
                <a:solidFill>
                  <a:schemeClr val="bg1">
                    <a:lumMod val="25000"/>
                  </a:schemeClr>
                </a:solidFill>
                <a:latin typeface="Calibri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4C893C70-C260-4B0E-BEFE-DCFDFD47C966}"/>
                </a:ext>
              </a:extLst>
            </p:cNvPr>
            <p:cNvSpPr/>
            <p:nvPr/>
          </p:nvSpPr>
          <p:spPr bwMode="auto">
            <a:xfrm>
              <a:off x="6889185" y="5279533"/>
              <a:ext cx="1277720" cy="648453"/>
            </a:xfrm>
            <a:prstGeom prst="roundRect">
              <a:avLst/>
            </a:prstGeom>
            <a:solidFill>
              <a:srgbClr val="FFFFCC"/>
            </a:solidFill>
            <a:ln w="6350">
              <a:noFill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48000" tIns="96000" rIns="48000" bIns="6096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defTabSz="1219140">
                <a:defRPr/>
              </a:pPr>
              <a:r>
                <a:rPr lang="en-GB" sz="1200" b="1">
                  <a:solidFill>
                    <a:srgbClr val="003C66"/>
                  </a:solidFill>
                  <a:latin typeface="Calibri"/>
                  <a:ea typeface="ＭＳ Ｐゴシック" charset="0"/>
                </a:rPr>
                <a:t>Web User Interface</a:t>
              </a: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23E2FF63-E1B6-4347-A0BC-6CED965816B9}"/>
                </a:ext>
              </a:extLst>
            </p:cNvPr>
            <p:cNvSpPr/>
            <p:nvPr/>
          </p:nvSpPr>
          <p:spPr bwMode="auto">
            <a:xfrm>
              <a:off x="8250239" y="5279533"/>
              <a:ext cx="1277720" cy="648453"/>
            </a:xfrm>
            <a:prstGeom prst="roundRect">
              <a:avLst/>
            </a:prstGeom>
            <a:solidFill>
              <a:srgbClr val="FFFFCC"/>
            </a:solidFill>
            <a:ln w="6350">
              <a:noFill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48000" tIns="96000" rIns="48000" bIns="60960" numCol="1" rtlCol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40">
                <a:defRPr/>
              </a:pPr>
              <a:r>
                <a:rPr lang="en-GB" sz="1200" b="1">
                  <a:solidFill>
                    <a:srgbClr val="003C66"/>
                  </a:solidFill>
                  <a:latin typeface="Calibri"/>
                  <a:ea typeface="ＭＳ Ｐゴシック" charset="0"/>
                </a:rPr>
                <a:t>Application Programming Interface(s)</a:t>
              </a: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CE403F1C-B254-454E-97C8-B34BFC9D7795}"/>
                </a:ext>
              </a:extLst>
            </p:cNvPr>
            <p:cNvSpPr/>
            <p:nvPr/>
          </p:nvSpPr>
          <p:spPr bwMode="auto">
            <a:xfrm>
              <a:off x="9611251" y="5279533"/>
              <a:ext cx="1278672" cy="648453"/>
            </a:xfrm>
            <a:prstGeom prst="roundRect">
              <a:avLst/>
            </a:prstGeom>
            <a:solidFill>
              <a:srgbClr val="FFFFCC"/>
            </a:solidFill>
            <a:ln w="6350">
              <a:noFill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pPr algn="ctr" defTabSz="1219140">
                <a:lnSpc>
                  <a:spcPct val="120000"/>
                </a:lnSpc>
                <a:defRPr/>
              </a:pPr>
              <a:r>
                <a:rPr lang="en-GB" sz="1867" b="1" dirty="0">
                  <a:solidFill>
                    <a:srgbClr val="003C66"/>
                  </a:solidFill>
                  <a:latin typeface="Calibri"/>
                  <a:ea typeface="ＭＳ Ｐゴシック" charset="0"/>
                </a:rPr>
                <a:t>Machine understandable declaration of content and functions</a:t>
              </a:r>
            </a:p>
          </p:txBody>
        </p:sp>
        <p:pic>
          <p:nvPicPr>
            <p:cNvPr id="23" name="Graphic 22" descr="Link with solid fill">
              <a:extLst>
                <a:ext uri="{FF2B5EF4-FFF2-40B4-BE49-F238E27FC236}">
                  <a16:creationId xmlns:a16="http://schemas.microsoft.com/office/drawing/2014/main" id="{3197D7DF-C7B9-42A3-99B6-838A7C31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97809" y="5478660"/>
              <a:ext cx="243815" cy="243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Graphic 23" descr="Link with solid fill">
              <a:extLst>
                <a:ext uri="{FF2B5EF4-FFF2-40B4-BE49-F238E27FC236}">
                  <a16:creationId xmlns:a16="http://schemas.microsoft.com/office/drawing/2014/main" id="{75D73EAC-BA2A-4356-BC7A-8DB6207F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6847" y="5466171"/>
              <a:ext cx="243815" cy="243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" name="Flowchart: Internal Storage 24">
            <a:extLst>
              <a:ext uri="{FF2B5EF4-FFF2-40B4-BE49-F238E27FC236}">
                <a16:creationId xmlns:a16="http://schemas.microsoft.com/office/drawing/2014/main" id="{2AC54C42-F0B5-419F-8A05-1B9C4F92E582}"/>
              </a:ext>
            </a:extLst>
          </p:cNvPr>
          <p:cNvSpPr/>
          <p:nvPr/>
        </p:nvSpPr>
        <p:spPr>
          <a:xfrm>
            <a:off x="9637486" y="3317131"/>
            <a:ext cx="1945775" cy="1008907"/>
          </a:xfrm>
          <a:prstGeom prst="flowChartInternalStorage">
            <a:avLst/>
          </a:prstGeom>
          <a:solidFill>
            <a:srgbClr val="FFF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67" dirty="0">
                <a:ln w="0"/>
                <a:solidFill>
                  <a:schemeClr val="tx1"/>
                </a:solidFill>
              </a:rPr>
              <a:t>Ontological Information about resource &amp; access</a:t>
            </a:r>
          </a:p>
        </p:txBody>
      </p:sp>
      <p:sp>
        <p:nvSpPr>
          <p:cNvPr id="26" name="Flowchart: Internal Storage 25">
            <a:extLst>
              <a:ext uri="{FF2B5EF4-FFF2-40B4-BE49-F238E27FC236}">
                <a16:creationId xmlns:a16="http://schemas.microsoft.com/office/drawing/2014/main" id="{72F08346-785B-41B8-A821-A358FAC711E2}"/>
              </a:ext>
            </a:extLst>
          </p:cNvPr>
          <p:cNvSpPr/>
          <p:nvPr/>
        </p:nvSpPr>
        <p:spPr>
          <a:xfrm>
            <a:off x="9637486" y="4461159"/>
            <a:ext cx="1945775" cy="1008907"/>
          </a:xfrm>
          <a:prstGeom prst="flowChartInternalStorage">
            <a:avLst/>
          </a:prstGeom>
          <a:solidFill>
            <a:srgbClr val="FFFFE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67">
                <a:ln w="0"/>
                <a:solidFill>
                  <a:schemeClr val="tx1"/>
                </a:solidFill>
              </a:rPr>
              <a:t>Ontological model describing data elements</a:t>
            </a:r>
          </a:p>
        </p:txBody>
      </p:sp>
      <p:sp>
        <p:nvSpPr>
          <p:cNvPr id="27" name="Flowchart: Internal Storage 26">
            <a:extLst>
              <a:ext uri="{FF2B5EF4-FFF2-40B4-BE49-F238E27FC236}">
                <a16:creationId xmlns:a16="http://schemas.microsoft.com/office/drawing/2014/main" id="{F56857F7-C588-4198-A241-382092079EA9}"/>
              </a:ext>
            </a:extLst>
          </p:cNvPr>
          <p:cNvSpPr/>
          <p:nvPr/>
        </p:nvSpPr>
        <p:spPr>
          <a:xfrm>
            <a:off x="7498202" y="3317131"/>
            <a:ext cx="2000359" cy="2152935"/>
          </a:xfrm>
          <a:prstGeom prst="flowChartInternalStorag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Your data in original form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F88628-2E8A-431E-A5C5-8A122AC9818F}"/>
              </a:ext>
            </a:extLst>
          </p:cNvPr>
          <p:cNvSpPr/>
          <p:nvPr/>
        </p:nvSpPr>
        <p:spPr>
          <a:xfrm>
            <a:off x="7397997" y="1279176"/>
            <a:ext cx="4324187" cy="4487729"/>
          </a:xfrm>
          <a:prstGeom prst="roundRect">
            <a:avLst>
              <a:gd name="adj" fmla="val 5620"/>
            </a:avLst>
          </a:prstGeom>
          <a:noFill/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BA43B9-9496-4398-9405-84CB700D8C60}"/>
              </a:ext>
            </a:extLst>
          </p:cNvPr>
          <p:cNvSpPr/>
          <p:nvPr/>
        </p:nvSpPr>
        <p:spPr>
          <a:xfrm>
            <a:off x="3357638" y="3051434"/>
            <a:ext cx="3802743" cy="108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FAIRification</a:t>
            </a:r>
            <a:endParaRPr lang="en-GB" sz="2400" dirty="0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376BDF92-ACF3-87E0-9BC6-B93053BAA39C}"/>
              </a:ext>
            </a:extLst>
          </p:cNvPr>
          <p:cNvSpPr/>
          <p:nvPr/>
        </p:nvSpPr>
        <p:spPr>
          <a:xfrm>
            <a:off x="10746341" y="2709874"/>
            <a:ext cx="395167" cy="607257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B8026940-2512-DEF3-8BAA-6B7B95654DE7}"/>
              </a:ext>
            </a:extLst>
          </p:cNvPr>
          <p:cNvSpPr/>
          <p:nvPr/>
        </p:nvSpPr>
        <p:spPr>
          <a:xfrm>
            <a:off x="11326957" y="4179919"/>
            <a:ext cx="217177" cy="333739"/>
          </a:xfrm>
          <a:prstGeom prst="up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047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Right 32">
            <a:extLst>
              <a:ext uri="{FF2B5EF4-FFF2-40B4-BE49-F238E27FC236}">
                <a16:creationId xmlns:a16="http://schemas.microsoft.com/office/drawing/2014/main" id="{A880A73D-9132-BDE7-17C2-5CA05A35C238}"/>
              </a:ext>
            </a:extLst>
          </p:cNvPr>
          <p:cNvSpPr/>
          <p:nvPr/>
        </p:nvSpPr>
        <p:spPr>
          <a:xfrm>
            <a:off x="667264" y="1364245"/>
            <a:ext cx="11337021" cy="34085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FAIRification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EEA6D7-1ED9-511A-0A29-6932AB4D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399" y="619313"/>
            <a:ext cx="7442339" cy="459710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DCD21DC-D0C1-2B03-F75B-FD851FC7F952}"/>
              </a:ext>
            </a:extLst>
          </p:cNvPr>
          <p:cNvGrpSpPr/>
          <p:nvPr/>
        </p:nvGrpSpPr>
        <p:grpSpPr>
          <a:xfrm>
            <a:off x="5286202" y="445883"/>
            <a:ext cx="1619596" cy="1365052"/>
            <a:chOff x="5920693" y="445883"/>
            <a:chExt cx="864027" cy="7282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C62046-8701-D2C0-5E1D-800F6F915B8C}"/>
                </a:ext>
              </a:extLst>
            </p:cNvPr>
            <p:cNvGrpSpPr/>
            <p:nvPr/>
          </p:nvGrpSpPr>
          <p:grpSpPr>
            <a:xfrm>
              <a:off x="5920693" y="445883"/>
              <a:ext cx="864027" cy="616204"/>
              <a:chOff x="4091987" y="1870562"/>
              <a:chExt cx="648020" cy="462153"/>
            </a:xfrm>
          </p:grpSpPr>
          <p:sp>
            <p:nvSpPr>
              <p:cNvPr id="25" name="Google Shape;277;p15">
                <a:extLst>
                  <a:ext uri="{FF2B5EF4-FFF2-40B4-BE49-F238E27FC236}">
                    <a16:creationId xmlns:a16="http://schemas.microsoft.com/office/drawing/2014/main" id="{BE348C50-0455-48EF-8BE2-239A5A799F42}"/>
                  </a:ext>
                </a:extLst>
              </p:cNvPr>
              <p:cNvSpPr/>
              <p:nvPr/>
            </p:nvSpPr>
            <p:spPr>
              <a:xfrm>
                <a:off x="4303870" y="1998940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26" name="Google Shape;278;p15">
                <a:extLst>
                  <a:ext uri="{FF2B5EF4-FFF2-40B4-BE49-F238E27FC236}">
                    <a16:creationId xmlns:a16="http://schemas.microsoft.com/office/drawing/2014/main" id="{BAA34593-8830-7BCE-A50C-51BADF8C7F82}"/>
                  </a:ext>
                </a:extLst>
              </p:cNvPr>
              <p:cNvSpPr/>
              <p:nvPr/>
            </p:nvSpPr>
            <p:spPr>
              <a:xfrm>
                <a:off x="4354528" y="1870562"/>
                <a:ext cx="147514" cy="128378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27" name="Google Shape;280;p15">
                <a:extLst>
                  <a:ext uri="{FF2B5EF4-FFF2-40B4-BE49-F238E27FC236}">
                    <a16:creationId xmlns:a16="http://schemas.microsoft.com/office/drawing/2014/main" id="{3F52BAC4-F9DD-8FEA-2B4A-F2F37F2106A7}"/>
                  </a:ext>
                </a:extLst>
              </p:cNvPr>
              <p:cNvSpPr/>
              <p:nvPr/>
            </p:nvSpPr>
            <p:spPr>
              <a:xfrm>
                <a:off x="4491178" y="2143305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28" name="Google Shape;281;p15">
                <a:extLst>
                  <a:ext uri="{FF2B5EF4-FFF2-40B4-BE49-F238E27FC236}">
                    <a16:creationId xmlns:a16="http://schemas.microsoft.com/office/drawing/2014/main" id="{4C23931E-35C3-2B19-70BB-5C9407757E20}"/>
                  </a:ext>
                </a:extLst>
              </p:cNvPr>
              <p:cNvSpPr/>
              <p:nvPr/>
            </p:nvSpPr>
            <p:spPr>
              <a:xfrm>
                <a:off x="4541836" y="2014927"/>
                <a:ext cx="147514" cy="128378"/>
              </a:xfrm>
              <a:prstGeom prst="ellipse">
                <a:avLst/>
              </a:prstGeom>
              <a:solidFill>
                <a:srgbClr val="FFD9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29" name="Google Shape;283;p15">
                <a:extLst>
                  <a:ext uri="{FF2B5EF4-FFF2-40B4-BE49-F238E27FC236}">
                    <a16:creationId xmlns:a16="http://schemas.microsoft.com/office/drawing/2014/main" id="{99182202-163E-29D7-9B2C-B270C8F1CCFC}"/>
                  </a:ext>
                </a:extLst>
              </p:cNvPr>
              <p:cNvSpPr/>
              <p:nvPr/>
            </p:nvSpPr>
            <p:spPr>
              <a:xfrm>
                <a:off x="4091987" y="2098470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155C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0" name="Google Shape;284;p15">
                <a:extLst>
                  <a:ext uri="{FF2B5EF4-FFF2-40B4-BE49-F238E27FC236}">
                    <a16:creationId xmlns:a16="http://schemas.microsoft.com/office/drawing/2014/main" id="{DC4821F9-787B-D1D8-A0EE-C8B6A7C0F692}"/>
                  </a:ext>
                </a:extLst>
              </p:cNvPr>
              <p:cNvSpPr/>
              <p:nvPr/>
            </p:nvSpPr>
            <p:spPr>
              <a:xfrm>
                <a:off x="4142645" y="1970092"/>
                <a:ext cx="147514" cy="128378"/>
              </a:xfrm>
              <a:prstGeom prst="ellipse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73B964F-1557-0ADC-99DF-4CB7CB4F6C53}"/>
                </a:ext>
              </a:extLst>
            </p:cNvPr>
            <p:cNvGrpSpPr/>
            <p:nvPr/>
          </p:nvGrpSpPr>
          <p:grpSpPr>
            <a:xfrm>
              <a:off x="6165911" y="702768"/>
              <a:ext cx="369065" cy="471347"/>
              <a:chOff x="4560147" y="2187863"/>
              <a:chExt cx="380991" cy="486577"/>
            </a:xfrm>
          </p:grpSpPr>
          <p:sp>
            <p:nvSpPr>
              <p:cNvPr id="23" name="Google Shape;277;p15">
                <a:extLst>
                  <a:ext uri="{FF2B5EF4-FFF2-40B4-BE49-F238E27FC236}">
                    <a16:creationId xmlns:a16="http://schemas.microsoft.com/office/drawing/2014/main" id="{27B6ECA0-53E7-7834-636C-C1F45B437234}"/>
                  </a:ext>
                </a:extLst>
              </p:cNvPr>
              <p:cNvSpPr/>
              <p:nvPr/>
            </p:nvSpPr>
            <p:spPr>
              <a:xfrm>
                <a:off x="4560147" y="2384428"/>
                <a:ext cx="380991" cy="2900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42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4" name="Google Shape;278;p15">
                <a:extLst>
                  <a:ext uri="{FF2B5EF4-FFF2-40B4-BE49-F238E27FC236}">
                    <a16:creationId xmlns:a16="http://schemas.microsoft.com/office/drawing/2014/main" id="{C5473B05-E818-7AF3-C88A-DFF77C56FC22}"/>
                  </a:ext>
                </a:extLst>
              </p:cNvPr>
              <p:cNvSpPr/>
              <p:nvPr/>
            </p:nvSpPr>
            <p:spPr>
              <a:xfrm>
                <a:off x="4637711" y="2187863"/>
                <a:ext cx="225864" cy="196564"/>
              </a:xfrm>
              <a:prstGeom prst="ellipse">
                <a:avLst/>
              </a:prstGeom>
              <a:solidFill>
                <a:srgbClr val="842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81092CE-799C-EFFB-85D9-69618891F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166" y="5527024"/>
            <a:ext cx="6747634" cy="13309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Generic workflow: Jacobsen </a:t>
            </a:r>
            <a:r>
              <a:rPr lang="en-GB" i="1" dirty="0"/>
              <a:t>et al. </a:t>
            </a:r>
            <a:r>
              <a:rPr lang="en-GB" dirty="0"/>
              <a:t>, 2019 (</a:t>
            </a:r>
            <a:r>
              <a:rPr lang="en-GB" b="0" i="0" u="sng" dirty="0">
                <a:solidFill>
                  <a:srgbClr val="006C90"/>
                </a:solidFill>
                <a:effectLst/>
                <a:latin typeface="Nexus Sans Pro"/>
                <a:hlinkClick r:id="rId3"/>
              </a:rPr>
              <a:t>10.1162/dint_a_00028</a:t>
            </a:r>
            <a:r>
              <a:rPr lang="en-GB" dirty="0"/>
              <a:t>), specified 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Groenen</a:t>
            </a:r>
            <a:r>
              <a:rPr lang="en-GB" dirty="0"/>
              <a:t> and Jacobsen </a:t>
            </a:r>
            <a:r>
              <a:rPr lang="en-GB" i="1" dirty="0"/>
              <a:t>et al. </a:t>
            </a:r>
            <a:r>
              <a:rPr lang="en-GB" dirty="0"/>
              <a:t>2021 </a:t>
            </a:r>
            <a:r>
              <a:rPr lang="en-GB" dirty="0">
                <a:solidFill>
                  <a:srgbClr val="0071BC"/>
                </a:solidFill>
                <a:latin typeface="system-ui"/>
              </a:rPr>
              <a:t>(</a:t>
            </a:r>
            <a:r>
              <a:rPr lang="en-GB" b="0" i="0" u="none" strike="noStrike" dirty="0">
                <a:solidFill>
                  <a:srgbClr val="0071BC"/>
                </a:solidFill>
                <a:effectLst/>
                <a:latin typeface="system-ui"/>
                <a:hlinkClick r:id="rId4"/>
              </a:rPr>
              <a:t>10.1186/s13023-021-02004-y</a:t>
            </a:r>
            <a:r>
              <a:rPr lang="en-GB" u="none" strike="noStrike" dirty="0">
                <a:solidFill>
                  <a:srgbClr val="212121"/>
                </a:solidFill>
                <a:latin typeface="system-ui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Kersloot</a:t>
            </a:r>
            <a:r>
              <a:rPr lang="en-GB" dirty="0"/>
              <a:t> </a:t>
            </a:r>
            <a:r>
              <a:rPr lang="en-GB" i="1" dirty="0"/>
              <a:t>et al. </a:t>
            </a:r>
            <a:r>
              <a:rPr lang="en-GB" dirty="0"/>
              <a:t>2021</a:t>
            </a:r>
            <a:r>
              <a:rPr lang="en-GB" i="1" dirty="0"/>
              <a:t> (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  <a:hlinkClick r:id="rId5" tooltip="Persistent link using digital object identifier"/>
              </a:rPr>
              <a:t>10.1016/j.jbi.2021.103897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dos Santos Vieira, Bernabé, Zhang </a:t>
            </a:r>
            <a:r>
              <a:rPr lang="en-GB" i="1" dirty="0"/>
              <a:t>et al. </a:t>
            </a:r>
            <a:r>
              <a:rPr lang="en-GB" dirty="0"/>
              <a:t>2022 (</a:t>
            </a:r>
            <a:r>
              <a:rPr lang="en-GB" b="0" i="0" u="sng" dirty="0">
                <a:solidFill>
                  <a:srgbClr val="029FED"/>
                </a:solidFill>
                <a:effectLst/>
                <a:latin typeface="Nexus Sans Pro"/>
                <a:hlinkClick r:id="rId6"/>
              </a:rPr>
              <a:t>10.1186/s13023-022-02558-5</a:t>
            </a:r>
            <a:r>
              <a:rPr lang="en-GB" dirty="0"/>
              <a:t>),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Atalaia </a:t>
            </a:r>
            <a:r>
              <a:rPr lang="en-GB" i="1" dirty="0"/>
              <a:t>et al.</a:t>
            </a:r>
            <a:r>
              <a:rPr lang="en-GB" dirty="0"/>
              <a:t> 2024</a:t>
            </a:r>
            <a:r>
              <a:rPr lang="en-GB" i="1" dirty="0"/>
              <a:t> (</a:t>
            </a:r>
            <a:r>
              <a:rPr lang="en-GB" b="0" i="0" u="none" strike="noStrike" dirty="0">
                <a:solidFill>
                  <a:srgbClr val="0C8066"/>
                </a:solidFill>
                <a:effectLst/>
                <a:latin typeface="Nexus Sans Pro"/>
                <a:hlinkClick r:id="rId7"/>
              </a:rPr>
              <a:t>10.1186/s13023-024-03059-3</a:t>
            </a:r>
            <a:r>
              <a:rPr lang="en-GB" b="0" i="0" u="none" strike="noStrike" dirty="0">
                <a:solidFill>
                  <a:srgbClr val="0C8066"/>
                </a:solidFill>
                <a:effectLst/>
                <a:latin typeface="Nexus Sans Pro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Lalout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, 2025 (under review)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CB9D1DB-1885-E11C-FB43-1DB4FEB0CF6C}"/>
              </a:ext>
            </a:extLst>
          </p:cNvPr>
          <p:cNvSpPr txBox="1">
            <a:spLocks/>
          </p:cNvSpPr>
          <p:nvPr/>
        </p:nvSpPr>
        <p:spPr>
          <a:xfrm>
            <a:off x="7038110" y="5527024"/>
            <a:ext cx="5153890" cy="1330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Related references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GO FAIR 3-point framework, Schultes </a:t>
            </a:r>
            <a:r>
              <a:rPr lang="en-GB" i="1" dirty="0"/>
              <a:t>et al. </a:t>
            </a:r>
            <a:r>
              <a:rPr lang="en-GB" dirty="0"/>
              <a:t>2021, </a:t>
            </a:r>
            <a:br>
              <a:rPr lang="en-GB" dirty="0"/>
            </a:br>
            <a:r>
              <a:rPr lang="en-GB" dirty="0">
                <a:hlinkClick r:id="rId8"/>
              </a:rPr>
              <a:t>https://www.go-fair.org/how-to-go-fair/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FAIR cookbook, Welter et al. 2023 (</a:t>
            </a:r>
            <a:r>
              <a:rPr lang="en-GB" dirty="0">
                <a:solidFill>
                  <a:srgbClr val="222222"/>
                </a:solidFill>
                <a:latin typeface="-apple-system"/>
                <a:hlinkClick r:id="rId9"/>
              </a:rPr>
              <a:t>10.1038/s41597-023-02167-2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EJP RD onboarding guidelines: </a:t>
            </a:r>
            <a:br>
              <a:rPr lang="en-GB" dirty="0"/>
            </a:br>
            <a:r>
              <a:rPr lang="en-GB" dirty="0">
                <a:hlinkClick r:id="rId10"/>
              </a:rPr>
              <a:t>https://vp-onboarding-doc.readthedocs.io/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ELIXIR Research Data Management toolkit: </a:t>
            </a:r>
            <a:br>
              <a:rPr lang="en-GB" dirty="0"/>
            </a:br>
            <a:r>
              <a:rPr lang="en-GB" dirty="0">
                <a:hlinkClick r:id="rId11"/>
              </a:rPr>
              <a:t>https://rdmkit.elixir-europe.org/</a:t>
            </a:r>
            <a:r>
              <a:rPr lang="en-GB" dirty="0"/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26ABC2B-21D2-E458-FAA1-22960B7B4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715" y="2561689"/>
            <a:ext cx="1000682" cy="10124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13DCAF-B602-880F-DF2C-43AE59004D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0020" y="2291727"/>
            <a:ext cx="1423706" cy="14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48C50-C8DB-646D-8F69-51025886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32">
            <a:extLst>
              <a:ext uri="{FF2B5EF4-FFF2-40B4-BE49-F238E27FC236}">
                <a16:creationId xmlns:a16="http://schemas.microsoft.com/office/drawing/2014/main" id="{53673D60-D5CC-6476-E5DF-8A21C4114654}"/>
              </a:ext>
            </a:extLst>
          </p:cNvPr>
          <p:cNvSpPr/>
          <p:nvPr/>
        </p:nvSpPr>
        <p:spPr>
          <a:xfrm>
            <a:off x="667264" y="1364245"/>
            <a:ext cx="11337021" cy="34085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FAIRification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4ED40-CF67-23D1-188E-5EB9CA004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166" y="5527024"/>
            <a:ext cx="6747634" cy="13309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Generic workflow: Jacobsen </a:t>
            </a:r>
            <a:r>
              <a:rPr lang="en-GB" i="1" dirty="0"/>
              <a:t>et al. </a:t>
            </a:r>
            <a:r>
              <a:rPr lang="en-GB" dirty="0"/>
              <a:t>, 2019 (</a:t>
            </a:r>
            <a:r>
              <a:rPr lang="en-GB" b="0" i="0" u="sng" dirty="0">
                <a:solidFill>
                  <a:srgbClr val="006C90"/>
                </a:solidFill>
                <a:effectLst/>
                <a:latin typeface="Nexus Sans Pro"/>
                <a:hlinkClick r:id="rId2"/>
              </a:rPr>
              <a:t>10.1162/dint_a_00028</a:t>
            </a:r>
            <a:r>
              <a:rPr lang="en-GB" dirty="0"/>
              <a:t>), specified 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Groenen</a:t>
            </a:r>
            <a:r>
              <a:rPr lang="en-GB" dirty="0"/>
              <a:t> and Jacobsen </a:t>
            </a:r>
            <a:r>
              <a:rPr lang="en-GB" i="1" dirty="0"/>
              <a:t>et al. </a:t>
            </a:r>
            <a:r>
              <a:rPr lang="en-GB" dirty="0"/>
              <a:t>2021 </a:t>
            </a:r>
            <a:r>
              <a:rPr lang="en-GB" dirty="0">
                <a:solidFill>
                  <a:srgbClr val="0071BC"/>
                </a:solidFill>
                <a:latin typeface="system-ui"/>
              </a:rPr>
              <a:t>(</a:t>
            </a:r>
            <a:r>
              <a:rPr lang="en-GB" b="0" i="0" u="none" strike="noStrike" dirty="0">
                <a:solidFill>
                  <a:srgbClr val="0071BC"/>
                </a:solidFill>
                <a:effectLst/>
                <a:latin typeface="system-ui"/>
                <a:hlinkClick r:id="rId3"/>
              </a:rPr>
              <a:t>10.1186/s13023-021-02004-y</a:t>
            </a:r>
            <a:r>
              <a:rPr lang="en-GB" u="none" strike="noStrike" dirty="0">
                <a:solidFill>
                  <a:srgbClr val="212121"/>
                </a:solidFill>
                <a:latin typeface="system-ui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Kersloot</a:t>
            </a:r>
            <a:r>
              <a:rPr lang="en-GB" dirty="0"/>
              <a:t> </a:t>
            </a:r>
            <a:r>
              <a:rPr lang="en-GB" i="1" dirty="0"/>
              <a:t>et al. </a:t>
            </a:r>
            <a:r>
              <a:rPr lang="en-GB" dirty="0"/>
              <a:t>2021</a:t>
            </a:r>
            <a:r>
              <a:rPr lang="en-GB" i="1" dirty="0"/>
              <a:t> (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  <a:hlinkClick r:id="rId4" tooltip="Persistent link using digital object identifier"/>
              </a:rPr>
              <a:t>10.1016/j.jbi.2021.103897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dos Santos Vieira, Bernabé, Zhang </a:t>
            </a:r>
            <a:r>
              <a:rPr lang="en-GB" i="1" dirty="0"/>
              <a:t>et al. </a:t>
            </a:r>
            <a:r>
              <a:rPr lang="en-GB" dirty="0"/>
              <a:t>2022 (</a:t>
            </a:r>
            <a:r>
              <a:rPr lang="en-GB" b="0" i="0" u="sng" dirty="0">
                <a:solidFill>
                  <a:srgbClr val="029FED"/>
                </a:solidFill>
                <a:effectLst/>
                <a:latin typeface="Nexus Sans Pro"/>
                <a:hlinkClick r:id="rId5"/>
              </a:rPr>
              <a:t>10.1186/s13023-022-02558-5</a:t>
            </a:r>
            <a:r>
              <a:rPr lang="en-GB" dirty="0"/>
              <a:t>),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Atalaia </a:t>
            </a:r>
            <a:r>
              <a:rPr lang="en-GB" i="1" dirty="0"/>
              <a:t>et al.</a:t>
            </a:r>
            <a:r>
              <a:rPr lang="en-GB" dirty="0"/>
              <a:t> 2024</a:t>
            </a:r>
            <a:r>
              <a:rPr lang="en-GB" i="1" dirty="0"/>
              <a:t> (</a:t>
            </a:r>
            <a:r>
              <a:rPr lang="en-GB" b="0" i="0" u="none" strike="noStrike" dirty="0">
                <a:solidFill>
                  <a:srgbClr val="0C8066"/>
                </a:solidFill>
                <a:effectLst/>
                <a:latin typeface="Nexus Sans Pro"/>
                <a:hlinkClick r:id="rId6"/>
              </a:rPr>
              <a:t>10.1186/s13023-024-03059-3</a:t>
            </a:r>
            <a:r>
              <a:rPr lang="en-GB" b="0" i="0" u="none" strike="noStrike" dirty="0">
                <a:solidFill>
                  <a:srgbClr val="0C8066"/>
                </a:solidFill>
                <a:effectLst/>
                <a:latin typeface="Nexus Sans Pro"/>
              </a:rPr>
              <a:t>)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err="1"/>
              <a:t>Lalout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, 2025 (under review)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F0060E-9D4A-5642-4B1C-D99C49490DD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399" y="619313"/>
            <a:ext cx="7442339" cy="45971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7B961-F065-FE5B-8FE4-7B38E225F4CC}"/>
              </a:ext>
            </a:extLst>
          </p:cNvPr>
          <p:cNvGrpSpPr/>
          <p:nvPr/>
        </p:nvGrpSpPr>
        <p:grpSpPr>
          <a:xfrm>
            <a:off x="5286202" y="445883"/>
            <a:ext cx="1619596" cy="1365052"/>
            <a:chOff x="5920693" y="445883"/>
            <a:chExt cx="864027" cy="7282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03D497-3685-CD5D-250C-6C273E07DFFE}"/>
                </a:ext>
              </a:extLst>
            </p:cNvPr>
            <p:cNvGrpSpPr/>
            <p:nvPr/>
          </p:nvGrpSpPr>
          <p:grpSpPr>
            <a:xfrm>
              <a:off x="5920693" y="445883"/>
              <a:ext cx="864027" cy="616204"/>
              <a:chOff x="4091987" y="1870562"/>
              <a:chExt cx="648020" cy="462153"/>
            </a:xfrm>
          </p:grpSpPr>
          <p:sp>
            <p:nvSpPr>
              <p:cNvPr id="6" name="Google Shape;277;p15">
                <a:extLst>
                  <a:ext uri="{FF2B5EF4-FFF2-40B4-BE49-F238E27FC236}">
                    <a16:creationId xmlns:a16="http://schemas.microsoft.com/office/drawing/2014/main" id="{5504ABBB-470E-5284-6B43-DA74DF6427EE}"/>
                  </a:ext>
                </a:extLst>
              </p:cNvPr>
              <p:cNvSpPr/>
              <p:nvPr/>
            </p:nvSpPr>
            <p:spPr>
              <a:xfrm>
                <a:off x="4303870" y="1998940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" name="Google Shape;278;p15">
                <a:extLst>
                  <a:ext uri="{FF2B5EF4-FFF2-40B4-BE49-F238E27FC236}">
                    <a16:creationId xmlns:a16="http://schemas.microsoft.com/office/drawing/2014/main" id="{6112B3EF-73F2-6870-900A-71E8D3798FDE}"/>
                  </a:ext>
                </a:extLst>
              </p:cNvPr>
              <p:cNvSpPr/>
              <p:nvPr/>
            </p:nvSpPr>
            <p:spPr>
              <a:xfrm>
                <a:off x="4354528" y="1870562"/>
                <a:ext cx="147514" cy="128378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" name="Google Shape;280;p15">
                <a:extLst>
                  <a:ext uri="{FF2B5EF4-FFF2-40B4-BE49-F238E27FC236}">
                    <a16:creationId xmlns:a16="http://schemas.microsoft.com/office/drawing/2014/main" id="{38325292-9CC1-C34B-EF9B-64AA8E86485F}"/>
                  </a:ext>
                </a:extLst>
              </p:cNvPr>
              <p:cNvSpPr/>
              <p:nvPr/>
            </p:nvSpPr>
            <p:spPr>
              <a:xfrm>
                <a:off x="4491178" y="2143305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" name="Google Shape;281;p15">
                <a:extLst>
                  <a:ext uri="{FF2B5EF4-FFF2-40B4-BE49-F238E27FC236}">
                    <a16:creationId xmlns:a16="http://schemas.microsoft.com/office/drawing/2014/main" id="{0FD2B9B1-D222-BFC6-82FA-3B0CAC1C5CF2}"/>
                  </a:ext>
                </a:extLst>
              </p:cNvPr>
              <p:cNvSpPr/>
              <p:nvPr/>
            </p:nvSpPr>
            <p:spPr>
              <a:xfrm>
                <a:off x="4541836" y="2014927"/>
                <a:ext cx="147514" cy="128378"/>
              </a:xfrm>
              <a:prstGeom prst="ellipse">
                <a:avLst/>
              </a:prstGeom>
              <a:solidFill>
                <a:srgbClr val="FFD9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0" name="Google Shape;283;p15">
                <a:extLst>
                  <a:ext uri="{FF2B5EF4-FFF2-40B4-BE49-F238E27FC236}">
                    <a16:creationId xmlns:a16="http://schemas.microsoft.com/office/drawing/2014/main" id="{17F32DE9-7AA9-8CC1-B7B9-532401539143}"/>
                  </a:ext>
                </a:extLst>
              </p:cNvPr>
              <p:cNvSpPr/>
              <p:nvPr/>
            </p:nvSpPr>
            <p:spPr>
              <a:xfrm>
                <a:off x="4091987" y="2098470"/>
                <a:ext cx="248829" cy="1894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155C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1" name="Google Shape;284;p15">
                <a:extLst>
                  <a:ext uri="{FF2B5EF4-FFF2-40B4-BE49-F238E27FC236}">
                    <a16:creationId xmlns:a16="http://schemas.microsoft.com/office/drawing/2014/main" id="{F99CC676-C9F0-041F-04CC-BE168B831EC5}"/>
                  </a:ext>
                </a:extLst>
              </p:cNvPr>
              <p:cNvSpPr/>
              <p:nvPr/>
            </p:nvSpPr>
            <p:spPr>
              <a:xfrm>
                <a:off x="4142645" y="1970092"/>
                <a:ext cx="147514" cy="128378"/>
              </a:xfrm>
              <a:prstGeom prst="ellipse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srgbClr val="F3F3F3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AE274D-8553-A201-C1FC-485AF052CFE5}"/>
                </a:ext>
              </a:extLst>
            </p:cNvPr>
            <p:cNvGrpSpPr/>
            <p:nvPr/>
          </p:nvGrpSpPr>
          <p:grpSpPr>
            <a:xfrm>
              <a:off x="6165911" y="702768"/>
              <a:ext cx="369065" cy="471347"/>
              <a:chOff x="4560147" y="2187863"/>
              <a:chExt cx="380991" cy="486577"/>
            </a:xfrm>
          </p:grpSpPr>
          <p:sp>
            <p:nvSpPr>
              <p:cNvPr id="13" name="Google Shape;277;p15">
                <a:extLst>
                  <a:ext uri="{FF2B5EF4-FFF2-40B4-BE49-F238E27FC236}">
                    <a16:creationId xmlns:a16="http://schemas.microsoft.com/office/drawing/2014/main" id="{182AA61B-8D25-FCF8-AE31-1CECD9A8B966}"/>
                  </a:ext>
                </a:extLst>
              </p:cNvPr>
              <p:cNvSpPr/>
              <p:nvPr/>
            </p:nvSpPr>
            <p:spPr>
              <a:xfrm>
                <a:off x="4560147" y="2384428"/>
                <a:ext cx="380991" cy="2900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42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Google Shape;278;p15">
                <a:extLst>
                  <a:ext uri="{FF2B5EF4-FFF2-40B4-BE49-F238E27FC236}">
                    <a16:creationId xmlns:a16="http://schemas.microsoft.com/office/drawing/2014/main" id="{DDEE1D21-7998-D00C-4B95-075B6633F017}"/>
                  </a:ext>
                </a:extLst>
              </p:cNvPr>
              <p:cNvSpPr/>
              <p:nvPr/>
            </p:nvSpPr>
            <p:spPr>
              <a:xfrm>
                <a:off x="4637711" y="2187863"/>
                <a:ext cx="225864" cy="196564"/>
              </a:xfrm>
              <a:prstGeom prst="ellipse">
                <a:avLst/>
              </a:prstGeom>
              <a:solidFill>
                <a:srgbClr val="842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Double Brace 1">
            <a:extLst>
              <a:ext uri="{FF2B5EF4-FFF2-40B4-BE49-F238E27FC236}">
                <a16:creationId xmlns:a16="http://schemas.microsoft.com/office/drawing/2014/main" id="{69995190-0807-8287-6659-646475D6BE4E}"/>
              </a:ext>
            </a:extLst>
          </p:cNvPr>
          <p:cNvSpPr/>
          <p:nvPr/>
        </p:nvSpPr>
        <p:spPr>
          <a:xfrm>
            <a:off x="1612314" y="445883"/>
            <a:ext cx="8884508" cy="4993056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2F03-1911-3C70-7D15-BA50C856D6AF}"/>
              </a:ext>
            </a:extLst>
          </p:cNvPr>
          <p:cNvSpPr txBox="1"/>
          <p:nvPr/>
        </p:nvSpPr>
        <p:spPr>
          <a:xfrm>
            <a:off x="67720" y="2403802"/>
            <a:ext cx="14516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0: Planning, prioritisation, organisational embedding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705A3-957B-631C-B8F1-3C2773AA6ED9}"/>
              </a:ext>
            </a:extLst>
          </p:cNvPr>
          <p:cNvSpPr txBox="1"/>
          <p:nvPr/>
        </p:nvSpPr>
        <p:spPr>
          <a:xfrm>
            <a:off x="10589740" y="2280692"/>
            <a:ext cx="145167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8: Building Institutional Infrastructure, Capacity building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F598CD-8613-C339-0F61-F598B6012AF3}"/>
              </a:ext>
            </a:extLst>
          </p:cNvPr>
          <p:cNvSpPr txBox="1">
            <a:spLocks/>
          </p:cNvSpPr>
          <p:nvPr/>
        </p:nvSpPr>
        <p:spPr>
          <a:xfrm>
            <a:off x="7038110" y="5527024"/>
            <a:ext cx="5153890" cy="1330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Related references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GO FAIR 3-point framework, Schultes </a:t>
            </a:r>
            <a:r>
              <a:rPr lang="en-GB" i="1" dirty="0"/>
              <a:t>et al. </a:t>
            </a:r>
            <a:r>
              <a:rPr lang="en-GB" dirty="0"/>
              <a:t>2021, </a:t>
            </a:r>
            <a:br>
              <a:rPr lang="en-GB" dirty="0"/>
            </a:br>
            <a:r>
              <a:rPr lang="en-GB" dirty="0">
                <a:hlinkClick r:id="rId8"/>
              </a:rPr>
              <a:t>https://www.go-fair.org/how-to-go-fair/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FAIR cookbook, Welter et al. 2023 (</a:t>
            </a:r>
            <a:r>
              <a:rPr lang="en-GB" dirty="0">
                <a:solidFill>
                  <a:srgbClr val="222222"/>
                </a:solidFill>
                <a:latin typeface="-apple-system"/>
                <a:hlinkClick r:id="rId9"/>
              </a:rPr>
              <a:t>10.1038/s41597-023-02167-2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EJP RD onboarding guidelines: </a:t>
            </a:r>
            <a:br>
              <a:rPr lang="en-GB" dirty="0"/>
            </a:br>
            <a:r>
              <a:rPr lang="en-GB" dirty="0">
                <a:hlinkClick r:id="rId10"/>
              </a:rPr>
              <a:t>https://vp-onboarding-doc.readthedocs.io/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ELIXIR Research Data Management toolkit: </a:t>
            </a:r>
            <a:br>
              <a:rPr lang="en-GB" dirty="0"/>
            </a:br>
            <a:r>
              <a:rPr lang="en-GB" dirty="0">
                <a:hlinkClick r:id="rId11"/>
              </a:rPr>
              <a:t>https://rdmkit.elixir-europe.org/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1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D307-3516-B136-1327-99362BA2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DE7C-8282-2501-8861-17A4FA34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Minimal constitution of a FAIRification team</a:t>
            </a:r>
          </a:p>
        </p:txBody>
      </p:sp>
      <p:sp>
        <p:nvSpPr>
          <p:cNvPr id="29" name="Google Shape;277;p15">
            <a:extLst>
              <a:ext uri="{FF2B5EF4-FFF2-40B4-BE49-F238E27FC236}">
                <a16:creationId xmlns:a16="http://schemas.microsoft.com/office/drawing/2014/main" id="{6076EABC-70E1-D560-DA3D-382E4804BD4E}"/>
              </a:ext>
            </a:extLst>
          </p:cNvPr>
          <p:cNvSpPr/>
          <p:nvPr/>
        </p:nvSpPr>
        <p:spPr>
          <a:xfrm>
            <a:off x="6121759" y="4135199"/>
            <a:ext cx="507988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0" name="Google Shape;278;p15">
            <a:extLst>
              <a:ext uri="{FF2B5EF4-FFF2-40B4-BE49-F238E27FC236}">
                <a16:creationId xmlns:a16="http://schemas.microsoft.com/office/drawing/2014/main" id="{F557CD8E-B6AB-985B-8188-BE1CA8197983}"/>
              </a:ext>
            </a:extLst>
          </p:cNvPr>
          <p:cNvSpPr/>
          <p:nvPr/>
        </p:nvSpPr>
        <p:spPr>
          <a:xfrm>
            <a:off x="6225178" y="3873112"/>
            <a:ext cx="301152" cy="262085"/>
          </a:xfrm>
          <a:prstGeom prst="ellipse">
            <a:avLst/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9E3D72-3E5A-A4D5-E799-8C05DD083B13}"/>
              </a:ext>
            </a:extLst>
          </p:cNvPr>
          <p:cNvGrpSpPr/>
          <p:nvPr/>
        </p:nvGrpSpPr>
        <p:grpSpPr>
          <a:xfrm>
            <a:off x="5595559" y="3788979"/>
            <a:ext cx="1034188" cy="1079793"/>
            <a:chOff x="4123852" y="1744171"/>
            <a:chExt cx="506579" cy="528920"/>
          </a:xfrm>
        </p:grpSpPr>
        <p:sp>
          <p:nvSpPr>
            <p:cNvPr id="23" name="Google Shape;283;p15">
              <a:extLst>
                <a:ext uri="{FF2B5EF4-FFF2-40B4-BE49-F238E27FC236}">
                  <a16:creationId xmlns:a16="http://schemas.microsoft.com/office/drawing/2014/main" id="{68171E60-6391-B83D-DC93-005887A1B9C5}"/>
                </a:ext>
              </a:extLst>
            </p:cNvPr>
            <p:cNvSpPr/>
            <p:nvPr/>
          </p:nvSpPr>
          <p:spPr>
            <a:xfrm>
              <a:off x="4229144" y="187255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55C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4" name="Google Shape;284;p15">
              <a:extLst>
                <a:ext uri="{FF2B5EF4-FFF2-40B4-BE49-F238E27FC236}">
                  <a16:creationId xmlns:a16="http://schemas.microsoft.com/office/drawing/2014/main" id="{D7FB0379-4E1A-6A4C-5B54-26A9C07E2994}"/>
                </a:ext>
              </a:extLst>
            </p:cNvPr>
            <p:cNvSpPr/>
            <p:nvPr/>
          </p:nvSpPr>
          <p:spPr>
            <a:xfrm>
              <a:off x="4279785" y="1744171"/>
              <a:ext cx="147514" cy="128378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9" name="Google Shape;277;p15">
              <a:extLst>
                <a:ext uri="{FF2B5EF4-FFF2-40B4-BE49-F238E27FC236}">
                  <a16:creationId xmlns:a16="http://schemas.microsoft.com/office/drawing/2014/main" id="{900C89DA-E416-46C9-ACE4-B1A491795A7B}"/>
                </a:ext>
              </a:extLst>
            </p:cNvPr>
            <p:cNvSpPr/>
            <p:nvPr/>
          </p:nvSpPr>
          <p:spPr>
            <a:xfrm>
              <a:off x="4123852" y="2038766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0" name="Google Shape;278;p15">
              <a:extLst>
                <a:ext uri="{FF2B5EF4-FFF2-40B4-BE49-F238E27FC236}">
                  <a16:creationId xmlns:a16="http://schemas.microsoft.com/office/drawing/2014/main" id="{34A26A4F-71E8-B77E-7421-82B019FC500E}"/>
                </a:ext>
              </a:extLst>
            </p:cNvPr>
            <p:cNvSpPr/>
            <p:nvPr/>
          </p:nvSpPr>
          <p:spPr>
            <a:xfrm>
              <a:off x="4174509" y="1910386"/>
              <a:ext cx="147514" cy="12837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1" name="Google Shape;280;p15">
              <a:extLst>
                <a:ext uri="{FF2B5EF4-FFF2-40B4-BE49-F238E27FC236}">
                  <a16:creationId xmlns:a16="http://schemas.microsoft.com/office/drawing/2014/main" id="{4DDD9B1E-D131-9B5D-0898-02DEC34B50B6}"/>
                </a:ext>
              </a:extLst>
            </p:cNvPr>
            <p:cNvSpPr/>
            <p:nvPr/>
          </p:nvSpPr>
          <p:spPr>
            <a:xfrm>
              <a:off x="4381602" y="208368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 dirty="0"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2" name="Google Shape;281;p15">
              <a:extLst>
                <a:ext uri="{FF2B5EF4-FFF2-40B4-BE49-F238E27FC236}">
                  <a16:creationId xmlns:a16="http://schemas.microsoft.com/office/drawing/2014/main" id="{CF2143B0-79D0-31CB-E6CD-6A067C3F4990}"/>
                </a:ext>
              </a:extLst>
            </p:cNvPr>
            <p:cNvSpPr/>
            <p:nvPr/>
          </p:nvSpPr>
          <p:spPr>
            <a:xfrm>
              <a:off x="4432261" y="1955304"/>
              <a:ext cx="147514" cy="128378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6" name="Callout: Line with No Border 25">
            <a:extLst>
              <a:ext uri="{FF2B5EF4-FFF2-40B4-BE49-F238E27FC236}">
                <a16:creationId xmlns:a16="http://schemas.microsoft.com/office/drawing/2014/main" id="{5521DA31-CCA7-E5A4-9934-8A368E2C04A6}"/>
              </a:ext>
            </a:extLst>
          </p:cNvPr>
          <p:cNvSpPr/>
          <p:nvPr/>
        </p:nvSpPr>
        <p:spPr>
          <a:xfrm>
            <a:off x="7237037" y="3600147"/>
            <a:ext cx="3846599" cy="523218"/>
          </a:xfrm>
          <a:prstGeom prst="callout1">
            <a:avLst>
              <a:gd name="adj1" fmla="val 66065"/>
              <a:gd name="adj2" fmla="val -3923"/>
              <a:gd name="adj3" fmla="val 123662"/>
              <a:gd name="adj4" fmla="val -15233"/>
            </a:avLst>
          </a:prstGeom>
          <a:solidFill>
            <a:srgbClr val="FED76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 err="1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FAIRification</a:t>
            </a:r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 expert</a:t>
            </a:r>
            <a:b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2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(embedded in FAIR group, or trained by FAIR experts)</a:t>
            </a:r>
            <a:endParaRPr lang="en-GB" sz="1600" kern="0" dirty="0">
              <a:solidFill>
                <a:srgbClr val="0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27" name="Callout: Line with No Border 26">
            <a:extLst>
              <a:ext uri="{FF2B5EF4-FFF2-40B4-BE49-F238E27FC236}">
                <a16:creationId xmlns:a16="http://schemas.microsoft.com/office/drawing/2014/main" id="{71598DAC-A793-BA8B-9915-1F17300BCBD1}"/>
              </a:ext>
            </a:extLst>
          </p:cNvPr>
          <p:cNvSpPr/>
          <p:nvPr/>
        </p:nvSpPr>
        <p:spPr>
          <a:xfrm>
            <a:off x="3597215" y="4013773"/>
            <a:ext cx="1391054" cy="338552"/>
          </a:xfrm>
          <a:prstGeom prst="callout1">
            <a:avLst>
              <a:gd name="adj1" fmla="val 36450"/>
              <a:gd name="adj2" fmla="val 101657"/>
              <a:gd name="adj3" fmla="val 66232"/>
              <a:gd name="adj4" fmla="val 139178"/>
            </a:avLst>
          </a:prstGeom>
          <a:solidFill>
            <a:srgbClr val="FFC5C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Data manager</a:t>
            </a:r>
          </a:p>
        </p:txBody>
      </p:sp>
      <p:sp>
        <p:nvSpPr>
          <p:cNvPr id="28" name="Callout: Line with No Border 27">
            <a:extLst>
              <a:ext uri="{FF2B5EF4-FFF2-40B4-BE49-F238E27FC236}">
                <a16:creationId xmlns:a16="http://schemas.microsoft.com/office/drawing/2014/main" id="{3612C721-A54B-BBCF-CC5E-EA0667598608}"/>
              </a:ext>
            </a:extLst>
          </p:cNvPr>
          <p:cNvSpPr/>
          <p:nvPr/>
        </p:nvSpPr>
        <p:spPr>
          <a:xfrm>
            <a:off x="3744249" y="3129826"/>
            <a:ext cx="1914526" cy="338552"/>
          </a:xfrm>
          <a:prstGeom prst="callout1">
            <a:avLst>
              <a:gd name="adj1" fmla="val 74585"/>
              <a:gd name="adj2" fmla="val 100279"/>
              <a:gd name="adj3" fmla="val 168209"/>
              <a:gd name="adj4" fmla="val 10925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Software manager</a:t>
            </a:r>
          </a:p>
        </p:txBody>
      </p:sp>
      <p:sp>
        <p:nvSpPr>
          <p:cNvPr id="31" name="Callout: Line with No Border 30">
            <a:extLst>
              <a:ext uri="{FF2B5EF4-FFF2-40B4-BE49-F238E27FC236}">
                <a16:creationId xmlns:a16="http://schemas.microsoft.com/office/drawing/2014/main" id="{F43D834C-E181-3E43-3A52-C524FCE515DD}"/>
              </a:ext>
            </a:extLst>
          </p:cNvPr>
          <p:cNvSpPr/>
          <p:nvPr/>
        </p:nvSpPr>
        <p:spPr>
          <a:xfrm>
            <a:off x="7049552" y="3212675"/>
            <a:ext cx="2267444" cy="338552"/>
          </a:xfrm>
          <a:prstGeom prst="callout1">
            <a:avLst>
              <a:gd name="adj1" fmla="val 47149"/>
              <a:gd name="adj2" fmla="val -2057"/>
              <a:gd name="adj3" fmla="val 188048"/>
              <a:gd name="adj4" fmla="val -1658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(FAIR) project manager </a:t>
            </a:r>
          </a:p>
        </p:txBody>
      </p:sp>
    </p:spTree>
    <p:extLst>
      <p:ext uri="{BB962C8B-B14F-4D97-AF65-F5344CB8AC3E}">
        <p14:creationId xmlns:p14="http://schemas.microsoft.com/office/powerpoint/2010/main" val="422205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4FF0F-533F-F8B4-5CA6-CFD61197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B37F-481B-BD36-1029-620FC8C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Minimal constitution of a </a:t>
            </a:r>
            <a:r>
              <a:rPr lang="en-GB" b="1" dirty="0" err="1"/>
              <a:t>FAIRification</a:t>
            </a:r>
            <a:r>
              <a:rPr lang="en-GB" b="1" dirty="0"/>
              <a:t> team – cost for about 10 new data elements</a:t>
            </a:r>
          </a:p>
        </p:txBody>
      </p:sp>
      <p:sp>
        <p:nvSpPr>
          <p:cNvPr id="29" name="Google Shape;277;p15">
            <a:extLst>
              <a:ext uri="{FF2B5EF4-FFF2-40B4-BE49-F238E27FC236}">
                <a16:creationId xmlns:a16="http://schemas.microsoft.com/office/drawing/2014/main" id="{39D287A6-44CE-FC37-24E4-220EB131FC91}"/>
              </a:ext>
            </a:extLst>
          </p:cNvPr>
          <p:cNvSpPr/>
          <p:nvPr/>
        </p:nvSpPr>
        <p:spPr>
          <a:xfrm>
            <a:off x="6121759" y="4135199"/>
            <a:ext cx="507988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0" name="Google Shape;278;p15">
            <a:extLst>
              <a:ext uri="{FF2B5EF4-FFF2-40B4-BE49-F238E27FC236}">
                <a16:creationId xmlns:a16="http://schemas.microsoft.com/office/drawing/2014/main" id="{A839CC75-3E93-4BE7-1B13-A754B02B1DC7}"/>
              </a:ext>
            </a:extLst>
          </p:cNvPr>
          <p:cNvSpPr/>
          <p:nvPr/>
        </p:nvSpPr>
        <p:spPr>
          <a:xfrm>
            <a:off x="6225178" y="3873112"/>
            <a:ext cx="301152" cy="262085"/>
          </a:xfrm>
          <a:prstGeom prst="ellipse">
            <a:avLst/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B31FD0-2E4D-2BFE-85B9-2009E43AA771}"/>
              </a:ext>
            </a:extLst>
          </p:cNvPr>
          <p:cNvGrpSpPr/>
          <p:nvPr/>
        </p:nvGrpSpPr>
        <p:grpSpPr>
          <a:xfrm>
            <a:off x="5595559" y="3788979"/>
            <a:ext cx="1034188" cy="1079793"/>
            <a:chOff x="4123852" y="1744171"/>
            <a:chExt cx="506579" cy="528920"/>
          </a:xfrm>
        </p:grpSpPr>
        <p:sp>
          <p:nvSpPr>
            <p:cNvPr id="23" name="Google Shape;283;p15">
              <a:extLst>
                <a:ext uri="{FF2B5EF4-FFF2-40B4-BE49-F238E27FC236}">
                  <a16:creationId xmlns:a16="http://schemas.microsoft.com/office/drawing/2014/main" id="{14FC091C-724A-511A-B8AE-F98B630BCBE7}"/>
                </a:ext>
              </a:extLst>
            </p:cNvPr>
            <p:cNvSpPr/>
            <p:nvPr/>
          </p:nvSpPr>
          <p:spPr>
            <a:xfrm>
              <a:off x="4229144" y="187255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55C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4" name="Google Shape;284;p15">
              <a:extLst>
                <a:ext uri="{FF2B5EF4-FFF2-40B4-BE49-F238E27FC236}">
                  <a16:creationId xmlns:a16="http://schemas.microsoft.com/office/drawing/2014/main" id="{897A7BEE-868B-9311-0C1B-9891AB32BEFB}"/>
                </a:ext>
              </a:extLst>
            </p:cNvPr>
            <p:cNvSpPr/>
            <p:nvPr/>
          </p:nvSpPr>
          <p:spPr>
            <a:xfrm>
              <a:off x="4279785" y="1744171"/>
              <a:ext cx="147514" cy="128378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9" name="Google Shape;277;p15">
              <a:extLst>
                <a:ext uri="{FF2B5EF4-FFF2-40B4-BE49-F238E27FC236}">
                  <a16:creationId xmlns:a16="http://schemas.microsoft.com/office/drawing/2014/main" id="{83A8C848-696F-9949-559B-4EC191B5CE6D}"/>
                </a:ext>
              </a:extLst>
            </p:cNvPr>
            <p:cNvSpPr/>
            <p:nvPr/>
          </p:nvSpPr>
          <p:spPr>
            <a:xfrm>
              <a:off x="4123852" y="2038766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0" name="Google Shape;278;p15">
              <a:extLst>
                <a:ext uri="{FF2B5EF4-FFF2-40B4-BE49-F238E27FC236}">
                  <a16:creationId xmlns:a16="http://schemas.microsoft.com/office/drawing/2014/main" id="{64191F92-4614-DDA1-05DD-F125220879D2}"/>
                </a:ext>
              </a:extLst>
            </p:cNvPr>
            <p:cNvSpPr/>
            <p:nvPr/>
          </p:nvSpPr>
          <p:spPr>
            <a:xfrm>
              <a:off x="4174509" y="1910386"/>
              <a:ext cx="147514" cy="12837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1" name="Google Shape;280;p15">
              <a:extLst>
                <a:ext uri="{FF2B5EF4-FFF2-40B4-BE49-F238E27FC236}">
                  <a16:creationId xmlns:a16="http://schemas.microsoft.com/office/drawing/2014/main" id="{21E77F64-34D7-3914-8F28-D3FC399793E8}"/>
                </a:ext>
              </a:extLst>
            </p:cNvPr>
            <p:cNvSpPr/>
            <p:nvPr/>
          </p:nvSpPr>
          <p:spPr>
            <a:xfrm>
              <a:off x="4381602" y="208368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 dirty="0"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2" name="Google Shape;281;p15">
              <a:extLst>
                <a:ext uri="{FF2B5EF4-FFF2-40B4-BE49-F238E27FC236}">
                  <a16:creationId xmlns:a16="http://schemas.microsoft.com/office/drawing/2014/main" id="{5F9604CD-BFB5-A434-A704-1E3AC34EBD6E}"/>
                </a:ext>
              </a:extLst>
            </p:cNvPr>
            <p:cNvSpPr/>
            <p:nvPr/>
          </p:nvSpPr>
          <p:spPr>
            <a:xfrm>
              <a:off x="4432261" y="1955304"/>
              <a:ext cx="147514" cy="128378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6" name="Callout: Line with No Border 25">
            <a:extLst>
              <a:ext uri="{FF2B5EF4-FFF2-40B4-BE49-F238E27FC236}">
                <a16:creationId xmlns:a16="http://schemas.microsoft.com/office/drawing/2014/main" id="{0AAD3D7E-EE8B-2A44-563B-E7B8B56D36B1}"/>
              </a:ext>
            </a:extLst>
          </p:cNvPr>
          <p:cNvSpPr/>
          <p:nvPr/>
        </p:nvSpPr>
        <p:spPr>
          <a:xfrm>
            <a:off x="7237037" y="3600147"/>
            <a:ext cx="3846599" cy="523218"/>
          </a:xfrm>
          <a:prstGeom prst="callout1">
            <a:avLst>
              <a:gd name="adj1" fmla="val 66065"/>
              <a:gd name="adj2" fmla="val -3923"/>
              <a:gd name="adj3" fmla="val 123662"/>
              <a:gd name="adj4" fmla="val -15233"/>
            </a:avLst>
          </a:prstGeom>
          <a:solidFill>
            <a:srgbClr val="FED76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 err="1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FAIRification</a:t>
            </a:r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 expert</a:t>
            </a:r>
            <a:b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2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(embedded in FAIR group, or trained by FAIR experts)</a:t>
            </a:r>
            <a:endParaRPr lang="en-GB" sz="1600" kern="0" dirty="0">
              <a:solidFill>
                <a:srgbClr val="0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27" name="Callout: Line with No Border 26">
            <a:extLst>
              <a:ext uri="{FF2B5EF4-FFF2-40B4-BE49-F238E27FC236}">
                <a16:creationId xmlns:a16="http://schemas.microsoft.com/office/drawing/2014/main" id="{3B479C78-0619-C603-9FA0-85E72C04C5C2}"/>
              </a:ext>
            </a:extLst>
          </p:cNvPr>
          <p:cNvSpPr/>
          <p:nvPr/>
        </p:nvSpPr>
        <p:spPr>
          <a:xfrm>
            <a:off x="3597215" y="4013773"/>
            <a:ext cx="1391054" cy="338552"/>
          </a:xfrm>
          <a:prstGeom prst="callout1">
            <a:avLst>
              <a:gd name="adj1" fmla="val 36450"/>
              <a:gd name="adj2" fmla="val 101657"/>
              <a:gd name="adj3" fmla="val 66232"/>
              <a:gd name="adj4" fmla="val 139178"/>
            </a:avLst>
          </a:prstGeom>
          <a:solidFill>
            <a:srgbClr val="FFC5C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Data manager</a:t>
            </a:r>
          </a:p>
        </p:txBody>
      </p:sp>
      <p:sp>
        <p:nvSpPr>
          <p:cNvPr id="28" name="Callout: Line with No Border 27">
            <a:extLst>
              <a:ext uri="{FF2B5EF4-FFF2-40B4-BE49-F238E27FC236}">
                <a16:creationId xmlns:a16="http://schemas.microsoft.com/office/drawing/2014/main" id="{51144C6B-BA92-DD05-3E35-833547B2ABA5}"/>
              </a:ext>
            </a:extLst>
          </p:cNvPr>
          <p:cNvSpPr/>
          <p:nvPr/>
        </p:nvSpPr>
        <p:spPr>
          <a:xfrm>
            <a:off x="3744249" y="3129826"/>
            <a:ext cx="1914526" cy="338552"/>
          </a:xfrm>
          <a:prstGeom prst="callout1">
            <a:avLst>
              <a:gd name="adj1" fmla="val 74585"/>
              <a:gd name="adj2" fmla="val 100279"/>
              <a:gd name="adj3" fmla="val 168209"/>
              <a:gd name="adj4" fmla="val 10925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Software manager</a:t>
            </a:r>
          </a:p>
        </p:txBody>
      </p:sp>
      <p:sp>
        <p:nvSpPr>
          <p:cNvPr id="31" name="Callout: Line with No Border 30">
            <a:extLst>
              <a:ext uri="{FF2B5EF4-FFF2-40B4-BE49-F238E27FC236}">
                <a16:creationId xmlns:a16="http://schemas.microsoft.com/office/drawing/2014/main" id="{D6E08728-EA94-FD2C-043F-1C5B745182DF}"/>
              </a:ext>
            </a:extLst>
          </p:cNvPr>
          <p:cNvSpPr/>
          <p:nvPr/>
        </p:nvSpPr>
        <p:spPr>
          <a:xfrm>
            <a:off x="7049552" y="3212675"/>
            <a:ext cx="2267444" cy="338552"/>
          </a:xfrm>
          <a:prstGeom prst="callout1">
            <a:avLst>
              <a:gd name="adj1" fmla="val 47149"/>
              <a:gd name="adj2" fmla="val -2057"/>
              <a:gd name="adj3" fmla="val 188048"/>
              <a:gd name="adj4" fmla="val -1658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(FAIR) project manager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D4722B-6500-CF53-2538-31DB630D0FBC}"/>
              </a:ext>
            </a:extLst>
          </p:cNvPr>
          <p:cNvGrpSpPr/>
          <p:nvPr/>
        </p:nvGrpSpPr>
        <p:grpSpPr>
          <a:xfrm rot="1091926">
            <a:off x="6849870" y="3618314"/>
            <a:ext cx="2263607" cy="2263607"/>
            <a:chOff x="3015335" y="4127169"/>
            <a:chExt cx="2263607" cy="2263607"/>
          </a:xfrm>
        </p:grpSpPr>
        <p:pic>
          <p:nvPicPr>
            <p:cNvPr id="4" name="Graphic 3" descr="Tag outline">
              <a:extLst>
                <a:ext uri="{FF2B5EF4-FFF2-40B4-BE49-F238E27FC236}">
                  <a16:creationId xmlns:a16="http://schemas.microsoft.com/office/drawing/2014/main" id="{E4371F2E-83FD-0E43-2AD6-EFBE6D372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900000">
              <a:off x="3015335" y="4127169"/>
              <a:ext cx="2263607" cy="22636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5C9A8F-3739-10B5-51A9-D10F44046211}"/>
                </a:ext>
              </a:extLst>
            </p:cNvPr>
            <p:cNvSpPr txBox="1"/>
            <p:nvPr/>
          </p:nvSpPr>
          <p:spPr>
            <a:xfrm>
              <a:off x="3744249" y="5047085"/>
              <a:ext cx="1132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20K €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063EC-F98F-7E51-57B7-A655065E3DD9}"/>
              </a:ext>
            </a:extLst>
          </p:cNvPr>
          <p:cNvGrpSpPr/>
          <p:nvPr/>
        </p:nvGrpSpPr>
        <p:grpSpPr>
          <a:xfrm rot="8300176">
            <a:off x="1654069" y="3543627"/>
            <a:ext cx="2263607" cy="2263607"/>
            <a:chOff x="8332077" y="3941410"/>
            <a:chExt cx="2263607" cy="2263607"/>
          </a:xfrm>
        </p:grpSpPr>
        <p:pic>
          <p:nvPicPr>
            <p:cNvPr id="6" name="Graphic 5" descr="Tag with solid fill">
              <a:extLst>
                <a:ext uri="{FF2B5EF4-FFF2-40B4-BE49-F238E27FC236}">
                  <a16:creationId xmlns:a16="http://schemas.microsoft.com/office/drawing/2014/main" id="{123366CE-DC6C-227F-FA9E-7DC28E10B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0000">
              <a:off x="8332077" y="3941410"/>
              <a:ext cx="2263607" cy="22636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2AB42C-C298-7728-174E-74924938E8F5}"/>
                </a:ext>
              </a:extLst>
            </p:cNvPr>
            <p:cNvSpPr txBox="1"/>
            <p:nvPr/>
          </p:nvSpPr>
          <p:spPr>
            <a:xfrm rot="10821018">
              <a:off x="9120548" y="4865260"/>
              <a:ext cx="1132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20K €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08F07B-A555-E38A-41F7-9AD1842E6D29}"/>
              </a:ext>
            </a:extLst>
          </p:cNvPr>
          <p:cNvGrpSpPr/>
          <p:nvPr/>
        </p:nvGrpSpPr>
        <p:grpSpPr>
          <a:xfrm rot="1121525">
            <a:off x="2104312" y="1306480"/>
            <a:ext cx="2263607" cy="2263607"/>
            <a:chOff x="4393115" y="1263226"/>
            <a:chExt cx="2263607" cy="2263607"/>
          </a:xfrm>
        </p:grpSpPr>
        <p:pic>
          <p:nvPicPr>
            <p:cNvPr id="7" name="Graphic 6" descr="Tag with solid fill">
              <a:extLst>
                <a:ext uri="{FF2B5EF4-FFF2-40B4-BE49-F238E27FC236}">
                  <a16:creationId xmlns:a16="http://schemas.microsoft.com/office/drawing/2014/main" id="{F86B8FBD-80EB-8610-0750-5E3BE523B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881681" flipH="1">
              <a:off x="4393115" y="1263226"/>
              <a:ext cx="2263607" cy="22636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F26B14-5B85-D64B-9F8B-A53741FC918C}"/>
                </a:ext>
              </a:extLst>
            </p:cNvPr>
            <p:cNvSpPr txBox="1"/>
            <p:nvPr/>
          </p:nvSpPr>
          <p:spPr>
            <a:xfrm>
              <a:off x="4793089" y="2183049"/>
              <a:ext cx="1132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20K € 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80816A7-EACD-2274-76FC-A1E81E5AFDCD}"/>
              </a:ext>
            </a:extLst>
          </p:cNvPr>
          <p:cNvSpPr/>
          <p:nvPr/>
        </p:nvSpPr>
        <p:spPr>
          <a:xfrm>
            <a:off x="2828409" y="5644208"/>
            <a:ext cx="6535182" cy="11260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Rule of thumb: </a:t>
            </a:r>
            <a:br>
              <a:rPr lang="en-GB" sz="1400" dirty="0"/>
            </a:br>
            <a:r>
              <a:rPr lang="en-GB" sz="1400" dirty="0"/>
              <a:t>20K per role (~2-3PM) * complexity of data sets; domain can be in kind</a:t>
            </a:r>
          </a:p>
          <a:p>
            <a:r>
              <a:rPr lang="en-GB" sz="1400" dirty="0"/>
              <a:t>F: relatively low effort, unfamiliarity can cause delays </a:t>
            </a:r>
            <a:r>
              <a:rPr lang="en-GB" sz="1400" dirty="0">
                <a:solidFill>
                  <a:srgbClr val="FFFF00"/>
                </a:solidFill>
              </a:rPr>
              <a:t>(NB F ‘for humans’ </a:t>
            </a:r>
            <a:r>
              <a:rPr lang="en-GB" sz="1600" dirty="0">
                <a:solidFill>
                  <a:srgbClr val="FFFF00"/>
                </a:solidFill>
              </a:rPr>
              <a:t>≠</a:t>
            </a:r>
            <a:r>
              <a:rPr lang="en-GB" sz="1400" dirty="0">
                <a:solidFill>
                  <a:srgbClr val="FFFF00"/>
                </a:solidFill>
              </a:rPr>
              <a:t> FAIR)</a:t>
            </a:r>
          </a:p>
          <a:p>
            <a:r>
              <a:rPr lang="en-GB" sz="1400" dirty="0"/>
              <a:t>A, R: time consuming, moderate effort (difficult to predict, min. 3 months)</a:t>
            </a:r>
          </a:p>
          <a:p>
            <a:r>
              <a:rPr lang="en-GB" sz="1400" dirty="0"/>
              <a:t>I: heavy effort, largest benefit, time can be scoped </a:t>
            </a:r>
            <a:r>
              <a:rPr lang="en-GB" sz="1400" dirty="0">
                <a:solidFill>
                  <a:srgbClr val="FFFF00"/>
                </a:solidFill>
              </a:rPr>
              <a:t>(</a:t>
            </a:r>
            <a:r>
              <a:rPr lang="en-GB" sz="1400" i="1" dirty="0">
                <a:solidFill>
                  <a:srgbClr val="FFFF00"/>
                </a:solidFill>
              </a:rPr>
              <a:t>“80% of effort, 80% of gain”</a:t>
            </a:r>
            <a:r>
              <a:rPr lang="en-GB" sz="1400" dirty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9962A-7293-7F4C-3D78-0E26FE1353D5}"/>
              </a:ext>
            </a:extLst>
          </p:cNvPr>
          <p:cNvGrpSpPr/>
          <p:nvPr/>
        </p:nvGrpSpPr>
        <p:grpSpPr>
          <a:xfrm rot="19800000">
            <a:off x="7084918" y="1670840"/>
            <a:ext cx="1793509" cy="1765630"/>
            <a:chOff x="3083291" y="4390049"/>
            <a:chExt cx="1793509" cy="1765630"/>
          </a:xfrm>
        </p:grpSpPr>
        <p:pic>
          <p:nvPicPr>
            <p:cNvPr id="25" name="Graphic 24" descr="Tag outline">
              <a:extLst>
                <a:ext uri="{FF2B5EF4-FFF2-40B4-BE49-F238E27FC236}">
                  <a16:creationId xmlns:a16="http://schemas.microsoft.com/office/drawing/2014/main" id="{3B0671A1-F878-EF95-5B68-670AB3F7A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900000">
              <a:off x="3083291" y="4390049"/>
              <a:ext cx="1765630" cy="17656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5B5403-0DE8-9111-C383-417F154364FD}"/>
                </a:ext>
              </a:extLst>
            </p:cNvPr>
            <p:cNvSpPr txBox="1"/>
            <p:nvPr/>
          </p:nvSpPr>
          <p:spPr>
            <a:xfrm>
              <a:off x="3744249" y="5093251"/>
              <a:ext cx="1132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5K €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64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CCA3-F40D-0A55-D8C1-7F7EBA78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B6BD-CB8F-10D8-5343-9BF78A4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Minimal constitution of a FAIRification team</a:t>
            </a:r>
          </a:p>
        </p:txBody>
      </p:sp>
      <p:sp>
        <p:nvSpPr>
          <p:cNvPr id="50" name="Callout: Line with No Border 49">
            <a:extLst>
              <a:ext uri="{FF2B5EF4-FFF2-40B4-BE49-F238E27FC236}">
                <a16:creationId xmlns:a16="http://schemas.microsoft.com/office/drawing/2014/main" id="{85C4342B-54C6-CF5A-48AA-8DEB8FF60105}"/>
              </a:ext>
            </a:extLst>
          </p:cNvPr>
          <p:cNvSpPr/>
          <p:nvPr/>
        </p:nvSpPr>
        <p:spPr>
          <a:xfrm>
            <a:off x="891652" y="4862027"/>
            <a:ext cx="2852597" cy="543673"/>
          </a:xfrm>
          <a:prstGeom prst="callout1">
            <a:avLst>
              <a:gd name="adj1" fmla="val 42710"/>
              <a:gd name="adj2" fmla="val 101351"/>
              <a:gd name="adj3" fmla="val 52241"/>
              <a:gd name="adj4" fmla="val 111784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  <a:t>Domain experts ‘at hand’</a:t>
            </a:r>
            <a:br>
              <a:rPr lang="en-GB" sz="1600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333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  <a:t>(e.g. PIs, clinicians, researchers)</a:t>
            </a:r>
            <a:endParaRPr lang="en-GB" sz="1600" kern="0">
              <a:solidFill>
                <a:srgbClr val="C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AFAAFC-6CE2-906F-6C3D-C9A303634960}"/>
              </a:ext>
            </a:extLst>
          </p:cNvPr>
          <p:cNvGrpSpPr/>
          <p:nvPr/>
        </p:nvGrpSpPr>
        <p:grpSpPr>
          <a:xfrm>
            <a:off x="7345767" y="4602551"/>
            <a:ext cx="507990" cy="648766"/>
            <a:chOff x="9021461" y="2318413"/>
            <a:chExt cx="331773" cy="423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9" name="Google Shape;280;p15">
              <a:extLst>
                <a:ext uri="{FF2B5EF4-FFF2-40B4-BE49-F238E27FC236}">
                  <a16:creationId xmlns:a16="http://schemas.microsoft.com/office/drawing/2014/main" id="{8B216FBC-B95A-C397-5683-25C5B9001740}"/>
                </a:ext>
              </a:extLst>
            </p:cNvPr>
            <p:cNvSpPr/>
            <p:nvPr/>
          </p:nvSpPr>
          <p:spPr>
            <a:xfrm>
              <a:off x="9021461" y="2489583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0" name="Google Shape;281;p15">
              <a:extLst>
                <a:ext uri="{FF2B5EF4-FFF2-40B4-BE49-F238E27FC236}">
                  <a16:creationId xmlns:a16="http://schemas.microsoft.com/office/drawing/2014/main" id="{D49D1793-59FC-42F0-81B7-1C04B6D978AB}"/>
                </a:ext>
              </a:extLst>
            </p:cNvPr>
            <p:cNvSpPr/>
            <p:nvPr/>
          </p:nvSpPr>
          <p:spPr>
            <a:xfrm>
              <a:off x="9089007" y="2318413"/>
              <a:ext cx="196686" cy="17117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32" name="Google Shape;280;p15">
            <a:extLst>
              <a:ext uri="{FF2B5EF4-FFF2-40B4-BE49-F238E27FC236}">
                <a16:creationId xmlns:a16="http://schemas.microsoft.com/office/drawing/2014/main" id="{62A44E0C-732B-5DB8-FE5E-536A4B307B47}"/>
              </a:ext>
            </a:extLst>
          </p:cNvPr>
          <p:cNvSpPr/>
          <p:nvPr/>
        </p:nvSpPr>
        <p:spPr>
          <a:xfrm>
            <a:off x="7054085" y="4870468"/>
            <a:ext cx="507990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3" name="Google Shape;281;p15">
            <a:extLst>
              <a:ext uri="{FF2B5EF4-FFF2-40B4-BE49-F238E27FC236}">
                <a16:creationId xmlns:a16="http://schemas.microsoft.com/office/drawing/2014/main" id="{666EF40D-2944-5006-B18C-EA43F35F7224}"/>
              </a:ext>
            </a:extLst>
          </p:cNvPr>
          <p:cNvSpPr/>
          <p:nvPr/>
        </p:nvSpPr>
        <p:spPr>
          <a:xfrm>
            <a:off x="7157506" y="4608385"/>
            <a:ext cx="301154" cy="262085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9" name="Google Shape;277;p15">
            <a:extLst>
              <a:ext uri="{FF2B5EF4-FFF2-40B4-BE49-F238E27FC236}">
                <a16:creationId xmlns:a16="http://schemas.microsoft.com/office/drawing/2014/main" id="{C87DA848-FE05-5ED5-52B3-61F683482857}"/>
              </a:ext>
            </a:extLst>
          </p:cNvPr>
          <p:cNvSpPr/>
          <p:nvPr/>
        </p:nvSpPr>
        <p:spPr>
          <a:xfrm>
            <a:off x="6121759" y="4135199"/>
            <a:ext cx="507988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0" name="Google Shape;278;p15">
            <a:extLst>
              <a:ext uri="{FF2B5EF4-FFF2-40B4-BE49-F238E27FC236}">
                <a16:creationId xmlns:a16="http://schemas.microsoft.com/office/drawing/2014/main" id="{E2C27325-8F8E-E9A2-E35D-A6ABEFE8B5CC}"/>
              </a:ext>
            </a:extLst>
          </p:cNvPr>
          <p:cNvSpPr/>
          <p:nvPr/>
        </p:nvSpPr>
        <p:spPr>
          <a:xfrm>
            <a:off x="6225178" y="3873112"/>
            <a:ext cx="301152" cy="262085"/>
          </a:xfrm>
          <a:prstGeom prst="ellipse">
            <a:avLst/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EF04F-7EEE-2DDB-AACE-535CD7613664}"/>
              </a:ext>
            </a:extLst>
          </p:cNvPr>
          <p:cNvGrpSpPr/>
          <p:nvPr/>
        </p:nvGrpSpPr>
        <p:grpSpPr>
          <a:xfrm>
            <a:off x="5595559" y="3788979"/>
            <a:ext cx="1034188" cy="1079793"/>
            <a:chOff x="4123852" y="1744171"/>
            <a:chExt cx="506579" cy="528920"/>
          </a:xfrm>
        </p:grpSpPr>
        <p:sp>
          <p:nvSpPr>
            <p:cNvPr id="23" name="Google Shape;283;p15">
              <a:extLst>
                <a:ext uri="{FF2B5EF4-FFF2-40B4-BE49-F238E27FC236}">
                  <a16:creationId xmlns:a16="http://schemas.microsoft.com/office/drawing/2014/main" id="{F66A0C19-D4B5-020F-C20A-74288AE1169A}"/>
                </a:ext>
              </a:extLst>
            </p:cNvPr>
            <p:cNvSpPr/>
            <p:nvPr/>
          </p:nvSpPr>
          <p:spPr>
            <a:xfrm>
              <a:off x="4229144" y="187255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55C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4" name="Google Shape;284;p15">
              <a:extLst>
                <a:ext uri="{FF2B5EF4-FFF2-40B4-BE49-F238E27FC236}">
                  <a16:creationId xmlns:a16="http://schemas.microsoft.com/office/drawing/2014/main" id="{9A1B9084-A15E-7A76-2D03-EECCADEEDAED}"/>
                </a:ext>
              </a:extLst>
            </p:cNvPr>
            <p:cNvSpPr/>
            <p:nvPr/>
          </p:nvSpPr>
          <p:spPr>
            <a:xfrm>
              <a:off x="4279785" y="1744171"/>
              <a:ext cx="147514" cy="128378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9" name="Google Shape;277;p15">
              <a:extLst>
                <a:ext uri="{FF2B5EF4-FFF2-40B4-BE49-F238E27FC236}">
                  <a16:creationId xmlns:a16="http://schemas.microsoft.com/office/drawing/2014/main" id="{C1EFFB50-82C2-063C-C722-A9EFB0022C53}"/>
                </a:ext>
              </a:extLst>
            </p:cNvPr>
            <p:cNvSpPr/>
            <p:nvPr/>
          </p:nvSpPr>
          <p:spPr>
            <a:xfrm>
              <a:off x="4123852" y="2038766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0" name="Google Shape;278;p15">
              <a:extLst>
                <a:ext uri="{FF2B5EF4-FFF2-40B4-BE49-F238E27FC236}">
                  <a16:creationId xmlns:a16="http://schemas.microsoft.com/office/drawing/2014/main" id="{F83920F0-864B-AA09-339F-15A86765C427}"/>
                </a:ext>
              </a:extLst>
            </p:cNvPr>
            <p:cNvSpPr/>
            <p:nvPr/>
          </p:nvSpPr>
          <p:spPr>
            <a:xfrm>
              <a:off x="4174509" y="1910386"/>
              <a:ext cx="147514" cy="12837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1" name="Google Shape;280;p15">
              <a:extLst>
                <a:ext uri="{FF2B5EF4-FFF2-40B4-BE49-F238E27FC236}">
                  <a16:creationId xmlns:a16="http://schemas.microsoft.com/office/drawing/2014/main" id="{3FEE6036-2E46-6642-BCFE-367CDE878C0A}"/>
                </a:ext>
              </a:extLst>
            </p:cNvPr>
            <p:cNvSpPr/>
            <p:nvPr/>
          </p:nvSpPr>
          <p:spPr>
            <a:xfrm>
              <a:off x="4381602" y="2083681"/>
              <a:ext cx="248829" cy="1894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 dirty="0"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22" name="Google Shape;281;p15">
              <a:extLst>
                <a:ext uri="{FF2B5EF4-FFF2-40B4-BE49-F238E27FC236}">
                  <a16:creationId xmlns:a16="http://schemas.microsoft.com/office/drawing/2014/main" id="{5C83F2AA-EE6D-B9E5-4B0E-EDA6B394A3B5}"/>
                </a:ext>
              </a:extLst>
            </p:cNvPr>
            <p:cNvSpPr/>
            <p:nvPr/>
          </p:nvSpPr>
          <p:spPr>
            <a:xfrm>
              <a:off x="4432261" y="1955304"/>
              <a:ext cx="147514" cy="128378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6" name="Callout: Line with No Border 25">
            <a:extLst>
              <a:ext uri="{FF2B5EF4-FFF2-40B4-BE49-F238E27FC236}">
                <a16:creationId xmlns:a16="http://schemas.microsoft.com/office/drawing/2014/main" id="{569E09A8-8452-6487-3B5B-97F4E527C126}"/>
              </a:ext>
            </a:extLst>
          </p:cNvPr>
          <p:cNvSpPr/>
          <p:nvPr/>
        </p:nvSpPr>
        <p:spPr>
          <a:xfrm>
            <a:off x="7237037" y="3600147"/>
            <a:ext cx="3846599" cy="523218"/>
          </a:xfrm>
          <a:prstGeom prst="callout1">
            <a:avLst>
              <a:gd name="adj1" fmla="val 66065"/>
              <a:gd name="adj2" fmla="val -3923"/>
              <a:gd name="adj3" fmla="val 123662"/>
              <a:gd name="adj4" fmla="val -15233"/>
            </a:avLst>
          </a:prstGeom>
          <a:solidFill>
            <a:srgbClr val="FED76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 err="1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FAIRification</a:t>
            </a:r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 expert</a:t>
            </a:r>
            <a:b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2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(embedded in FAIR group, or trained by FAIR experts)</a:t>
            </a:r>
            <a:endParaRPr lang="en-GB" sz="1600" kern="0" dirty="0">
              <a:solidFill>
                <a:srgbClr val="0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27" name="Callout: Line with No Border 26">
            <a:extLst>
              <a:ext uri="{FF2B5EF4-FFF2-40B4-BE49-F238E27FC236}">
                <a16:creationId xmlns:a16="http://schemas.microsoft.com/office/drawing/2014/main" id="{B863FC2A-0149-3E28-B99C-D43EB0B3F036}"/>
              </a:ext>
            </a:extLst>
          </p:cNvPr>
          <p:cNvSpPr/>
          <p:nvPr/>
        </p:nvSpPr>
        <p:spPr>
          <a:xfrm>
            <a:off x="3597215" y="4013773"/>
            <a:ext cx="1391054" cy="338552"/>
          </a:xfrm>
          <a:prstGeom prst="callout1">
            <a:avLst>
              <a:gd name="adj1" fmla="val 36450"/>
              <a:gd name="adj2" fmla="val 101657"/>
              <a:gd name="adj3" fmla="val 66232"/>
              <a:gd name="adj4" fmla="val 139178"/>
            </a:avLst>
          </a:prstGeom>
          <a:solidFill>
            <a:srgbClr val="FFC5C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Data manager</a:t>
            </a:r>
          </a:p>
        </p:txBody>
      </p:sp>
      <p:sp>
        <p:nvSpPr>
          <p:cNvPr id="28" name="Callout: Line with No Border 27">
            <a:extLst>
              <a:ext uri="{FF2B5EF4-FFF2-40B4-BE49-F238E27FC236}">
                <a16:creationId xmlns:a16="http://schemas.microsoft.com/office/drawing/2014/main" id="{73A40C64-0C3B-F8EF-3ADC-DCDA31C17554}"/>
              </a:ext>
            </a:extLst>
          </p:cNvPr>
          <p:cNvSpPr/>
          <p:nvPr/>
        </p:nvSpPr>
        <p:spPr>
          <a:xfrm>
            <a:off x="3744249" y="3129826"/>
            <a:ext cx="1914526" cy="338552"/>
          </a:xfrm>
          <a:prstGeom prst="callout1">
            <a:avLst>
              <a:gd name="adj1" fmla="val 74585"/>
              <a:gd name="adj2" fmla="val 100279"/>
              <a:gd name="adj3" fmla="val 168209"/>
              <a:gd name="adj4" fmla="val 10925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Software manager</a:t>
            </a:r>
          </a:p>
        </p:txBody>
      </p:sp>
      <p:sp>
        <p:nvSpPr>
          <p:cNvPr id="31" name="Callout: Line with No Border 30">
            <a:extLst>
              <a:ext uri="{FF2B5EF4-FFF2-40B4-BE49-F238E27FC236}">
                <a16:creationId xmlns:a16="http://schemas.microsoft.com/office/drawing/2014/main" id="{105159CF-E28E-8893-C325-6DED5D8A22DD}"/>
              </a:ext>
            </a:extLst>
          </p:cNvPr>
          <p:cNvSpPr/>
          <p:nvPr/>
        </p:nvSpPr>
        <p:spPr>
          <a:xfrm>
            <a:off x="7049552" y="3212675"/>
            <a:ext cx="2242730" cy="338552"/>
          </a:xfrm>
          <a:prstGeom prst="callout1">
            <a:avLst>
              <a:gd name="adj1" fmla="val 47149"/>
              <a:gd name="adj2" fmla="val -2057"/>
              <a:gd name="adj3" fmla="val 188048"/>
              <a:gd name="adj4" fmla="val -1658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(FAIR) project manager </a:t>
            </a:r>
          </a:p>
        </p:txBody>
      </p:sp>
      <p:sp>
        <p:nvSpPr>
          <p:cNvPr id="34" name="Callout: Line with No Border 33">
            <a:extLst>
              <a:ext uri="{FF2B5EF4-FFF2-40B4-BE49-F238E27FC236}">
                <a16:creationId xmlns:a16="http://schemas.microsoft.com/office/drawing/2014/main" id="{3BDACD79-1A6F-F3A5-EB0F-104BF08C88A6}"/>
              </a:ext>
            </a:extLst>
          </p:cNvPr>
          <p:cNvSpPr/>
          <p:nvPr/>
        </p:nvSpPr>
        <p:spPr>
          <a:xfrm>
            <a:off x="8184355" y="4390335"/>
            <a:ext cx="2420104" cy="953913"/>
          </a:xfrm>
          <a:prstGeom prst="callout1">
            <a:avLst>
              <a:gd name="adj1" fmla="val 23542"/>
              <a:gd name="adj2" fmla="val -1881"/>
              <a:gd name="adj3" fmla="val 37865"/>
              <a:gd name="adj4" fmla="val -14031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  <a:t>FAIR experts ‘at hand’ </a:t>
            </a:r>
            <a:br>
              <a:rPr lang="en-GB" sz="1600" kern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333" kern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  <a:t>(e.g. ontology data modellers, data/software engineers, ELSI experts)</a:t>
            </a:r>
            <a:endParaRPr lang="en-GB" sz="1600" kern="0">
              <a:solidFill>
                <a:schemeClr val="accent2">
                  <a:lumMod val="50000"/>
                </a:schemeClr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F80021-BCE1-6A8B-94E7-415E5E7B0965}"/>
              </a:ext>
            </a:extLst>
          </p:cNvPr>
          <p:cNvGrpSpPr/>
          <p:nvPr/>
        </p:nvGrpSpPr>
        <p:grpSpPr>
          <a:xfrm>
            <a:off x="7217427" y="4736725"/>
            <a:ext cx="507990" cy="648766"/>
            <a:chOff x="9021461" y="2318413"/>
            <a:chExt cx="331773" cy="423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5" name="Google Shape;280;p15">
              <a:extLst>
                <a:ext uri="{FF2B5EF4-FFF2-40B4-BE49-F238E27FC236}">
                  <a16:creationId xmlns:a16="http://schemas.microsoft.com/office/drawing/2014/main" id="{85927F71-22D6-7439-06A1-061624C0A69D}"/>
                </a:ext>
              </a:extLst>
            </p:cNvPr>
            <p:cNvSpPr/>
            <p:nvPr/>
          </p:nvSpPr>
          <p:spPr>
            <a:xfrm>
              <a:off x="9021461" y="2489583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36" name="Google Shape;281;p15">
              <a:extLst>
                <a:ext uri="{FF2B5EF4-FFF2-40B4-BE49-F238E27FC236}">
                  <a16:creationId xmlns:a16="http://schemas.microsoft.com/office/drawing/2014/main" id="{D962508D-BB88-45F3-33D7-B7BDA71B90AB}"/>
                </a:ext>
              </a:extLst>
            </p:cNvPr>
            <p:cNvSpPr/>
            <p:nvPr/>
          </p:nvSpPr>
          <p:spPr>
            <a:xfrm>
              <a:off x="9089007" y="2318413"/>
              <a:ext cx="196686" cy="17117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D1302E-F441-8EB1-97B2-D0D2B72A8012}"/>
              </a:ext>
            </a:extLst>
          </p:cNvPr>
          <p:cNvGrpSpPr/>
          <p:nvPr/>
        </p:nvGrpSpPr>
        <p:grpSpPr>
          <a:xfrm>
            <a:off x="4145822" y="4907516"/>
            <a:ext cx="799671" cy="782940"/>
            <a:chOff x="3958148" y="2314458"/>
            <a:chExt cx="522273" cy="511346"/>
          </a:xfrm>
          <a:solidFill>
            <a:schemeClr val="accent2">
              <a:lumMod val="50000"/>
            </a:schemeClr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87B052-6392-789B-E702-E4322F775D79}"/>
                </a:ext>
              </a:extLst>
            </p:cNvPr>
            <p:cNvGrpSpPr/>
            <p:nvPr/>
          </p:nvGrpSpPr>
          <p:grpSpPr>
            <a:xfrm>
              <a:off x="4148648" y="2314458"/>
              <a:ext cx="331773" cy="423716"/>
              <a:chOff x="9021461" y="2318413"/>
              <a:chExt cx="331773" cy="423716"/>
            </a:xfrm>
            <a:grpFill/>
          </p:grpSpPr>
          <p:sp>
            <p:nvSpPr>
              <p:cNvPr id="46" name="Google Shape;280;p15">
                <a:extLst>
                  <a:ext uri="{FF2B5EF4-FFF2-40B4-BE49-F238E27FC236}">
                    <a16:creationId xmlns:a16="http://schemas.microsoft.com/office/drawing/2014/main" id="{9BCEE2AD-CDAC-5BDB-6E31-2B9A9267383A}"/>
                  </a:ext>
                </a:extLst>
              </p:cNvPr>
              <p:cNvSpPr/>
              <p:nvPr/>
            </p:nvSpPr>
            <p:spPr>
              <a:xfrm>
                <a:off x="9021461" y="2489583"/>
                <a:ext cx="331773" cy="2525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7" name="Google Shape;281;p15">
                <a:extLst>
                  <a:ext uri="{FF2B5EF4-FFF2-40B4-BE49-F238E27FC236}">
                    <a16:creationId xmlns:a16="http://schemas.microsoft.com/office/drawing/2014/main" id="{EA15753D-BD62-8B82-C37F-648C70078355}"/>
                  </a:ext>
                </a:extLst>
              </p:cNvPr>
              <p:cNvSpPr/>
              <p:nvPr/>
            </p:nvSpPr>
            <p:spPr>
              <a:xfrm>
                <a:off x="9089007" y="2318413"/>
                <a:ext cx="196686" cy="171170"/>
              </a:xfrm>
              <a:prstGeom prst="ellipse">
                <a:avLst/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280;p15">
              <a:extLst>
                <a:ext uri="{FF2B5EF4-FFF2-40B4-BE49-F238E27FC236}">
                  <a16:creationId xmlns:a16="http://schemas.microsoft.com/office/drawing/2014/main" id="{5D8CA2F9-DF04-ABDC-8C35-4E65618DA682}"/>
                </a:ext>
              </a:extLst>
            </p:cNvPr>
            <p:cNvSpPr/>
            <p:nvPr/>
          </p:nvSpPr>
          <p:spPr>
            <a:xfrm>
              <a:off x="3958148" y="2489438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9" name="Google Shape;281;p15">
              <a:extLst>
                <a:ext uri="{FF2B5EF4-FFF2-40B4-BE49-F238E27FC236}">
                  <a16:creationId xmlns:a16="http://schemas.microsoft.com/office/drawing/2014/main" id="{9F685695-0963-CF91-F34A-A1B590E2E681}"/>
                </a:ext>
              </a:extLst>
            </p:cNvPr>
            <p:cNvSpPr/>
            <p:nvPr/>
          </p:nvSpPr>
          <p:spPr>
            <a:xfrm>
              <a:off x="4025694" y="2318268"/>
              <a:ext cx="196686" cy="171170"/>
            </a:xfrm>
            <a:prstGeom prst="ellipse">
              <a:avLst/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2DAA18D-14E8-B910-59CD-B27AD15A1A5B}"/>
                </a:ext>
              </a:extLst>
            </p:cNvPr>
            <p:cNvGrpSpPr/>
            <p:nvPr/>
          </p:nvGrpSpPr>
          <p:grpSpPr>
            <a:xfrm>
              <a:off x="4064828" y="2402088"/>
              <a:ext cx="331773" cy="423716"/>
              <a:chOff x="9021461" y="2318413"/>
              <a:chExt cx="331773" cy="423716"/>
            </a:xfrm>
            <a:grpFill/>
          </p:grpSpPr>
          <p:sp>
            <p:nvSpPr>
              <p:cNvPr id="52" name="Google Shape;280;p15">
                <a:extLst>
                  <a:ext uri="{FF2B5EF4-FFF2-40B4-BE49-F238E27FC236}">
                    <a16:creationId xmlns:a16="http://schemas.microsoft.com/office/drawing/2014/main" id="{E3FA95AC-31DB-48D8-4B57-F762DD92182F}"/>
                  </a:ext>
                </a:extLst>
              </p:cNvPr>
              <p:cNvSpPr/>
              <p:nvPr/>
            </p:nvSpPr>
            <p:spPr>
              <a:xfrm>
                <a:off x="9021461" y="2489583"/>
                <a:ext cx="331773" cy="2525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Google Shape;281;p15">
                <a:extLst>
                  <a:ext uri="{FF2B5EF4-FFF2-40B4-BE49-F238E27FC236}">
                    <a16:creationId xmlns:a16="http://schemas.microsoft.com/office/drawing/2014/main" id="{C0D01E76-0EB5-8E7D-24FE-9FFF97E1C420}"/>
                  </a:ext>
                </a:extLst>
              </p:cNvPr>
              <p:cNvSpPr/>
              <p:nvPr/>
            </p:nvSpPr>
            <p:spPr>
              <a:xfrm>
                <a:off x="9089007" y="2318413"/>
                <a:ext cx="196686" cy="171170"/>
              </a:xfrm>
              <a:prstGeom prst="ellipse">
                <a:avLst/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79705B-7B90-D7AB-EE98-F9AC6A6DA777}"/>
              </a:ext>
            </a:extLst>
          </p:cNvPr>
          <p:cNvCxnSpPr>
            <a:cxnSpLocks/>
          </p:cNvCxnSpPr>
          <p:nvPr/>
        </p:nvCxnSpPr>
        <p:spPr>
          <a:xfrm flipH="1">
            <a:off x="5108842" y="4777078"/>
            <a:ext cx="363067" cy="14168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33BC655-1C44-7E0C-465B-2DD32CF9E7CD}"/>
              </a:ext>
            </a:extLst>
          </p:cNvPr>
          <p:cNvCxnSpPr>
            <a:cxnSpLocks/>
          </p:cNvCxnSpPr>
          <p:nvPr/>
        </p:nvCxnSpPr>
        <p:spPr>
          <a:xfrm>
            <a:off x="6690563" y="4595424"/>
            <a:ext cx="363522" cy="119986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EB9505D-7C36-8D9A-F94F-25CECB3F7B72}"/>
              </a:ext>
            </a:extLst>
          </p:cNvPr>
          <p:cNvGrpSpPr/>
          <p:nvPr/>
        </p:nvGrpSpPr>
        <p:grpSpPr>
          <a:xfrm>
            <a:off x="83777" y="2657939"/>
            <a:ext cx="3129386" cy="1355834"/>
            <a:chOff x="-928805" y="5582623"/>
            <a:chExt cx="3129386" cy="13558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05F97F-C03C-E943-3000-E5785F85E31B}"/>
                </a:ext>
              </a:extLst>
            </p:cNvPr>
            <p:cNvGrpSpPr/>
            <p:nvPr/>
          </p:nvGrpSpPr>
          <p:grpSpPr>
            <a:xfrm>
              <a:off x="1236838" y="5582623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Google Shape;283;p15">
                <a:extLst>
                  <a:ext uri="{FF2B5EF4-FFF2-40B4-BE49-F238E27FC236}">
                    <a16:creationId xmlns:a16="http://schemas.microsoft.com/office/drawing/2014/main" id="{0BCCC42F-29B4-174C-83C8-CC5F3665536A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Google Shape;284;p15">
                <a:extLst>
                  <a:ext uri="{FF2B5EF4-FFF2-40B4-BE49-F238E27FC236}">
                    <a16:creationId xmlns:a16="http://schemas.microsoft.com/office/drawing/2014/main" id="{8E39210D-BDF1-FB49-90C1-B4A0E741F545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D1BC04-4DBF-2ECA-6E05-4D2CC604C784}"/>
                </a:ext>
              </a:extLst>
            </p:cNvPr>
            <p:cNvGrpSpPr/>
            <p:nvPr/>
          </p:nvGrpSpPr>
          <p:grpSpPr>
            <a:xfrm>
              <a:off x="1692593" y="5650467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" name="Google Shape;283;p15">
                <a:extLst>
                  <a:ext uri="{FF2B5EF4-FFF2-40B4-BE49-F238E27FC236}">
                    <a16:creationId xmlns:a16="http://schemas.microsoft.com/office/drawing/2014/main" id="{98F6B96C-00F3-E32C-4CE0-A74C6752F624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Google Shape;284;p15">
                <a:extLst>
                  <a:ext uri="{FF2B5EF4-FFF2-40B4-BE49-F238E27FC236}">
                    <a16:creationId xmlns:a16="http://schemas.microsoft.com/office/drawing/2014/main" id="{98BA8746-CDAB-7EFE-6369-66B0D9C6EC7D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B20A08-E4A3-99A9-98E6-794D79EBFAA6}"/>
                </a:ext>
              </a:extLst>
            </p:cNvPr>
            <p:cNvGrpSpPr/>
            <p:nvPr/>
          </p:nvGrpSpPr>
          <p:grpSpPr>
            <a:xfrm>
              <a:off x="1365208" y="5827141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Google Shape;283;p15">
                <a:extLst>
                  <a:ext uri="{FF2B5EF4-FFF2-40B4-BE49-F238E27FC236}">
                    <a16:creationId xmlns:a16="http://schemas.microsoft.com/office/drawing/2014/main" id="{F224B434-E8EF-5C73-2D65-1CF445B6DBA8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Google Shape;284;p15">
                <a:extLst>
                  <a:ext uri="{FF2B5EF4-FFF2-40B4-BE49-F238E27FC236}">
                    <a16:creationId xmlns:a16="http://schemas.microsoft.com/office/drawing/2014/main" id="{678155E7-20AE-A29B-FC05-5E3D8B73EA17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7" name="Callout: Line with No Border 27">
              <a:extLst>
                <a:ext uri="{FF2B5EF4-FFF2-40B4-BE49-F238E27FC236}">
                  <a16:creationId xmlns:a16="http://schemas.microsoft.com/office/drawing/2014/main" id="{90C7EDA5-A639-B828-F38E-AF82EAE07E6F}"/>
                </a:ext>
              </a:extLst>
            </p:cNvPr>
            <p:cNvSpPr/>
            <p:nvPr/>
          </p:nvSpPr>
          <p:spPr>
            <a:xfrm>
              <a:off x="-928805" y="6353684"/>
              <a:ext cx="1977129" cy="584773"/>
            </a:xfrm>
            <a:prstGeom prst="callout1">
              <a:avLst>
                <a:gd name="adj1" fmla="val -5968"/>
                <a:gd name="adj2" fmla="val 84161"/>
                <a:gd name="adj3" fmla="val -48252"/>
                <a:gd name="adj4" fmla="val 102268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r" defTabSz="914377" latinLnBrk="1"/>
              <a:r>
                <a:rPr lang="en-GB" sz="1600" kern="0" dirty="0">
                  <a:solidFill>
                    <a:schemeClr val="accent1">
                      <a:lumMod val="50000"/>
                    </a:schemeClr>
                  </a:solidFill>
                  <a:latin typeface="Helvetica Neue"/>
                  <a:ea typeface="+mj-ea"/>
                  <a:cs typeface="+mj-cs"/>
                  <a:sym typeface="Helvetica Neue"/>
                </a:rPr>
                <a:t>Software developers ‘at hand’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84AC5C-8852-AEBA-B7E3-11AFB3DBED6F}"/>
              </a:ext>
            </a:extLst>
          </p:cNvPr>
          <p:cNvCxnSpPr>
            <a:cxnSpLocks/>
          </p:cNvCxnSpPr>
          <p:nvPr/>
        </p:nvCxnSpPr>
        <p:spPr>
          <a:xfrm flipH="1" flipV="1">
            <a:off x="3338862" y="2920023"/>
            <a:ext cx="467134" cy="193345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4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EFD0A-2D17-E273-B48B-CD17A606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E492E5-5562-133E-F1F6-4EA40848731B}"/>
              </a:ext>
            </a:extLst>
          </p:cNvPr>
          <p:cNvSpPr/>
          <p:nvPr/>
        </p:nvSpPr>
        <p:spPr>
          <a:xfrm>
            <a:off x="6512645" y="2102375"/>
            <a:ext cx="5679356" cy="4613564"/>
          </a:xfrm>
          <a:prstGeom prst="rect">
            <a:avLst/>
          </a:prstGeom>
          <a:solidFill>
            <a:srgbClr val="FFC5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b="1" dirty="0">
                <a:solidFill>
                  <a:srgbClr val="C00000"/>
                </a:solidFill>
              </a:rPr>
              <a:t>Data stewardship service provider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812C9-63A0-E387-BA9C-CDB04ACC41DE}"/>
              </a:ext>
            </a:extLst>
          </p:cNvPr>
          <p:cNvSpPr/>
          <p:nvPr/>
        </p:nvSpPr>
        <p:spPr>
          <a:xfrm>
            <a:off x="0" y="2092036"/>
            <a:ext cx="6386945" cy="46135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b="1" dirty="0">
                <a:solidFill>
                  <a:schemeClr val="accent1"/>
                </a:solidFill>
              </a:rPr>
              <a:t>Data producing/collecting group publishing data for reuse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E984B-084E-5D2C-C3EA-BA39B23C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FAIRification</a:t>
            </a:r>
            <a:r>
              <a:rPr lang="en-GB" b="1" dirty="0"/>
              <a:t> team organisation</a:t>
            </a:r>
          </a:p>
        </p:txBody>
      </p:sp>
      <p:sp>
        <p:nvSpPr>
          <p:cNvPr id="50" name="Callout: Line with No Border 49">
            <a:extLst>
              <a:ext uri="{FF2B5EF4-FFF2-40B4-BE49-F238E27FC236}">
                <a16:creationId xmlns:a16="http://schemas.microsoft.com/office/drawing/2014/main" id="{CF447AA7-BA8D-4DE9-37D4-74B2B4079624}"/>
              </a:ext>
            </a:extLst>
          </p:cNvPr>
          <p:cNvSpPr/>
          <p:nvPr/>
        </p:nvSpPr>
        <p:spPr>
          <a:xfrm>
            <a:off x="790880" y="4976622"/>
            <a:ext cx="2852597" cy="543673"/>
          </a:xfrm>
          <a:prstGeom prst="callout1">
            <a:avLst>
              <a:gd name="adj1" fmla="val 42710"/>
              <a:gd name="adj2" fmla="val 101351"/>
              <a:gd name="adj3" fmla="val 52241"/>
              <a:gd name="adj4" fmla="val 111784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  <a:t>Domain experts ‘at hand’</a:t>
            </a:r>
            <a:br>
              <a:rPr lang="en-GB" sz="1600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333" kern="0">
                <a:solidFill>
                  <a:srgbClr val="C00000"/>
                </a:solidFill>
                <a:latin typeface="Helvetica Neue"/>
                <a:ea typeface="+mj-ea"/>
                <a:cs typeface="+mj-cs"/>
                <a:sym typeface="Helvetica Neue"/>
              </a:rPr>
              <a:t>(e.g. PIs, clinicians, researchers)</a:t>
            </a:r>
            <a:endParaRPr lang="en-GB" sz="1600" kern="0">
              <a:solidFill>
                <a:srgbClr val="C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E31CA2-9F97-802F-BB89-7AD481F55F14}"/>
              </a:ext>
            </a:extLst>
          </p:cNvPr>
          <p:cNvGrpSpPr/>
          <p:nvPr/>
        </p:nvGrpSpPr>
        <p:grpSpPr>
          <a:xfrm>
            <a:off x="7999640" y="4585660"/>
            <a:ext cx="507990" cy="648766"/>
            <a:chOff x="9021461" y="2318413"/>
            <a:chExt cx="331773" cy="423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9" name="Google Shape;280;p15">
              <a:extLst>
                <a:ext uri="{FF2B5EF4-FFF2-40B4-BE49-F238E27FC236}">
                  <a16:creationId xmlns:a16="http://schemas.microsoft.com/office/drawing/2014/main" id="{B700E8E6-B512-26A6-3AFE-26EC6C14E654}"/>
                </a:ext>
              </a:extLst>
            </p:cNvPr>
            <p:cNvSpPr/>
            <p:nvPr/>
          </p:nvSpPr>
          <p:spPr>
            <a:xfrm>
              <a:off x="9021461" y="2489583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0" name="Google Shape;281;p15">
              <a:extLst>
                <a:ext uri="{FF2B5EF4-FFF2-40B4-BE49-F238E27FC236}">
                  <a16:creationId xmlns:a16="http://schemas.microsoft.com/office/drawing/2014/main" id="{41819FCC-5DE3-5057-9BFD-55D2375E492A}"/>
                </a:ext>
              </a:extLst>
            </p:cNvPr>
            <p:cNvSpPr/>
            <p:nvPr/>
          </p:nvSpPr>
          <p:spPr>
            <a:xfrm>
              <a:off x="9089007" y="2318413"/>
              <a:ext cx="196686" cy="17117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32" name="Google Shape;280;p15">
            <a:extLst>
              <a:ext uri="{FF2B5EF4-FFF2-40B4-BE49-F238E27FC236}">
                <a16:creationId xmlns:a16="http://schemas.microsoft.com/office/drawing/2014/main" id="{71206B15-DF70-8074-8F54-F56F2C708875}"/>
              </a:ext>
            </a:extLst>
          </p:cNvPr>
          <p:cNvSpPr/>
          <p:nvPr/>
        </p:nvSpPr>
        <p:spPr>
          <a:xfrm>
            <a:off x="7707958" y="4853577"/>
            <a:ext cx="507990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3" name="Google Shape;281;p15">
            <a:extLst>
              <a:ext uri="{FF2B5EF4-FFF2-40B4-BE49-F238E27FC236}">
                <a16:creationId xmlns:a16="http://schemas.microsoft.com/office/drawing/2014/main" id="{07D4E39A-C36C-052E-1E92-98581205B66A}"/>
              </a:ext>
            </a:extLst>
          </p:cNvPr>
          <p:cNvSpPr/>
          <p:nvPr/>
        </p:nvSpPr>
        <p:spPr>
          <a:xfrm>
            <a:off x="7811379" y="4591494"/>
            <a:ext cx="301154" cy="262085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9" name="Google Shape;277;p15">
            <a:extLst>
              <a:ext uri="{FF2B5EF4-FFF2-40B4-BE49-F238E27FC236}">
                <a16:creationId xmlns:a16="http://schemas.microsoft.com/office/drawing/2014/main" id="{A1BE2165-F1FA-B527-7020-DBA6E1C8A2E9}"/>
              </a:ext>
            </a:extLst>
          </p:cNvPr>
          <p:cNvSpPr/>
          <p:nvPr/>
        </p:nvSpPr>
        <p:spPr>
          <a:xfrm>
            <a:off x="6635336" y="4079525"/>
            <a:ext cx="507988" cy="3866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0" name="Google Shape;278;p15">
            <a:extLst>
              <a:ext uri="{FF2B5EF4-FFF2-40B4-BE49-F238E27FC236}">
                <a16:creationId xmlns:a16="http://schemas.microsoft.com/office/drawing/2014/main" id="{DD55FD35-0390-8DB5-8F8D-A35D6D504162}"/>
              </a:ext>
            </a:extLst>
          </p:cNvPr>
          <p:cNvSpPr/>
          <p:nvPr/>
        </p:nvSpPr>
        <p:spPr>
          <a:xfrm>
            <a:off x="6738755" y="3817438"/>
            <a:ext cx="301152" cy="262085"/>
          </a:xfrm>
          <a:prstGeom prst="ellipse">
            <a:avLst/>
          </a:prstGeom>
          <a:solidFill>
            <a:srgbClr val="842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3" name="Google Shape;283;p15">
            <a:extLst>
              <a:ext uri="{FF2B5EF4-FFF2-40B4-BE49-F238E27FC236}">
                <a16:creationId xmlns:a16="http://schemas.microsoft.com/office/drawing/2014/main" id="{FC33FEE0-CD63-BB7B-F4CB-B7B02C0F8FD2}"/>
              </a:ext>
            </a:extLst>
          </p:cNvPr>
          <p:cNvSpPr/>
          <p:nvPr/>
        </p:nvSpPr>
        <p:spPr>
          <a:xfrm>
            <a:off x="5709742" y="4165662"/>
            <a:ext cx="507988" cy="386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4" name="Google Shape;284;p15">
            <a:extLst>
              <a:ext uri="{FF2B5EF4-FFF2-40B4-BE49-F238E27FC236}">
                <a16:creationId xmlns:a16="http://schemas.microsoft.com/office/drawing/2014/main" id="{3E358A6E-BE8B-FBC6-7807-95802E100560}"/>
              </a:ext>
            </a:extLst>
          </p:cNvPr>
          <p:cNvSpPr/>
          <p:nvPr/>
        </p:nvSpPr>
        <p:spPr>
          <a:xfrm>
            <a:off x="5813126" y="3903574"/>
            <a:ext cx="301152" cy="262084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9" name="Google Shape;277;p15">
            <a:extLst>
              <a:ext uri="{FF2B5EF4-FFF2-40B4-BE49-F238E27FC236}">
                <a16:creationId xmlns:a16="http://schemas.microsoft.com/office/drawing/2014/main" id="{9CEDA8FA-CF6C-C456-6271-1EF67F3D4C45}"/>
              </a:ext>
            </a:extLst>
          </p:cNvPr>
          <p:cNvSpPr/>
          <p:nvPr/>
        </p:nvSpPr>
        <p:spPr>
          <a:xfrm>
            <a:off x="5494787" y="4504991"/>
            <a:ext cx="507988" cy="386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Google Shape;278;p15">
            <a:extLst>
              <a:ext uri="{FF2B5EF4-FFF2-40B4-BE49-F238E27FC236}">
                <a16:creationId xmlns:a16="http://schemas.microsoft.com/office/drawing/2014/main" id="{0FBDB0E0-1CE1-C7E7-E0C9-1A3D70FB965E}"/>
              </a:ext>
            </a:extLst>
          </p:cNvPr>
          <p:cNvSpPr/>
          <p:nvPr/>
        </p:nvSpPr>
        <p:spPr>
          <a:xfrm>
            <a:off x="5598204" y="4242903"/>
            <a:ext cx="301152" cy="262084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1" name="Google Shape;280;p15">
            <a:extLst>
              <a:ext uri="{FF2B5EF4-FFF2-40B4-BE49-F238E27FC236}">
                <a16:creationId xmlns:a16="http://schemas.microsoft.com/office/drawing/2014/main" id="{D56BBFD8-01E1-B7BC-7414-B2EDB113BF12}"/>
              </a:ext>
            </a:extLst>
          </p:cNvPr>
          <p:cNvSpPr/>
          <p:nvPr/>
        </p:nvSpPr>
        <p:spPr>
          <a:xfrm>
            <a:off x="6775632" y="4465199"/>
            <a:ext cx="507988" cy="386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96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 dirty="0"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2" name="Google Shape;281;p15">
            <a:extLst>
              <a:ext uri="{FF2B5EF4-FFF2-40B4-BE49-F238E27FC236}">
                <a16:creationId xmlns:a16="http://schemas.microsoft.com/office/drawing/2014/main" id="{16AFB78E-218F-D214-83CC-55E5F1D084C9}"/>
              </a:ext>
            </a:extLst>
          </p:cNvPr>
          <p:cNvSpPr/>
          <p:nvPr/>
        </p:nvSpPr>
        <p:spPr>
          <a:xfrm>
            <a:off x="6879053" y="4203117"/>
            <a:ext cx="301152" cy="262084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4">
              <a:defRPr/>
            </a:pPr>
            <a:endParaRPr>
              <a:solidFill>
                <a:srgbClr val="F3F3F3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Callout: Line with No Border 25">
            <a:extLst>
              <a:ext uri="{FF2B5EF4-FFF2-40B4-BE49-F238E27FC236}">
                <a16:creationId xmlns:a16="http://schemas.microsoft.com/office/drawing/2014/main" id="{5D5A3416-EB7E-93E8-5637-B2D1A5FF61BC}"/>
              </a:ext>
            </a:extLst>
          </p:cNvPr>
          <p:cNvSpPr/>
          <p:nvPr/>
        </p:nvSpPr>
        <p:spPr>
          <a:xfrm>
            <a:off x="7890910" y="3583256"/>
            <a:ext cx="3846599" cy="523218"/>
          </a:xfrm>
          <a:prstGeom prst="callout1">
            <a:avLst>
              <a:gd name="adj1" fmla="val 66065"/>
              <a:gd name="adj2" fmla="val -3923"/>
              <a:gd name="adj3" fmla="val 123662"/>
              <a:gd name="adj4" fmla="val -15233"/>
            </a:avLst>
          </a:prstGeom>
          <a:solidFill>
            <a:srgbClr val="FED76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 err="1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FAIRification</a:t>
            </a:r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 expert</a:t>
            </a:r>
            <a:b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2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(embedded in FAIR group, or trained by FAIR experts)</a:t>
            </a:r>
            <a:endParaRPr lang="en-GB" sz="1600" kern="0" dirty="0">
              <a:solidFill>
                <a:srgbClr val="000000"/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27" name="Callout: Line with No Border 26">
            <a:extLst>
              <a:ext uri="{FF2B5EF4-FFF2-40B4-BE49-F238E27FC236}">
                <a16:creationId xmlns:a16="http://schemas.microsoft.com/office/drawing/2014/main" id="{F4579A62-B4FF-7480-F532-804E36C7F49A}"/>
              </a:ext>
            </a:extLst>
          </p:cNvPr>
          <p:cNvSpPr/>
          <p:nvPr/>
        </p:nvSpPr>
        <p:spPr>
          <a:xfrm>
            <a:off x="3496443" y="4128368"/>
            <a:ext cx="1391054" cy="338552"/>
          </a:xfrm>
          <a:prstGeom prst="callout1">
            <a:avLst>
              <a:gd name="adj1" fmla="val 36450"/>
              <a:gd name="adj2" fmla="val 101657"/>
              <a:gd name="adj3" fmla="val 66232"/>
              <a:gd name="adj4" fmla="val 139178"/>
            </a:avLst>
          </a:prstGeom>
          <a:solidFill>
            <a:srgbClr val="FFC5C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Data manager</a:t>
            </a:r>
          </a:p>
        </p:txBody>
      </p:sp>
      <p:sp>
        <p:nvSpPr>
          <p:cNvPr id="28" name="Callout: Line with No Border 27">
            <a:extLst>
              <a:ext uri="{FF2B5EF4-FFF2-40B4-BE49-F238E27FC236}">
                <a16:creationId xmlns:a16="http://schemas.microsoft.com/office/drawing/2014/main" id="{5DE073F8-E23B-918A-49C9-6244363AFD48}"/>
              </a:ext>
            </a:extLst>
          </p:cNvPr>
          <p:cNvSpPr/>
          <p:nvPr/>
        </p:nvSpPr>
        <p:spPr>
          <a:xfrm>
            <a:off x="3643477" y="3244421"/>
            <a:ext cx="1914526" cy="338552"/>
          </a:xfrm>
          <a:prstGeom prst="callout1">
            <a:avLst>
              <a:gd name="adj1" fmla="val 74585"/>
              <a:gd name="adj2" fmla="val 100279"/>
              <a:gd name="adj3" fmla="val 168209"/>
              <a:gd name="adj4" fmla="val 10925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defTabSz="914377" latinLnBrk="1"/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Software manager</a:t>
            </a:r>
          </a:p>
        </p:txBody>
      </p:sp>
      <p:sp>
        <p:nvSpPr>
          <p:cNvPr id="31" name="Callout: Line with No Border 30">
            <a:extLst>
              <a:ext uri="{FF2B5EF4-FFF2-40B4-BE49-F238E27FC236}">
                <a16:creationId xmlns:a16="http://schemas.microsoft.com/office/drawing/2014/main" id="{36ADACDE-A99B-C12D-E603-AE4DA442B785}"/>
              </a:ext>
            </a:extLst>
          </p:cNvPr>
          <p:cNvSpPr/>
          <p:nvPr/>
        </p:nvSpPr>
        <p:spPr>
          <a:xfrm>
            <a:off x="7526197" y="3133929"/>
            <a:ext cx="2893029" cy="338552"/>
          </a:xfrm>
          <a:prstGeom prst="callout1">
            <a:avLst>
              <a:gd name="adj1" fmla="val 47149"/>
              <a:gd name="adj2" fmla="val -2057"/>
              <a:gd name="adj3" fmla="val 188048"/>
              <a:gd name="adj4" fmla="val -1658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 err="1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FAIRification</a:t>
            </a:r>
            <a:r>
              <a:rPr lang="en-GB" sz="16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rPr>
              <a:t> project manager </a:t>
            </a:r>
          </a:p>
        </p:txBody>
      </p:sp>
      <p:sp>
        <p:nvSpPr>
          <p:cNvPr id="34" name="Callout: Line with No Border 33">
            <a:extLst>
              <a:ext uri="{FF2B5EF4-FFF2-40B4-BE49-F238E27FC236}">
                <a16:creationId xmlns:a16="http://schemas.microsoft.com/office/drawing/2014/main" id="{EDA47267-B9E8-8FC6-5F01-CC51AC5F2584}"/>
              </a:ext>
            </a:extLst>
          </p:cNvPr>
          <p:cNvSpPr/>
          <p:nvPr/>
        </p:nvSpPr>
        <p:spPr>
          <a:xfrm>
            <a:off x="8838227" y="4476004"/>
            <a:ext cx="3258460" cy="748793"/>
          </a:xfrm>
          <a:prstGeom prst="callout1">
            <a:avLst>
              <a:gd name="adj1" fmla="val 23542"/>
              <a:gd name="adj2" fmla="val -1881"/>
              <a:gd name="adj3" fmla="val 37865"/>
              <a:gd name="adj4" fmla="val -14031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latinLnBrk="1"/>
            <a:r>
              <a:rPr lang="en-GB" sz="1600" kern="0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  <a:t>FAIR experts ‘at hand’ </a:t>
            </a:r>
            <a:br>
              <a:rPr lang="en-GB" sz="1600" kern="0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</a:br>
            <a:r>
              <a:rPr lang="en-GB" sz="1333" kern="0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  <a:cs typeface="+mj-cs"/>
                <a:sym typeface="Helvetica Neue"/>
              </a:rPr>
              <a:t>(e.g. ontology modellers, data &amp; software engineers, ELSI experts)</a:t>
            </a:r>
            <a:endParaRPr lang="en-GB" sz="1600" kern="0" dirty="0">
              <a:solidFill>
                <a:schemeClr val="accent2">
                  <a:lumMod val="50000"/>
                </a:schemeClr>
              </a:solidFill>
              <a:latin typeface="Helvetica Neue"/>
              <a:ea typeface="+mj-ea"/>
              <a:cs typeface="+mj-cs"/>
              <a:sym typeface="Helvetica Neue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25B1B7-156C-2AC1-5CA3-5CB634445BE7}"/>
              </a:ext>
            </a:extLst>
          </p:cNvPr>
          <p:cNvGrpSpPr/>
          <p:nvPr/>
        </p:nvGrpSpPr>
        <p:grpSpPr>
          <a:xfrm>
            <a:off x="7871300" y="4719834"/>
            <a:ext cx="507990" cy="648766"/>
            <a:chOff x="9021461" y="2318413"/>
            <a:chExt cx="331773" cy="423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5" name="Google Shape;280;p15">
              <a:extLst>
                <a:ext uri="{FF2B5EF4-FFF2-40B4-BE49-F238E27FC236}">
                  <a16:creationId xmlns:a16="http://schemas.microsoft.com/office/drawing/2014/main" id="{7448278F-C1DA-148E-EADE-BE53692E999F}"/>
                </a:ext>
              </a:extLst>
            </p:cNvPr>
            <p:cNvSpPr/>
            <p:nvPr/>
          </p:nvSpPr>
          <p:spPr>
            <a:xfrm>
              <a:off x="9021461" y="2489583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36" name="Google Shape;281;p15">
              <a:extLst>
                <a:ext uri="{FF2B5EF4-FFF2-40B4-BE49-F238E27FC236}">
                  <a16:creationId xmlns:a16="http://schemas.microsoft.com/office/drawing/2014/main" id="{6C29F277-AB88-C9F0-3DC4-5FE770D685F1}"/>
                </a:ext>
              </a:extLst>
            </p:cNvPr>
            <p:cNvSpPr/>
            <p:nvPr/>
          </p:nvSpPr>
          <p:spPr>
            <a:xfrm>
              <a:off x="9089007" y="2318413"/>
              <a:ext cx="196686" cy="17117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34F77C-1D27-61D0-A08C-BC8D797646B5}"/>
              </a:ext>
            </a:extLst>
          </p:cNvPr>
          <p:cNvGrpSpPr/>
          <p:nvPr/>
        </p:nvGrpSpPr>
        <p:grpSpPr>
          <a:xfrm>
            <a:off x="4045050" y="5022111"/>
            <a:ext cx="799671" cy="782940"/>
            <a:chOff x="3958148" y="2314458"/>
            <a:chExt cx="522273" cy="511346"/>
          </a:xfrm>
          <a:solidFill>
            <a:schemeClr val="accent2">
              <a:lumMod val="50000"/>
            </a:schemeClr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3A769F-4F8C-99CF-49E9-DD519C0F39AF}"/>
                </a:ext>
              </a:extLst>
            </p:cNvPr>
            <p:cNvGrpSpPr/>
            <p:nvPr/>
          </p:nvGrpSpPr>
          <p:grpSpPr>
            <a:xfrm>
              <a:off x="4148648" y="2314458"/>
              <a:ext cx="331773" cy="423716"/>
              <a:chOff x="9021461" y="2318413"/>
              <a:chExt cx="331773" cy="423716"/>
            </a:xfrm>
            <a:grpFill/>
          </p:grpSpPr>
          <p:sp>
            <p:nvSpPr>
              <p:cNvPr id="46" name="Google Shape;280;p15">
                <a:extLst>
                  <a:ext uri="{FF2B5EF4-FFF2-40B4-BE49-F238E27FC236}">
                    <a16:creationId xmlns:a16="http://schemas.microsoft.com/office/drawing/2014/main" id="{F7E4EFD6-1A17-58B9-BE5B-9951AEA5CD39}"/>
                  </a:ext>
                </a:extLst>
              </p:cNvPr>
              <p:cNvSpPr/>
              <p:nvPr/>
            </p:nvSpPr>
            <p:spPr>
              <a:xfrm>
                <a:off x="9021461" y="2489583"/>
                <a:ext cx="331773" cy="2525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7" name="Google Shape;281;p15">
                <a:extLst>
                  <a:ext uri="{FF2B5EF4-FFF2-40B4-BE49-F238E27FC236}">
                    <a16:creationId xmlns:a16="http://schemas.microsoft.com/office/drawing/2014/main" id="{B01F9FC8-621A-6A0C-1457-DAA54B38DA3F}"/>
                  </a:ext>
                </a:extLst>
              </p:cNvPr>
              <p:cNvSpPr/>
              <p:nvPr/>
            </p:nvSpPr>
            <p:spPr>
              <a:xfrm>
                <a:off x="9089007" y="2318413"/>
                <a:ext cx="196686" cy="171170"/>
              </a:xfrm>
              <a:prstGeom prst="ellipse">
                <a:avLst/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280;p15">
              <a:extLst>
                <a:ext uri="{FF2B5EF4-FFF2-40B4-BE49-F238E27FC236}">
                  <a16:creationId xmlns:a16="http://schemas.microsoft.com/office/drawing/2014/main" id="{94703CE5-15C7-4FF7-1422-9BCB9881C503}"/>
                </a:ext>
              </a:extLst>
            </p:cNvPr>
            <p:cNvSpPr/>
            <p:nvPr/>
          </p:nvSpPr>
          <p:spPr>
            <a:xfrm>
              <a:off x="3958148" y="2489438"/>
              <a:ext cx="331773" cy="2525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9" name="Google Shape;281;p15">
              <a:extLst>
                <a:ext uri="{FF2B5EF4-FFF2-40B4-BE49-F238E27FC236}">
                  <a16:creationId xmlns:a16="http://schemas.microsoft.com/office/drawing/2014/main" id="{730A93B6-3D9E-0645-33C3-8536F97ED4A3}"/>
                </a:ext>
              </a:extLst>
            </p:cNvPr>
            <p:cNvSpPr/>
            <p:nvPr/>
          </p:nvSpPr>
          <p:spPr>
            <a:xfrm>
              <a:off x="4025694" y="2318268"/>
              <a:ext cx="196686" cy="171170"/>
            </a:xfrm>
            <a:prstGeom prst="ellipse">
              <a:avLst/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defRPr/>
              </a:pPr>
              <a:endParaRPr>
                <a:solidFill>
                  <a:srgbClr val="F3F3F3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9219444-20E1-61C2-AF64-3BA5D2A2414B}"/>
                </a:ext>
              </a:extLst>
            </p:cNvPr>
            <p:cNvGrpSpPr/>
            <p:nvPr/>
          </p:nvGrpSpPr>
          <p:grpSpPr>
            <a:xfrm>
              <a:off x="4064828" y="2402088"/>
              <a:ext cx="331773" cy="423716"/>
              <a:chOff x="9021461" y="2318413"/>
              <a:chExt cx="331773" cy="423716"/>
            </a:xfrm>
            <a:grpFill/>
          </p:grpSpPr>
          <p:sp>
            <p:nvSpPr>
              <p:cNvPr id="52" name="Google Shape;280;p15">
                <a:extLst>
                  <a:ext uri="{FF2B5EF4-FFF2-40B4-BE49-F238E27FC236}">
                    <a16:creationId xmlns:a16="http://schemas.microsoft.com/office/drawing/2014/main" id="{F75799FF-D3F2-B279-B777-4A7709E7D796}"/>
                  </a:ext>
                </a:extLst>
              </p:cNvPr>
              <p:cNvSpPr/>
              <p:nvPr/>
            </p:nvSpPr>
            <p:spPr>
              <a:xfrm>
                <a:off x="9021461" y="2489583"/>
                <a:ext cx="331773" cy="2525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Google Shape;281;p15">
                <a:extLst>
                  <a:ext uri="{FF2B5EF4-FFF2-40B4-BE49-F238E27FC236}">
                    <a16:creationId xmlns:a16="http://schemas.microsoft.com/office/drawing/2014/main" id="{B3BCB75B-8467-C837-F1C4-EE937E6AF815}"/>
                  </a:ext>
                </a:extLst>
              </p:cNvPr>
              <p:cNvSpPr/>
              <p:nvPr/>
            </p:nvSpPr>
            <p:spPr>
              <a:xfrm>
                <a:off x="9089007" y="2318413"/>
                <a:ext cx="196686" cy="171170"/>
              </a:xfrm>
              <a:prstGeom prst="ellipse">
                <a:avLst/>
              </a:pr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C858BA0-908E-BCF3-87EE-E3AD40574874}"/>
              </a:ext>
            </a:extLst>
          </p:cNvPr>
          <p:cNvCxnSpPr>
            <a:cxnSpLocks/>
          </p:cNvCxnSpPr>
          <p:nvPr/>
        </p:nvCxnSpPr>
        <p:spPr>
          <a:xfrm flipH="1">
            <a:off x="5008070" y="4891673"/>
            <a:ext cx="363067" cy="14168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F22665-E71F-AEA8-E0A2-FCB60211EABD}"/>
              </a:ext>
            </a:extLst>
          </p:cNvPr>
          <p:cNvCxnSpPr>
            <a:cxnSpLocks/>
          </p:cNvCxnSpPr>
          <p:nvPr/>
        </p:nvCxnSpPr>
        <p:spPr>
          <a:xfrm>
            <a:off x="7344436" y="4578533"/>
            <a:ext cx="363522" cy="119986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E3F58CA-C498-5C3D-F18B-780ADBEB2472}"/>
              </a:ext>
            </a:extLst>
          </p:cNvPr>
          <p:cNvGrpSpPr/>
          <p:nvPr/>
        </p:nvGrpSpPr>
        <p:grpSpPr>
          <a:xfrm>
            <a:off x="-16995" y="2772534"/>
            <a:ext cx="3129386" cy="1355834"/>
            <a:chOff x="-928805" y="5582623"/>
            <a:chExt cx="3129386" cy="13558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F0F204-87F3-C5ED-2940-15134BEC4D74}"/>
                </a:ext>
              </a:extLst>
            </p:cNvPr>
            <p:cNvGrpSpPr/>
            <p:nvPr/>
          </p:nvGrpSpPr>
          <p:grpSpPr>
            <a:xfrm>
              <a:off x="1236838" y="5582623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Google Shape;283;p15">
                <a:extLst>
                  <a:ext uri="{FF2B5EF4-FFF2-40B4-BE49-F238E27FC236}">
                    <a16:creationId xmlns:a16="http://schemas.microsoft.com/office/drawing/2014/main" id="{E712332F-732B-1537-5777-BB9E08E969F3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Google Shape;284;p15">
                <a:extLst>
                  <a:ext uri="{FF2B5EF4-FFF2-40B4-BE49-F238E27FC236}">
                    <a16:creationId xmlns:a16="http://schemas.microsoft.com/office/drawing/2014/main" id="{0C25EF84-2844-3D5C-DEB9-147067C13583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28B2D2-0381-E2CF-A4CB-A914AD4F5747}"/>
                </a:ext>
              </a:extLst>
            </p:cNvPr>
            <p:cNvGrpSpPr/>
            <p:nvPr/>
          </p:nvGrpSpPr>
          <p:grpSpPr>
            <a:xfrm>
              <a:off x="1692593" y="5650467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" name="Google Shape;283;p15">
                <a:extLst>
                  <a:ext uri="{FF2B5EF4-FFF2-40B4-BE49-F238E27FC236}">
                    <a16:creationId xmlns:a16="http://schemas.microsoft.com/office/drawing/2014/main" id="{8F999750-43AA-1231-7B34-206DAC2D8275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Google Shape;284;p15">
                <a:extLst>
                  <a:ext uri="{FF2B5EF4-FFF2-40B4-BE49-F238E27FC236}">
                    <a16:creationId xmlns:a16="http://schemas.microsoft.com/office/drawing/2014/main" id="{9F8726F1-1D79-213C-D4B5-62C58D66D00E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A25D07-D1B6-78FC-9CDF-CE95734A0015}"/>
                </a:ext>
              </a:extLst>
            </p:cNvPr>
            <p:cNvGrpSpPr/>
            <p:nvPr/>
          </p:nvGrpSpPr>
          <p:grpSpPr>
            <a:xfrm>
              <a:off x="1365208" y="5827141"/>
              <a:ext cx="507988" cy="648770"/>
              <a:chOff x="8359193" y="5355393"/>
              <a:chExt cx="507988" cy="64877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Google Shape;283;p15">
                <a:extLst>
                  <a:ext uri="{FF2B5EF4-FFF2-40B4-BE49-F238E27FC236}">
                    <a16:creationId xmlns:a16="http://schemas.microsoft.com/office/drawing/2014/main" id="{AC96772D-7C73-B764-5A64-9B72FEA5A7E0}"/>
                  </a:ext>
                </a:extLst>
              </p:cNvPr>
              <p:cNvSpPr/>
              <p:nvPr/>
            </p:nvSpPr>
            <p:spPr>
              <a:xfrm>
                <a:off x="8359193" y="5617481"/>
                <a:ext cx="507988" cy="3866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Google Shape;284;p15">
                <a:extLst>
                  <a:ext uri="{FF2B5EF4-FFF2-40B4-BE49-F238E27FC236}">
                    <a16:creationId xmlns:a16="http://schemas.microsoft.com/office/drawing/2014/main" id="{873CE632-B78A-D35F-290F-869ACE2A072F}"/>
                  </a:ext>
                </a:extLst>
              </p:cNvPr>
              <p:cNvSpPr/>
              <p:nvPr/>
            </p:nvSpPr>
            <p:spPr>
              <a:xfrm>
                <a:off x="8462577" y="5355393"/>
                <a:ext cx="301152" cy="262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defRPr/>
                </a:pPr>
                <a:endParaRPr>
                  <a:solidFill>
                    <a:srgbClr val="F3F3F3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7" name="Callout: Line with No Border 27">
              <a:extLst>
                <a:ext uri="{FF2B5EF4-FFF2-40B4-BE49-F238E27FC236}">
                  <a16:creationId xmlns:a16="http://schemas.microsoft.com/office/drawing/2014/main" id="{63FC6D7B-1AD7-FCE7-FFF3-6A94793C04F7}"/>
                </a:ext>
              </a:extLst>
            </p:cNvPr>
            <p:cNvSpPr/>
            <p:nvPr/>
          </p:nvSpPr>
          <p:spPr>
            <a:xfrm>
              <a:off x="-928805" y="6353684"/>
              <a:ext cx="1977129" cy="584773"/>
            </a:xfrm>
            <a:prstGeom prst="callout1">
              <a:avLst>
                <a:gd name="adj1" fmla="val -5968"/>
                <a:gd name="adj2" fmla="val 84161"/>
                <a:gd name="adj3" fmla="val -48252"/>
                <a:gd name="adj4" fmla="val 102268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r" defTabSz="914377" latinLnBrk="1"/>
              <a:r>
                <a:rPr lang="en-GB" sz="1600" kern="0" dirty="0">
                  <a:solidFill>
                    <a:schemeClr val="accent1">
                      <a:lumMod val="50000"/>
                    </a:schemeClr>
                  </a:solidFill>
                  <a:latin typeface="Helvetica Neue"/>
                  <a:ea typeface="+mj-ea"/>
                  <a:cs typeface="+mj-cs"/>
                  <a:sym typeface="Helvetica Neue"/>
                </a:rPr>
                <a:t>Software developers ‘at hand’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C677FA-32DE-52B5-7CCC-975A77DEE6DD}"/>
              </a:ext>
            </a:extLst>
          </p:cNvPr>
          <p:cNvCxnSpPr>
            <a:cxnSpLocks/>
          </p:cNvCxnSpPr>
          <p:nvPr/>
        </p:nvCxnSpPr>
        <p:spPr>
          <a:xfrm flipH="1" flipV="1">
            <a:off x="3238090" y="3034618"/>
            <a:ext cx="467134" cy="193345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E7D68953-6181-2629-0711-B5DA98D448A3}"/>
              </a:ext>
            </a:extLst>
          </p:cNvPr>
          <p:cNvSpPr/>
          <p:nvPr/>
        </p:nvSpPr>
        <p:spPr>
          <a:xfrm>
            <a:off x="5662203" y="5368599"/>
            <a:ext cx="1573878" cy="900573"/>
          </a:xfrm>
          <a:prstGeom prst="leftRight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Knowledge transfer</a:t>
            </a:r>
          </a:p>
        </p:txBody>
      </p:sp>
    </p:spTree>
    <p:extLst>
      <p:ext uri="{BB962C8B-B14F-4D97-AF65-F5344CB8AC3E}">
        <p14:creationId xmlns:p14="http://schemas.microsoft.com/office/powerpoint/2010/main" val="264965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F239E-F9C8-C6FF-1C72-8776778F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LUMC FAIR organisation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FED34-4CF5-9A87-77F3-B66380A56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Building the LUMC Data Competence Centre</a:t>
            </a:r>
            <a:br>
              <a:rPr lang="en-GB" dirty="0"/>
            </a:br>
            <a:r>
              <a:rPr lang="en-GB" dirty="0"/>
              <a:t>(work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228718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763E-77B1-E1C0-8D95-9B1A6302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BCDF-8E64-0686-8657-070AD551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GB" dirty="0"/>
              <a:t>LUMC Data Competency Centre </a:t>
            </a:r>
            <a:br>
              <a:rPr lang="en-GB" dirty="0"/>
            </a:br>
            <a:r>
              <a:rPr lang="en-GB" dirty="0"/>
              <a:t>(founders)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179C2-8FED-F6A6-A4C3-A5E60B485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50861"/>
              </p:ext>
            </p:extLst>
          </p:nvPr>
        </p:nvGraphicFramePr>
        <p:xfrm>
          <a:off x="0" y="1469571"/>
          <a:ext cx="12139497" cy="502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CB21F5-BF6A-7637-33AF-E820FC63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015-5368-9C7E-D952-05D64CF2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LUMC Data Competency Centre - extended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340A1A-34DF-AFCB-A85D-F7C5B65D1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938740"/>
              </p:ext>
            </p:extLst>
          </p:nvPr>
        </p:nvGraphicFramePr>
        <p:xfrm>
          <a:off x="-1" y="1690689"/>
          <a:ext cx="12139497" cy="502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96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CE78-2313-6EF4-0BEE-AD4EB1B1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43E0277E-8E79-46E5-2E82-22F48C116E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7527749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62C2FF15-C0E2-4C4F-95AD-AFF146B1F9C7}">
                    <psuz:zmPr id="{B77FC024-0777-0F49-AE8F-EDB66BD5DFB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11460" y="152297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4000767-2367-D348-AA6D-CFA167CF3A39}">
                    <psuz:zmPr id="{8EF0D43B-40C8-224E-B625-F3D9AC3EDDE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3070" y="152297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BF5E030-A029-014F-9D53-01417534D53C}">
                    <psuz:zmPr id="{C0FB28C7-EBBF-D842-8D7E-E7A4A036515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11460" y="2240939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43E0277E-8E79-46E5-2E82-22F48C116EF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Picture 3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49660" y="1977922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270" y="1977922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49660" y="4066564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09736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8D7D2-91FC-24DB-B077-85E14C4F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BABE84-709B-446D-04DD-A48C94519B0D}"/>
              </a:ext>
            </a:extLst>
          </p:cNvPr>
          <p:cNvSpPr/>
          <p:nvPr/>
        </p:nvSpPr>
        <p:spPr>
          <a:xfrm>
            <a:off x="601366" y="1151482"/>
            <a:ext cx="2700599" cy="59984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B007A4-8B37-21D6-B709-2A463875DDA0}"/>
              </a:ext>
            </a:extLst>
          </p:cNvPr>
          <p:cNvSpPr/>
          <p:nvPr/>
        </p:nvSpPr>
        <p:spPr>
          <a:xfrm>
            <a:off x="601366" y="3196320"/>
            <a:ext cx="2700599" cy="2554891"/>
          </a:xfrm>
          <a:prstGeom prst="roundRect">
            <a:avLst>
              <a:gd name="adj" fmla="val 10362"/>
            </a:avLst>
          </a:prstGeom>
          <a:solidFill>
            <a:srgbClr val="FFF2CC">
              <a:alpha val="69804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ED79252-F098-B845-D698-78117BE17864}"/>
              </a:ext>
            </a:extLst>
          </p:cNvPr>
          <p:cNvSpPr/>
          <p:nvPr/>
        </p:nvSpPr>
        <p:spPr>
          <a:xfrm>
            <a:off x="4295654" y="2374650"/>
            <a:ext cx="7322749" cy="2266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9B209F7-C711-C63C-2177-83D372505D49}"/>
              </a:ext>
            </a:extLst>
          </p:cNvPr>
          <p:cNvSpPr/>
          <p:nvPr/>
        </p:nvSpPr>
        <p:spPr>
          <a:xfrm>
            <a:off x="601366" y="1842028"/>
            <a:ext cx="2700599" cy="2019153"/>
          </a:xfrm>
          <a:prstGeom prst="roundRect">
            <a:avLst>
              <a:gd name="adj" fmla="val 8257"/>
            </a:avLst>
          </a:prstGeom>
          <a:solidFill>
            <a:srgbClr val="E7E6E6">
              <a:alpha val="69804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8BB224-4D50-7108-E4DD-C2AC2368A66F}"/>
              </a:ext>
            </a:extLst>
          </p:cNvPr>
          <p:cNvSpPr/>
          <p:nvPr/>
        </p:nvSpPr>
        <p:spPr>
          <a:xfrm>
            <a:off x="837848" y="3991069"/>
            <a:ext cx="2227635" cy="817071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EDBCA-9DFC-CB3E-1398-7D19BD9E0062}"/>
              </a:ext>
            </a:extLst>
          </p:cNvPr>
          <p:cNvSpPr/>
          <p:nvPr/>
        </p:nvSpPr>
        <p:spPr>
          <a:xfrm>
            <a:off x="837848" y="2353186"/>
            <a:ext cx="2227635" cy="775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Dataset in OPAL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D2EB16-CAEE-00D5-8CAF-2E0F9740AF67}"/>
              </a:ext>
            </a:extLst>
          </p:cNvPr>
          <p:cNvSpPr/>
          <p:nvPr/>
        </p:nvSpPr>
        <p:spPr>
          <a:xfrm>
            <a:off x="4848463" y="2857255"/>
            <a:ext cx="2227635" cy="105058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FAIR data point</a:t>
            </a:r>
            <a:br>
              <a:rPr lang="en-GB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Metadata Navigator for machines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C3644-4413-F34E-224D-943B7FDE1DC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065483" y="2740774"/>
            <a:ext cx="1782980" cy="64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471BA-2713-18C2-2B41-27C218FCA543}"/>
              </a:ext>
            </a:extLst>
          </p:cNvPr>
          <p:cNvSpPr/>
          <p:nvPr/>
        </p:nvSpPr>
        <p:spPr>
          <a:xfrm>
            <a:off x="7786558" y="2857255"/>
            <a:ext cx="2140073" cy="105058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Disqover</a:t>
            </a:r>
            <a:br>
              <a:rPr lang="en-GB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Navigator for humans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CCD152-5955-256F-57A3-8796A7446921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7076098" y="3382549"/>
            <a:ext cx="710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5D176-DD56-8C05-B382-B1D28A9C8612}"/>
              </a:ext>
            </a:extLst>
          </p:cNvPr>
          <p:cNvSpPr/>
          <p:nvPr/>
        </p:nvSpPr>
        <p:spPr>
          <a:xfrm>
            <a:off x="8879224" y="5234899"/>
            <a:ext cx="1836361" cy="998832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ED7D31"/>
                </a:solidFill>
                <a:latin typeface="Calibri" panose="020F0502020204030204"/>
              </a:rPr>
              <a:t>Knowledge graph applications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27F2C-6A2C-795F-8ED4-8420BDF00284}"/>
              </a:ext>
            </a:extLst>
          </p:cNvPr>
          <p:cNvCxnSpPr>
            <a:cxnSpLocks/>
            <a:stCxn id="48" idx="4"/>
            <a:endCxn id="14" idx="1"/>
          </p:cNvCxnSpPr>
          <p:nvPr/>
        </p:nvCxnSpPr>
        <p:spPr>
          <a:xfrm>
            <a:off x="8443386" y="5712247"/>
            <a:ext cx="435838" cy="22068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631151-B813-CFD2-1385-68179B5D9D19}"/>
              </a:ext>
            </a:extLst>
          </p:cNvPr>
          <p:cNvSpPr/>
          <p:nvPr/>
        </p:nvSpPr>
        <p:spPr>
          <a:xfrm>
            <a:off x="837848" y="1239306"/>
            <a:ext cx="2227635" cy="38417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Dataset in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cBioPortal</a:t>
            </a: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8D020A-EF55-F4D9-478A-A0241B0ABE5B}"/>
              </a:ext>
            </a:extLst>
          </p:cNvPr>
          <p:cNvCxnSpPr>
            <a:cxnSpLocks/>
            <a:stCxn id="19" idx="3"/>
            <a:endCxn id="5" idx="1"/>
          </p:cNvCxnSpPr>
          <p:nvPr/>
        </p:nvCxnSpPr>
        <p:spPr>
          <a:xfrm>
            <a:off x="3065483" y="1431392"/>
            <a:ext cx="1782980" cy="19511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2EA26A-4764-D522-2126-68B1394DD1CE}"/>
              </a:ext>
            </a:extLst>
          </p:cNvPr>
          <p:cNvSpPr/>
          <p:nvPr/>
        </p:nvSpPr>
        <p:spPr>
          <a:xfrm>
            <a:off x="837848" y="3933722"/>
            <a:ext cx="2227635" cy="843064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Clinical Genetics Genome &amp; Clinical Data sets for EJP RD use case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17A892-8008-718A-73E1-8F783D49B5F9}"/>
              </a:ext>
            </a:extLst>
          </p:cNvPr>
          <p:cNvCxnSpPr>
            <a:cxnSpLocks/>
            <a:stCxn id="24" idx="3"/>
            <a:endCxn id="5" idx="1"/>
          </p:cNvCxnSpPr>
          <p:nvPr/>
        </p:nvCxnSpPr>
        <p:spPr>
          <a:xfrm flipV="1">
            <a:off x="3065483" y="3382549"/>
            <a:ext cx="1782980" cy="97270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021753-F4C8-7C43-5BE1-9F551C8A914D}"/>
              </a:ext>
            </a:extLst>
          </p:cNvPr>
          <p:cNvCxnSpPr>
            <a:cxnSpLocks/>
            <a:stCxn id="28" idx="3"/>
            <a:endCxn id="5" idx="1"/>
          </p:cNvCxnSpPr>
          <p:nvPr/>
        </p:nvCxnSpPr>
        <p:spPr>
          <a:xfrm flipV="1">
            <a:off x="3065483" y="3382549"/>
            <a:ext cx="1782980" cy="1017056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216B7FD-5999-3A11-DB96-CAFDE9A2E4E9}"/>
              </a:ext>
            </a:extLst>
          </p:cNvPr>
          <p:cNvSpPr/>
          <p:nvPr/>
        </p:nvSpPr>
        <p:spPr>
          <a:xfrm>
            <a:off x="4375499" y="824077"/>
            <a:ext cx="2700599" cy="1439535"/>
          </a:xfrm>
          <a:prstGeom prst="wedgeRoundRectCallout">
            <a:avLst>
              <a:gd name="adj1" fmla="val -47787"/>
              <a:gd name="adj2" fmla="val 92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FAIRification</a:t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Publish machine actionable metadata conform agreed standards for machines</a:t>
            </a:r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96B895AB-7D54-7EB4-4C3F-F0C29C844F52}"/>
              </a:ext>
            </a:extLst>
          </p:cNvPr>
          <p:cNvSpPr/>
          <p:nvPr/>
        </p:nvSpPr>
        <p:spPr>
          <a:xfrm>
            <a:off x="7468714" y="5166440"/>
            <a:ext cx="974672" cy="1091613"/>
          </a:xfrm>
          <a:prstGeom prst="can">
            <a:avLst>
              <a:gd name="adj" fmla="val 21197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19F48AB-B610-4B04-5F6B-D28C5656D346}"/>
              </a:ext>
            </a:extLst>
          </p:cNvPr>
          <p:cNvCxnSpPr>
            <a:cxnSpLocks/>
            <a:stCxn id="5" idx="2"/>
            <a:endCxn id="48" idx="2"/>
          </p:cNvCxnSpPr>
          <p:nvPr/>
        </p:nvCxnSpPr>
        <p:spPr>
          <a:xfrm>
            <a:off x="5962281" y="3907843"/>
            <a:ext cx="1506433" cy="18044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8200CB0-72B0-C537-7F9D-9B1B62F3D675}"/>
              </a:ext>
            </a:extLst>
          </p:cNvPr>
          <p:cNvSpPr/>
          <p:nvPr/>
        </p:nvSpPr>
        <p:spPr>
          <a:xfrm>
            <a:off x="837848" y="4859106"/>
            <a:ext cx="2227635" cy="315239"/>
          </a:xfrm>
          <a:prstGeom prst="round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BIND Knowledge base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4DDA5F-13D1-B6BF-D876-C430FB054083}"/>
              </a:ext>
            </a:extLst>
          </p:cNvPr>
          <p:cNvCxnSpPr>
            <a:cxnSpLocks/>
            <a:stCxn id="59" idx="3"/>
            <a:endCxn id="5" idx="1"/>
          </p:cNvCxnSpPr>
          <p:nvPr/>
        </p:nvCxnSpPr>
        <p:spPr>
          <a:xfrm flipV="1">
            <a:off x="3065483" y="3382549"/>
            <a:ext cx="1782980" cy="163417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3775A54-360D-7AB6-C5DA-506201A971E4}"/>
              </a:ext>
            </a:extLst>
          </p:cNvPr>
          <p:cNvSpPr/>
          <p:nvPr/>
        </p:nvSpPr>
        <p:spPr>
          <a:xfrm>
            <a:off x="837848" y="5232330"/>
            <a:ext cx="2227635" cy="460896"/>
          </a:xfrm>
          <a:prstGeom prst="round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LUMC-curated FAIR LOVD instances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0D0F435-8865-FF6E-714D-679C034380CC}"/>
              </a:ext>
            </a:extLst>
          </p:cNvPr>
          <p:cNvCxnSpPr>
            <a:cxnSpLocks/>
            <a:stCxn id="66" idx="3"/>
            <a:endCxn id="5" idx="1"/>
          </p:cNvCxnSpPr>
          <p:nvPr/>
        </p:nvCxnSpPr>
        <p:spPr>
          <a:xfrm flipV="1">
            <a:off x="3065483" y="3382549"/>
            <a:ext cx="1782980" cy="2080229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0DED84A-3BFC-DFFD-35C4-CAC2E3ECA35C}"/>
              </a:ext>
            </a:extLst>
          </p:cNvPr>
          <p:cNvSpPr/>
          <p:nvPr/>
        </p:nvSpPr>
        <p:spPr>
          <a:xfrm>
            <a:off x="837848" y="3219623"/>
            <a:ext cx="2227635" cy="572139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ENDO &amp; BOND registries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F1E7202-BDEC-715F-B8F8-6F8ABC9685A5}"/>
              </a:ext>
            </a:extLst>
          </p:cNvPr>
          <p:cNvCxnSpPr>
            <a:cxnSpLocks/>
            <a:stCxn id="72" idx="3"/>
            <a:endCxn id="5" idx="1"/>
          </p:cNvCxnSpPr>
          <p:nvPr/>
        </p:nvCxnSpPr>
        <p:spPr>
          <a:xfrm flipV="1">
            <a:off x="3065483" y="3382549"/>
            <a:ext cx="1782980" cy="123144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ABB9660-A35E-4D3C-16A3-557B616AF126}"/>
              </a:ext>
            </a:extLst>
          </p:cNvPr>
          <p:cNvSpPr txBox="1"/>
          <p:nvPr/>
        </p:nvSpPr>
        <p:spPr>
          <a:xfrm rot="16200000">
            <a:off x="11222086" y="3319337"/>
            <a:ext cx="12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DCC-central</a:t>
            </a:r>
          </a:p>
        </p:txBody>
      </p:sp>
      <p:sp>
        <p:nvSpPr>
          <p:cNvPr id="2" name="Title 99">
            <a:extLst>
              <a:ext uri="{FF2B5EF4-FFF2-40B4-BE49-F238E27FC236}">
                <a16:creationId xmlns:a16="http://schemas.microsoft.com/office/drawing/2014/main" id="{9ACD0BEF-F7AE-6C2C-AA59-DDB17239F482}"/>
              </a:ext>
            </a:extLst>
          </p:cNvPr>
          <p:cNvSpPr txBox="1">
            <a:spLocks/>
          </p:cNvSpPr>
          <p:nvPr/>
        </p:nvSpPr>
        <p:spPr>
          <a:xfrm>
            <a:off x="4682426" y="72150"/>
            <a:ext cx="7344667" cy="456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7">
              <a:defRPr/>
            </a:pPr>
            <a:r>
              <a:rPr lang="en-GB" sz="3200" dirty="0">
                <a:solidFill>
                  <a:srgbClr val="4472C4"/>
                </a:solidFill>
                <a:latin typeface="Calibri Light" panose="020F0302020204030204"/>
              </a:rPr>
              <a:t>Focus of DCC: FAIR metadata management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309825-9F24-BFC3-9460-788DF9717164}"/>
              </a:ext>
            </a:extLst>
          </p:cNvPr>
          <p:cNvSpPr/>
          <p:nvPr/>
        </p:nvSpPr>
        <p:spPr>
          <a:xfrm>
            <a:off x="7791886" y="711957"/>
            <a:ext cx="2185332" cy="69711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Health RI National data portal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810D93-A623-CDDC-927A-9D05B19A037F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7076098" y="1060515"/>
            <a:ext cx="715788" cy="232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4EE9BE3-93AF-FB62-E697-9EC98F7C1E81}"/>
              </a:ext>
            </a:extLst>
          </p:cNvPr>
          <p:cNvSpPr/>
          <p:nvPr/>
        </p:nvSpPr>
        <p:spPr>
          <a:xfrm>
            <a:off x="837848" y="1928566"/>
            <a:ext cx="2227635" cy="33504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Dataset in Castor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147298-8999-B4E2-4F57-18FC4DC8BC84}"/>
              </a:ext>
            </a:extLst>
          </p:cNvPr>
          <p:cNvSpPr txBox="1"/>
          <p:nvPr/>
        </p:nvSpPr>
        <p:spPr>
          <a:xfrm rot="16200000">
            <a:off x="18986" y="1246725"/>
            <a:ext cx="67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LCCO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B1B10B7-926D-A94C-1685-8B963B324284}"/>
              </a:ext>
            </a:extLst>
          </p:cNvPr>
          <p:cNvSpPr txBox="1"/>
          <p:nvPr/>
        </p:nvSpPr>
        <p:spPr>
          <a:xfrm rot="16200000">
            <a:off x="28732" y="257553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ADM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7334E6A-EEE5-5520-BB9A-134873E0F8CC}"/>
              </a:ext>
            </a:extLst>
          </p:cNvPr>
          <p:cNvSpPr txBox="1"/>
          <p:nvPr/>
        </p:nvSpPr>
        <p:spPr>
          <a:xfrm rot="16200000">
            <a:off x="-92069" y="4395447"/>
            <a:ext cx="89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HG&amp;CG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39BA551-2CF0-CF64-C729-4CD21F11249B}"/>
              </a:ext>
            </a:extLst>
          </p:cNvPr>
          <p:cNvSpPr/>
          <p:nvPr/>
        </p:nvSpPr>
        <p:spPr>
          <a:xfrm>
            <a:off x="601366" y="185236"/>
            <a:ext cx="2700599" cy="85934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DD18397-4D26-DECB-21B5-A759BCCA6D3B}"/>
              </a:ext>
            </a:extLst>
          </p:cNvPr>
          <p:cNvSpPr/>
          <p:nvPr/>
        </p:nvSpPr>
        <p:spPr>
          <a:xfrm>
            <a:off x="837848" y="288364"/>
            <a:ext cx="2227635" cy="63277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Dataset in Clinical Data Platform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36F5A99-1593-8AE3-63BE-7A028802F66C}"/>
              </a:ext>
            </a:extLst>
          </p:cNvPr>
          <p:cNvSpPr txBox="1"/>
          <p:nvPr/>
        </p:nvSpPr>
        <p:spPr>
          <a:xfrm rot="16200000">
            <a:off x="1478" y="46020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IT&amp;DI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E640110-3353-326F-D713-29AABCAC3BD6}"/>
              </a:ext>
            </a:extLst>
          </p:cNvPr>
          <p:cNvSpPr/>
          <p:nvPr/>
        </p:nvSpPr>
        <p:spPr>
          <a:xfrm>
            <a:off x="601366" y="5795670"/>
            <a:ext cx="2700599" cy="64633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8C9B3FE2-AF70-D6C8-CCF1-553C233777ED}"/>
              </a:ext>
            </a:extLst>
          </p:cNvPr>
          <p:cNvSpPr/>
          <p:nvPr/>
        </p:nvSpPr>
        <p:spPr>
          <a:xfrm>
            <a:off x="837848" y="5901953"/>
            <a:ext cx="2227635" cy="4337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GP Dataset in ELAN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E0631F1-E698-5932-5366-B8C1107DE86F}"/>
              </a:ext>
            </a:extLst>
          </p:cNvPr>
          <p:cNvSpPr txBox="1"/>
          <p:nvPr/>
        </p:nvSpPr>
        <p:spPr>
          <a:xfrm rot="16200000">
            <a:off x="6034" y="5894789"/>
            <a:ext cx="7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PHEG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0CB73D4-23E9-B2E8-68F7-A3AC5CE8DC26}"/>
              </a:ext>
            </a:extLst>
          </p:cNvPr>
          <p:cNvSpPr txBox="1"/>
          <p:nvPr/>
        </p:nvSpPr>
        <p:spPr>
          <a:xfrm rot="16200000">
            <a:off x="11127461" y="5371648"/>
            <a:ext cx="148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Biosemantics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 group</a:t>
            </a:r>
          </a:p>
        </p:txBody>
      </p:sp>
      <p:pic>
        <p:nvPicPr>
          <p:cNvPr id="29" name="Graphic 28" descr="Database outline">
            <a:extLst>
              <a:ext uri="{FF2B5EF4-FFF2-40B4-BE49-F238E27FC236}">
                <a16:creationId xmlns:a16="http://schemas.microsoft.com/office/drawing/2014/main" id="{BC8453D4-1A8D-36A9-0E30-1700AC38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2267474"/>
            <a:ext cx="1386185" cy="1386185"/>
          </a:xfrm>
          <a:prstGeom prst="rect">
            <a:avLst/>
          </a:prstGeom>
        </p:spPr>
      </p:pic>
      <p:pic>
        <p:nvPicPr>
          <p:cNvPr id="32" name="Graphic 31" descr="Database outline">
            <a:extLst>
              <a:ext uri="{FF2B5EF4-FFF2-40B4-BE49-F238E27FC236}">
                <a16:creationId xmlns:a16="http://schemas.microsoft.com/office/drawing/2014/main" id="{131C4493-03F7-3EBA-C9C9-70EA1C82B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7676"/>
            <a:ext cx="1386185" cy="1168439"/>
          </a:xfrm>
          <a:prstGeom prst="rect">
            <a:avLst/>
          </a:prstGeom>
        </p:spPr>
      </p:pic>
      <p:pic>
        <p:nvPicPr>
          <p:cNvPr id="33" name="Graphic 32" descr="Database outline">
            <a:extLst>
              <a:ext uri="{FF2B5EF4-FFF2-40B4-BE49-F238E27FC236}">
                <a16:creationId xmlns:a16="http://schemas.microsoft.com/office/drawing/2014/main" id="{D39C5292-6801-9842-6DBA-ED5A46945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3965841"/>
            <a:ext cx="1386185" cy="1386185"/>
          </a:xfrm>
          <a:prstGeom prst="rect">
            <a:avLst/>
          </a:prstGeom>
        </p:spPr>
      </p:pic>
      <p:pic>
        <p:nvPicPr>
          <p:cNvPr id="36" name="Graphic 35" descr="Database outline">
            <a:extLst>
              <a:ext uri="{FF2B5EF4-FFF2-40B4-BE49-F238E27FC236}">
                <a16:creationId xmlns:a16="http://schemas.microsoft.com/office/drawing/2014/main" id="{9D4A2B18-7266-D379-B492-70A0FB8EA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5574220"/>
            <a:ext cx="1386185" cy="1076413"/>
          </a:xfrm>
          <a:prstGeom prst="rect">
            <a:avLst/>
          </a:prstGeom>
        </p:spPr>
      </p:pic>
      <p:pic>
        <p:nvPicPr>
          <p:cNvPr id="37" name="Graphic 36" descr="Database outline">
            <a:extLst>
              <a:ext uri="{FF2B5EF4-FFF2-40B4-BE49-F238E27FC236}">
                <a16:creationId xmlns:a16="http://schemas.microsoft.com/office/drawing/2014/main" id="{59BCBF01-F168-D785-9268-CAE96B94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1022432"/>
            <a:ext cx="1386185" cy="902273"/>
          </a:xfrm>
          <a:prstGeom prst="rect">
            <a:avLst/>
          </a:prstGeom>
        </p:spPr>
      </p:pic>
      <p:pic>
        <p:nvPicPr>
          <p:cNvPr id="62" name="Graphic 61" descr="Workflow with solid fill">
            <a:extLst>
              <a:ext uri="{FF2B5EF4-FFF2-40B4-BE49-F238E27FC236}">
                <a16:creationId xmlns:a16="http://schemas.microsoft.com/office/drawing/2014/main" id="{4CC6F054-E915-FC52-5023-895AA2965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7961" y="5298121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A9237FA-428F-4743-FA12-28EEDFF468E9}"/>
              </a:ext>
            </a:extLst>
          </p:cNvPr>
          <p:cNvSpPr/>
          <p:nvPr/>
        </p:nvSpPr>
        <p:spPr>
          <a:xfrm>
            <a:off x="9582109" y="3920287"/>
            <a:ext cx="1874256" cy="625763"/>
          </a:xfrm>
          <a:prstGeom prst="wedgeRoundRectCallout">
            <a:avLst>
              <a:gd name="adj1" fmla="val -45649"/>
              <a:gd name="adj2" fmla="val -830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Testing commercial 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D61F7-EB5D-53EA-64F2-443FDE6E1ADA}"/>
              </a:ext>
            </a:extLst>
          </p:cNvPr>
          <p:cNvSpPr txBox="1"/>
          <p:nvPr/>
        </p:nvSpPr>
        <p:spPr>
          <a:xfrm>
            <a:off x="0" y="6505980"/>
            <a:ext cx="437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LUMC departments manage many databases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25E26F-2048-038C-8767-EC3EE229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96" y="2552958"/>
            <a:ext cx="1658889" cy="10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89FA5C64-F4BC-2A83-96BF-072FD1C5E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55580" r="53201" b="4285"/>
          <a:stretch/>
        </p:blipFill>
        <p:spPr>
          <a:xfrm>
            <a:off x="10494638" y="5393082"/>
            <a:ext cx="961727" cy="654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73B7CB-7B3B-64EE-C46B-C890EF29A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3809" y="635473"/>
            <a:ext cx="1181050" cy="722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Speech Bubble: Rectangle with Corners Rounded 2">
            <a:extLst>
              <a:ext uri="{FF2B5EF4-FFF2-40B4-BE49-F238E27FC236}">
                <a16:creationId xmlns:a16="http://schemas.microsoft.com/office/drawing/2014/main" id="{7F816B86-16CD-A5F0-2DA2-0D51D1F2588E}"/>
              </a:ext>
            </a:extLst>
          </p:cNvPr>
          <p:cNvSpPr/>
          <p:nvPr/>
        </p:nvSpPr>
        <p:spPr>
          <a:xfrm>
            <a:off x="5310263" y="5980876"/>
            <a:ext cx="1874256" cy="804974"/>
          </a:xfrm>
          <a:prstGeom prst="wedgeRoundRectCallout">
            <a:avLst>
              <a:gd name="adj1" fmla="val 69067"/>
              <a:gd name="adj2" fmla="val -494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Databases for ontologised data &amp; knowledge graphs</a:t>
            </a:r>
          </a:p>
        </p:txBody>
      </p:sp>
      <p:sp>
        <p:nvSpPr>
          <p:cNvPr id="108" name="Rectangle: Rounded Corners 12">
            <a:extLst>
              <a:ext uri="{FF2B5EF4-FFF2-40B4-BE49-F238E27FC236}">
                <a16:creationId xmlns:a16="http://schemas.microsoft.com/office/drawing/2014/main" id="{B22F427A-FC09-4AAB-1C91-9D24461BE14C}"/>
              </a:ext>
            </a:extLst>
          </p:cNvPr>
          <p:cNvSpPr/>
          <p:nvPr/>
        </p:nvSpPr>
        <p:spPr>
          <a:xfrm>
            <a:off x="7786558" y="1493470"/>
            <a:ext cx="2185332" cy="69711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Rare Disease Data Hub &amp; Virtual Platform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F55140B-80A6-CC06-AA7F-0FEF356B2FFD}"/>
              </a:ext>
            </a:extLst>
          </p:cNvPr>
          <p:cNvCxnSpPr>
            <a:cxnSpLocks/>
            <a:stCxn id="5" idx="3"/>
            <a:endCxn id="108" idx="1"/>
          </p:cNvCxnSpPr>
          <p:nvPr/>
        </p:nvCxnSpPr>
        <p:spPr>
          <a:xfrm flipV="1">
            <a:off x="7076098" y="1842028"/>
            <a:ext cx="710460" cy="154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E7FAA1A-6A9A-D515-CEF2-544DCFD32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2325"/>
          <a:stretch/>
        </p:blipFill>
        <p:spPr>
          <a:xfrm>
            <a:off x="10193809" y="1445875"/>
            <a:ext cx="780182" cy="777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D8E3F90-E208-C89F-BC6F-723859FBC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430" y="1686997"/>
            <a:ext cx="1489663" cy="597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ughnut 62">
            <a:extLst>
              <a:ext uri="{FF2B5EF4-FFF2-40B4-BE49-F238E27FC236}">
                <a16:creationId xmlns:a16="http://schemas.microsoft.com/office/drawing/2014/main" id="{944B0A78-C08F-535E-61DA-C60C61A9627C}"/>
              </a:ext>
            </a:extLst>
          </p:cNvPr>
          <p:cNvSpPr/>
          <p:nvPr/>
        </p:nvSpPr>
        <p:spPr>
          <a:xfrm>
            <a:off x="-1868172" y="-858894"/>
            <a:ext cx="14356870" cy="8157034"/>
          </a:xfrm>
          <a:custGeom>
            <a:avLst/>
            <a:gdLst>
              <a:gd name="connsiteX0" fmla="*/ 0 w 2973209"/>
              <a:gd name="connsiteY0" fmla="*/ 1486605 h 2973209"/>
              <a:gd name="connsiteX1" fmla="*/ 1486605 w 2973209"/>
              <a:gd name="connsiteY1" fmla="*/ 0 h 2973209"/>
              <a:gd name="connsiteX2" fmla="*/ 2973210 w 2973209"/>
              <a:gd name="connsiteY2" fmla="*/ 1486605 h 2973209"/>
              <a:gd name="connsiteX3" fmla="*/ 1486605 w 2973209"/>
              <a:gd name="connsiteY3" fmla="*/ 2973210 h 2973209"/>
              <a:gd name="connsiteX4" fmla="*/ 0 w 2973209"/>
              <a:gd name="connsiteY4" fmla="*/ 1486605 h 2973209"/>
              <a:gd name="connsiteX5" fmla="*/ 743302 w 2973209"/>
              <a:gd name="connsiteY5" fmla="*/ 1486605 h 2973209"/>
              <a:gd name="connsiteX6" fmla="*/ 1486604 w 2973209"/>
              <a:gd name="connsiteY6" fmla="*/ 2229907 h 2973209"/>
              <a:gd name="connsiteX7" fmla="*/ 2229906 w 2973209"/>
              <a:gd name="connsiteY7" fmla="*/ 1486605 h 2973209"/>
              <a:gd name="connsiteX8" fmla="*/ 1486604 w 2973209"/>
              <a:gd name="connsiteY8" fmla="*/ 743303 h 2973209"/>
              <a:gd name="connsiteX9" fmla="*/ 743302 w 2973209"/>
              <a:gd name="connsiteY9" fmla="*/ 1486605 h 2973209"/>
              <a:gd name="connsiteX0" fmla="*/ 93746 w 3066956"/>
              <a:gd name="connsiteY0" fmla="*/ 1563248 h 3049853"/>
              <a:gd name="connsiteX1" fmla="*/ 309425 w 3066956"/>
              <a:gd name="connsiteY1" fmla="*/ 354711 h 3049853"/>
              <a:gd name="connsiteX2" fmla="*/ 1580351 w 3066956"/>
              <a:gd name="connsiteY2" fmla="*/ 76643 h 3049853"/>
              <a:gd name="connsiteX3" fmla="*/ 3066956 w 3066956"/>
              <a:gd name="connsiteY3" fmla="*/ 1563248 h 3049853"/>
              <a:gd name="connsiteX4" fmla="*/ 1580351 w 3066956"/>
              <a:gd name="connsiteY4" fmla="*/ 3049853 h 3049853"/>
              <a:gd name="connsiteX5" fmla="*/ 93746 w 3066956"/>
              <a:gd name="connsiteY5" fmla="*/ 1563248 h 3049853"/>
              <a:gd name="connsiteX6" fmla="*/ 837048 w 3066956"/>
              <a:gd name="connsiteY6" fmla="*/ 1563248 h 3049853"/>
              <a:gd name="connsiteX7" fmla="*/ 1580350 w 3066956"/>
              <a:gd name="connsiteY7" fmla="*/ 2306550 h 3049853"/>
              <a:gd name="connsiteX8" fmla="*/ 2323652 w 3066956"/>
              <a:gd name="connsiteY8" fmla="*/ 1563248 h 3049853"/>
              <a:gd name="connsiteX9" fmla="*/ 1580350 w 3066956"/>
              <a:gd name="connsiteY9" fmla="*/ 819946 h 3049853"/>
              <a:gd name="connsiteX10" fmla="*/ 837048 w 3066956"/>
              <a:gd name="connsiteY10" fmla="*/ 1563248 h 3049853"/>
              <a:gd name="connsiteX0" fmla="*/ 93746 w 3066956"/>
              <a:gd name="connsiteY0" fmla="*/ 1533425 h 3020030"/>
              <a:gd name="connsiteX1" fmla="*/ 309425 w 3066956"/>
              <a:gd name="connsiteY1" fmla="*/ 324888 h 3020030"/>
              <a:gd name="connsiteX2" fmla="*/ 1580351 w 3066956"/>
              <a:gd name="connsiteY2" fmla="*/ 46820 h 3020030"/>
              <a:gd name="connsiteX3" fmla="*/ 3066956 w 3066956"/>
              <a:gd name="connsiteY3" fmla="*/ 1533425 h 3020030"/>
              <a:gd name="connsiteX4" fmla="*/ 1580351 w 3066956"/>
              <a:gd name="connsiteY4" fmla="*/ 3020030 h 3020030"/>
              <a:gd name="connsiteX5" fmla="*/ 93746 w 3066956"/>
              <a:gd name="connsiteY5" fmla="*/ 1533425 h 3020030"/>
              <a:gd name="connsiteX6" fmla="*/ 837048 w 3066956"/>
              <a:gd name="connsiteY6" fmla="*/ 1533425 h 3020030"/>
              <a:gd name="connsiteX7" fmla="*/ 1580350 w 3066956"/>
              <a:gd name="connsiteY7" fmla="*/ 2276727 h 3020030"/>
              <a:gd name="connsiteX8" fmla="*/ 2323652 w 3066956"/>
              <a:gd name="connsiteY8" fmla="*/ 1533425 h 3020030"/>
              <a:gd name="connsiteX9" fmla="*/ 1580350 w 3066956"/>
              <a:gd name="connsiteY9" fmla="*/ 790123 h 3020030"/>
              <a:gd name="connsiteX10" fmla="*/ 837048 w 3066956"/>
              <a:gd name="connsiteY10" fmla="*/ 1533425 h 3020030"/>
              <a:gd name="connsiteX0" fmla="*/ 1692499 w 4665709"/>
              <a:gd name="connsiteY0" fmla="*/ 1716784 h 3203389"/>
              <a:gd name="connsiteX1" fmla="*/ 29377 w 4665709"/>
              <a:gd name="connsiteY1" fmla="*/ 0 h 3203389"/>
              <a:gd name="connsiteX2" fmla="*/ 3179104 w 4665709"/>
              <a:gd name="connsiteY2" fmla="*/ 230179 h 3203389"/>
              <a:gd name="connsiteX3" fmla="*/ 4665709 w 4665709"/>
              <a:gd name="connsiteY3" fmla="*/ 1716784 h 3203389"/>
              <a:gd name="connsiteX4" fmla="*/ 3179104 w 4665709"/>
              <a:gd name="connsiteY4" fmla="*/ 3203389 h 3203389"/>
              <a:gd name="connsiteX5" fmla="*/ 1692499 w 4665709"/>
              <a:gd name="connsiteY5" fmla="*/ 1716784 h 3203389"/>
              <a:gd name="connsiteX6" fmla="*/ 2435801 w 4665709"/>
              <a:gd name="connsiteY6" fmla="*/ 1716784 h 3203389"/>
              <a:gd name="connsiteX7" fmla="*/ 3179103 w 4665709"/>
              <a:gd name="connsiteY7" fmla="*/ 2460086 h 3203389"/>
              <a:gd name="connsiteX8" fmla="*/ 3922405 w 4665709"/>
              <a:gd name="connsiteY8" fmla="*/ 1716784 h 3203389"/>
              <a:gd name="connsiteX9" fmla="*/ 3179103 w 4665709"/>
              <a:gd name="connsiteY9" fmla="*/ 973482 h 3203389"/>
              <a:gd name="connsiteX10" fmla="*/ 2435801 w 4665709"/>
              <a:gd name="connsiteY10" fmla="*/ 1716784 h 3203389"/>
              <a:gd name="connsiteX0" fmla="*/ 474640 w 4778429"/>
              <a:gd name="connsiteY0" fmla="*/ 2390640 h 3222711"/>
              <a:gd name="connsiteX1" fmla="*/ 142097 w 4778429"/>
              <a:gd name="connsiteY1" fmla="*/ 0 h 3222711"/>
              <a:gd name="connsiteX2" fmla="*/ 3291824 w 4778429"/>
              <a:gd name="connsiteY2" fmla="*/ 230179 h 3222711"/>
              <a:gd name="connsiteX3" fmla="*/ 4778429 w 4778429"/>
              <a:gd name="connsiteY3" fmla="*/ 1716784 h 3222711"/>
              <a:gd name="connsiteX4" fmla="*/ 3291824 w 4778429"/>
              <a:gd name="connsiteY4" fmla="*/ 3203389 h 3222711"/>
              <a:gd name="connsiteX5" fmla="*/ 474640 w 4778429"/>
              <a:gd name="connsiteY5" fmla="*/ 2390640 h 3222711"/>
              <a:gd name="connsiteX6" fmla="*/ 2548521 w 4778429"/>
              <a:gd name="connsiteY6" fmla="*/ 1716784 h 3222711"/>
              <a:gd name="connsiteX7" fmla="*/ 3291823 w 4778429"/>
              <a:gd name="connsiteY7" fmla="*/ 2460086 h 3222711"/>
              <a:gd name="connsiteX8" fmla="*/ 4035125 w 4778429"/>
              <a:gd name="connsiteY8" fmla="*/ 1716784 h 3222711"/>
              <a:gd name="connsiteX9" fmla="*/ 3291823 w 4778429"/>
              <a:gd name="connsiteY9" fmla="*/ 973482 h 3222711"/>
              <a:gd name="connsiteX10" fmla="*/ 2548521 w 4778429"/>
              <a:gd name="connsiteY10" fmla="*/ 1716784 h 3222711"/>
              <a:gd name="connsiteX0" fmla="*/ 422016 w 4725805"/>
              <a:gd name="connsiteY0" fmla="*/ 2390640 h 3224248"/>
              <a:gd name="connsiteX1" fmla="*/ 89473 w 4725805"/>
              <a:gd name="connsiteY1" fmla="*/ 0 h 3224248"/>
              <a:gd name="connsiteX2" fmla="*/ 3239200 w 4725805"/>
              <a:gd name="connsiteY2" fmla="*/ 230179 h 3224248"/>
              <a:gd name="connsiteX3" fmla="*/ 4725805 w 4725805"/>
              <a:gd name="connsiteY3" fmla="*/ 1716784 h 3224248"/>
              <a:gd name="connsiteX4" fmla="*/ 3239200 w 4725805"/>
              <a:gd name="connsiteY4" fmla="*/ 3203389 h 3224248"/>
              <a:gd name="connsiteX5" fmla="*/ 422016 w 4725805"/>
              <a:gd name="connsiteY5" fmla="*/ 2390640 h 3224248"/>
              <a:gd name="connsiteX6" fmla="*/ 2495897 w 4725805"/>
              <a:gd name="connsiteY6" fmla="*/ 1716784 h 3224248"/>
              <a:gd name="connsiteX7" fmla="*/ 3239199 w 4725805"/>
              <a:gd name="connsiteY7" fmla="*/ 2460086 h 3224248"/>
              <a:gd name="connsiteX8" fmla="*/ 3982501 w 4725805"/>
              <a:gd name="connsiteY8" fmla="*/ 1716784 h 3224248"/>
              <a:gd name="connsiteX9" fmla="*/ 3239199 w 4725805"/>
              <a:gd name="connsiteY9" fmla="*/ 973482 h 3224248"/>
              <a:gd name="connsiteX10" fmla="*/ 2495897 w 4725805"/>
              <a:gd name="connsiteY10" fmla="*/ 1716784 h 3224248"/>
              <a:gd name="connsiteX0" fmla="*/ 422016 w 4725805"/>
              <a:gd name="connsiteY0" fmla="*/ 2390640 h 3224248"/>
              <a:gd name="connsiteX1" fmla="*/ 89473 w 4725805"/>
              <a:gd name="connsiteY1" fmla="*/ 0 h 3224248"/>
              <a:gd name="connsiteX2" fmla="*/ 3239200 w 4725805"/>
              <a:gd name="connsiteY2" fmla="*/ 230179 h 3224248"/>
              <a:gd name="connsiteX3" fmla="*/ 4725805 w 4725805"/>
              <a:gd name="connsiteY3" fmla="*/ 1716784 h 3224248"/>
              <a:gd name="connsiteX4" fmla="*/ 3239200 w 4725805"/>
              <a:gd name="connsiteY4" fmla="*/ 3203389 h 3224248"/>
              <a:gd name="connsiteX5" fmla="*/ 422016 w 4725805"/>
              <a:gd name="connsiteY5" fmla="*/ 2390640 h 3224248"/>
              <a:gd name="connsiteX6" fmla="*/ 2495897 w 4725805"/>
              <a:gd name="connsiteY6" fmla="*/ 1716784 h 3224248"/>
              <a:gd name="connsiteX7" fmla="*/ 3239199 w 4725805"/>
              <a:gd name="connsiteY7" fmla="*/ 2460086 h 3224248"/>
              <a:gd name="connsiteX8" fmla="*/ 3982501 w 4725805"/>
              <a:gd name="connsiteY8" fmla="*/ 1716784 h 3224248"/>
              <a:gd name="connsiteX9" fmla="*/ 3239199 w 4725805"/>
              <a:gd name="connsiteY9" fmla="*/ 973482 h 3224248"/>
              <a:gd name="connsiteX10" fmla="*/ 2495897 w 4725805"/>
              <a:gd name="connsiteY10" fmla="*/ 1716784 h 3224248"/>
              <a:gd name="connsiteX0" fmla="*/ 422016 w 4725805"/>
              <a:gd name="connsiteY0" fmla="*/ 2390640 h 3215421"/>
              <a:gd name="connsiteX1" fmla="*/ 89473 w 4725805"/>
              <a:gd name="connsiteY1" fmla="*/ 0 h 3215421"/>
              <a:gd name="connsiteX2" fmla="*/ 3239200 w 4725805"/>
              <a:gd name="connsiteY2" fmla="*/ 230179 h 3215421"/>
              <a:gd name="connsiteX3" fmla="*/ 4725805 w 4725805"/>
              <a:gd name="connsiteY3" fmla="*/ 1716784 h 3215421"/>
              <a:gd name="connsiteX4" fmla="*/ 3239200 w 4725805"/>
              <a:gd name="connsiteY4" fmla="*/ 3203389 h 3215421"/>
              <a:gd name="connsiteX5" fmla="*/ 422016 w 4725805"/>
              <a:gd name="connsiteY5" fmla="*/ 2390640 h 3215421"/>
              <a:gd name="connsiteX6" fmla="*/ 2495897 w 4725805"/>
              <a:gd name="connsiteY6" fmla="*/ 1716784 h 3215421"/>
              <a:gd name="connsiteX7" fmla="*/ 3239199 w 4725805"/>
              <a:gd name="connsiteY7" fmla="*/ 2460086 h 3215421"/>
              <a:gd name="connsiteX8" fmla="*/ 3982501 w 4725805"/>
              <a:gd name="connsiteY8" fmla="*/ 1716784 h 3215421"/>
              <a:gd name="connsiteX9" fmla="*/ 3239199 w 4725805"/>
              <a:gd name="connsiteY9" fmla="*/ 973482 h 3215421"/>
              <a:gd name="connsiteX10" fmla="*/ 2495897 w 4725805"/>
              <a:gd name="connsiteY10" fmla="*/ 1716784 h 3215421"/>
              <a:gd name="connsiteX0" fmla="*/ 219136 w 4802747"/>
              <a:gd name="connsiteY0" fmla="*/ 3298632 h 3436450"/>
              <a:gd name="connsiteX1" fmla="*/ 166415 w 4802747"/>
              <a:gd name="connsiteY1" fmla="*/ 0 h 3436450"/>
              <a:gd name="connsiteX2" fmla="*/ 3316142 w 4802747"/>
              <a:gd name="connsiteY2" fmla="*/ 230179 h 3436450"/>
              <a:gd name="connsiteX3" fmla="*/ 4802747 w 4802747"/>
              <a:gd name="connsiteY3" fmla="*/ 1716784 h 3436450"/>
              <a:gd name="connsiteX4" fmla="*/ 3316142 w 4802747"/>
              <a:gd name="connsiteY4" fmla="*/ 3203389 h 3436450"/>
              <a:gd name="connsiteX5" fmla="*/ 219136 w 4802747"/>
              <a:gd name="connsiteY5" fmla="*/ 3298632 h 3436450"/>
              <a:gd name="connsiteX6" fmla="*/ 2572839 w 4802747"/>
              <a:gd name="connsiteY6" fmla="*/ 1716784 h 3436450"/>
              <a:gd name="connsiteX7" fmla="*/ 3316141 w 4802747"/>
              <a:gd name="connsiteY7" fmla="*/ 2460086 h 3436450"/>
              <a:gd name="connsiteX8" fmla="*/ 4059443 w 4802747"/>
              <a:gd name="connsiteY8" fmla="*/ 1716784 h 3436450"/>
              <a:gd name="connsiteX9" fmla="*/ 3316141 w 4802747"/>
              <a:gd name="connsiteY9" fmla="*/ 973482 h 3436450"/>
              <a:gd name="connsiteX10" fmla="*/ 2572839 w 4802747"/>
              <a:gd name="connsiteY10" fmla="*/ 1716784 h 3436450"/>
              <a:gd name="connsiteX0" fmla="*/ 219136 w 4802747"/>
              <a:gd name="connsiteY0" fmla="*/ 3298632 h 3436450"/>
              <a:gd name="connsiteX1" fmla="*/ 166415 w 4802747"/>
              <a:gd name="connsiteY1" fmla="*/ 0 h 3436450"/>
              <a:gd name="connsiteX2" fmla="*/ 3316142 w 4802747"/>
              <a:gd name="connsiteY2" fmla="*/ 230179 h 3436450"/>
              <a:gd name="connsiteX3" fmla="*/ 4802747 w 4802747"/>
              <a:gd name="connsiteY3" fmla="*/ 1716784 h 3436450"/>
              <a:gd name="connsiteX4" fmla="*/ 3316142 w 4802747"/>
              <a:gd name="connsiteY4" fmla="*/ 3203389 h 3436450"/>
              <a:gd name="connsiteX5" fmla="*/ 219136 w 4802747"/>
              <a:gd name="connsiteY5" fmla="*/ 3298632 h 3436450"/>
              <a:gd name="connsiteX6" fmla="*/ 2572839 w 4802747"/>
              <a:gd name="connsiteY6" fmla="*/ 1716784 h 3436450"/>
              <a:gd name="connsiteX7" fmla="*/ 3316141 w 4802747"/>
              <a:gd name="connsiteY7" fmla="*/ 2460086 h 3436450"/>
              <a:gd name="connsiteX8" fmla="*/ 4059443 w 4802747"/>
              <a:gd name="connsiteY8" fmla="*/ 1716784 h 3436450"/>
              <a:gd name="connsiteX9" fmla="*/ 3316141 w 4802747"/>
              <a:gd name="connsiteY9" fmla="*/ 973482 h 3436450"/>
              <a:gd name="connsiteX10" fmla="*/ 2572839 w 4802747"/>
              <a:gd name="connsiteY10" fmla="*/ 1716784 h 3436450"/>
              <a:gd name="connsiteX0" fmla="*/ 219136 w 6133834"/>
              <a:gd name="connsiteY0" fmla="*/ 3298632 h 3472313"/>
              <a:gd name="connsiteX1" fmla="*/ 166415 w 6133834"/>
              <a:gd name="connsiteY1" fmla="*/ 0 h 3472313"/>
              <a:gd name="connsiteX2" fmla="*/ 3316142 w 6133834"/>
              <a:gd name="connsiteY2" fmla="*/ 230179 h 3472313"/>
              <a:gd name="connsiteX3" fmla="*/ 4802747 w 6133834"/>
              <a:gd name="connsiteY3" fmla="*/ 1716784 h 3472313"/>
              <a:gd name="connsiteX4" fmla="*/ 5914483 w 6133834"/>
              <a:gd name="connsiteY4" fmla="*/ 3283338 h 3472313"/>
              <a:gd name="connsiteX5" fmla="*/ 219136 w 6133834"/>
              <a:gd name="connsiteY5" fmla="*/ 3298632 h 3472313"/>
              <a:gd name="connsiteX6" fmla="*/ 2572839 w 6133834"/>
              <a:gd name="connsiteY6" fmla="*/ 1716784 h 3472313"/>
              <a:gd name="connsiteX7" fmla="*/ 3316141 w 6133834"/>
              <a:gd name="connsiteY7" fmla="*/ 2460086 h 3472313"/>
              <a:gd name="connsiteX8" fmla="*/ 4059443 w 6133834"/>
              <a:gd name="connsiteY8" fmla="*/ 1716784 h 3472313"/>
              <a:gd name="connsiteX9" fmla="*/ 3316141 w 6133834"/>
              <a:gd name="connsiteY9" fmla="*/ 973482 h 3472313"/>
              <a:gd name="connsiteX10" fmla="*/ 2572839 w 6133834"/>
              <a:gd name="connsiteY10" fmla="*/ 1716784 h 3472313"/>
              <a:gd name="connsiteX0" fmla="*/ 219136 w 6133834"/>
              <a:gd name="connsiteY0" fmla="*/ 3298632 h 3418086"/>
              <a:gd name="connsiteX1" fmla="*/ 166415 w 6133834"/>
              <a:gd name="connsiteY1" fmla="*/ 0 h 3418086"/>
              <a:gd name="connsiteX2" fmla="*/ 3316142 w 6133834"/>
              <a:gd name="connsiteY2" fmla="*/ 230179 h 3418086"/>
              <a:gd name="connsiteX3" fmla="*/ 4802747 w 6133834"/>
              <a:gd name="connsiteY3" fmla="*/ 1716784 h 3418086"/>
              <a:gd name="connsiteX4" fmla="*/ 5914483 w 6133834"/>
              <a:gd name="connsiteY4" fmla="*/ 3283338 h 3418086"/>
              <a:gd name="connsiteX5" fmla="*/ 219136 w 6133834"/>
              <a:gd name="connsiteY5" fmla="*/ 3298632 h 3418086"/>
              <a:gd name="connsiteX6" fmla="*/ 2572839 w 6133834"/>
              <a:gd name="connsiteY6" fmla="*/ 1716784 h 3418086"/>
              <a:gd name="connsiteX7" fmla="*/ 3316141 w 6133834"/>
              <a:gd name="connsiteY7" fmla="*/ 2460086 h 3418086"/>
              <a:gd name="connsiteX8" fmla="*/ 4059443 w 6133834"/>
              <a:gd name="connsiteY8" fmla="*/ 1716784 h 3418086"/>
              <a:gd name="connsiteX9" fmla="*/ 3316141 w 6133834"/>
              <a:gd name="connsiteY9" fmla="*/ 973482 h 3418086"/>
              <a:gd name="connsiteX10" fmla="*/ 2572839 w 6133834"/>
              <a:gd name="connsiteY10" fmla="*/ 1716784 h 3418086"/>
              <a:gd name="connsiteX0" fmla="*/ 219136 w 5914593"/>
              <a:gd name="connsiteY0" fmla="*/ 3298632 h 3418086"/>
              <a:gd name="connsiteX1" fmla="*/ 166415 w 5914593"/>
              <a:gd name="connsiteY1" fmla="*/ 0 h 3418086"/>
              <a:gd name="connsiteX2" fmla="*/ 3316142 w 5914593"/>
              <a:gd name="connsiteY2" fmla="*/ 230179 h 3418086"/>
              <a:gd name="connsiteX3" fmla="*/ 4802747 w 5914593"/>
              <a:gd name="connsiteY3" fmla="*/ 1716784 h 3418086"/>
              <a:gd name="connsiteX4" fmla="*/ 5914483 w 5914593"/>
              <a:gd name="connsiteY4" fmla="*/ 3283338 h 3418086"/>
              <a:gd name="connsiteX5" fmla="*/ 219136 w 5914593"/>
              <a:gd name="connsiteY5" fmla="*/ 3298632 h 3418086"/>
              <a:gd name="connsiteX6" fmla="*/ 2572839 w 5914593"/>
              <a:gd name="connsiteY6" fmla="*/ 1716784 h 3418086"/>
              <a:gd name="connsiteX7" fmla="*/ 3316141 w 5914593"/>
              <a:gd name="connsiteY7" fmla="*/ 2460086 h 3418086"/>
              <a:gd name="connsiteX8" fmla="*/ 4059443 w 5914593"/>
              <a:gd name="connsiteY8" fmla="*/ 1716784 h 3418086"/>
              <a:gd name="connsiteX9" fmla="*/ 3316141 w 5914593"/>
              <a:gd name="connsiteY9" fmla="*/ 973482 h 3418086"/>
              <a:gd name="connsiteX10" fmla="*/ 2572839 w 5914593"/>
              <a:gd name="connsiteY10" fmla="*/ 1716784 h 3418086"/>
              <a:gd name="connsiteX0" fmla="*/ 219136 w 5914593"/>
              <a:gd name="connsiteY0" fmla="*/ 3298632 h 3418086"/>
              <a:gd name="connsiteX1" fmla="*/ 166415 w 5914593"/>
              <a:gd name="connsiteY1" fmla="*/ 0 h 3418086"/>
              <a:gd name="connsiteX2" fmla="*/ 3316142 w 5914593"/>
              <a:gd name="connsiteY2" fmla="*/ 230179 h 3418086"/>
              <a:gd name="connsiteX3" fmla="*/ 4802747 w 5914593"/>
              <a:gd name="connsiteY3" fmla="*/ 1716784 h 3418086"/>
              <a:gd name="connsiteX4" fmla="*/ 5914483 w 5914593"/>
              <a:gd name="connsiteY4" fmla="*/ 3283338 h 3418086"/>
              <a:gd name="connsiteX5" fmla="*/ 219136 w 5914593"/>
              <a:gd name="connsiteY5" fmla="*/ 3298632 h 3418086"/>
              <a:gd name="connsiteX6" fmla="*/ 2572839 w 5914593"/>
              <a:gd name="connsiteY6" fmla="*/ 1716784 h 3418086"/>
              <a:gd name="connsiteX7" fmla="*/ 3316141 w 5914593"/>
              <a:gd name="connsiteY7" fmla="*/ 2460086 h 3418086"/>
              <a:gd name="connsiteX8" fmla="*/ 4059443 w 5914593"/>
              <a:gd name="connsiteY8" fmla="*/ 1716784 h 3418086"/>
              <a:gd name="connsiteX9" fmla="*/ 3316141 w 5914593"/>
              <a:gd name="connsiteY9" fmla="*/ 973482 h 3418086"/>
              <a:gd name="connsiteX10" fmla="*/ 2572839 w 5914593"/>
              <a:gd name="connsiteY10" fmla="*/ 1716784 h 3418086"/>
              <a:gd name="connsiteX0" fmla="*/ 219136 w 6158129"/>
              <a:gd name="connsiteY0" fmla="*/ 3298632 h 3418086"/>
              <a:gd name="connsiteX1" fmla="*/ 166415 w 6158129"/>
              <a:gd name="connsiteY1" fmla="*/ 0 h 3418086"/>
              <a:gd name="connsiteX2" fmla="*/ 3316142 w 6158129"/>
              <a:gd name="connsiteY2" fmla="*/ 230179 h 3418086"/>
              <a:gd name="connsiteX3" fmla="*/ 5979139 w 6158129"/>
              <a:gd name="connsiteY3" fmla="*/ 226307 h 3418086"/>
              <a:gd name="connsiteX4" fmla="*/ 5914483 w 6158129"/>
              <a:gd name="connsiteY4" fmla="*/ 3283338 h 3418086"/>
              <a:gd name="connsiteX5" fmla="*/ 219136 w 6158129"/>
              <a:gd name="connsiteY5" fmla="*/ 3298632 h 3418086"/>
              <a:gd name="connsiteX6" fmla="*/ 2572839 w 6158129"/>
              <a:gd name="connsiteY6" fmla="*/ 1716784 h 3418086"/>
              <a:gd name="connsiteX7" fmla="*/ 3316141 w 6158129"/>
              <a:gd name="connsiteY7" fmla="*/ 2460086 h 3418086"/>
              <a:gd name="connsiteX8" fmla="*/ 4059443 w 6158129"/>
              <a:gd name="connsiteY8" fmla="*/ 1716784 h 3418086"/>
              <a:gd name="connsiteX9" fmla="*/ 3316141 w 6158129"/>
              <a:gd name="connsiteY9" fmla="*/ 973482 h 3418086"/>
              <a:gd name="connsiteX10" fmla="*/ 2572839 w 6158129"/>
              <a:gd name="connsiteY10" fmla="*/ 1716784 h 3418086"/>
              <a:gd name="connsiteX0" fmla="*/ 219136 w 6180495"/>
              <a:gd name="connsiteY0" fmla="*/ 3298632 h 3418086"/>
              <a:gd name="connsiteX1" fmla="*/ 166415 w 6180495"/>
              <a:gd name="connsiteY1" fmla="*/ 0 h 3418086"/>
              <a:gd name="connsiteX2" fmla="*/ 3316142 w 6180495"/>
              <a:gd name="connsiteY2" fmla="*/ 230179 h 3418086"/>
              <a:gd name="connsiteX3" fmla="*/ 6007692 w 6180495"/>
              <a:gd name="connsiteY3" fmla="*/ 289124 h 3418086"/>
              <a:gd name="connsiteX4" fmla="*/ 5914483 w 6180495"/>
              <a:gd name="connsiteY4" fmla="*/ 3283338 h 3418086"/>
              <a:gd name="connsiteX5" fmla="*/ 219136 w 6180495"/>
              <a:gd name="connsiteY5" fmla="*/ 3298632 h 3418086"/>
              <a:gd name="connsiteX6" fmla="*/ 2572839 w 6180495"/>
              <a:gd name="connsiteY6" fmla="*/ 1716784 h 3418086"/>
              <a:gd name="connsiteX7" fmla="*/ 3316141 w 6180495"/>
              <a:gd name="connsiteY7" fmla="*/ 2460086 h 3418086"/>
              <a:gd name="connsiteX8" fmla="*/ 4059443 w 6180495"/>
              <a:gd name="connsiteY8" fmla="*/ 1716784 h 3418086"/>
              <a:gd name="connsiteX9" fmla="*/ 3316141 w 6180495"/>
              <a:gd name="connsiteY9" fmla="*/ 973482 h 3418086"/>
              <a:gd name="connsiteX10" fmla="*/ 2572839 w 6180495"/>
              <a:gd name="connsiteY10" fmla="*/ 1716784 h 3418086"/>
              <a:gd name="connsiteX0" fmla="*/ 219136 w 6140558"/>
              <a:gd name="connsiteY0" fmla="*/ 3420742 h 3540196"/>
              <a:gd name="connsiteX1" fmla="*/ 166415 w 6140558"/>
              <a:gd name="connsiteY1" fmla="*/ 122110 h 3540196"/>
              <a:gd name="connsiteX2" fmla="*/ 3316142 w 6140558"/>
              <a:gd name="connsiteY2" fmla="*/ 352289 h 3540196"/>
              <a:gd name="connsiteX3" fmla="*/ 5956296 w 6140558"/>
              <a:gd name="connsiteY3" fmla="*/ 188519 h 3540196"/>
              <a:gd name="connsiteX4" fmla="*/ 5914483 w 6140558"/>
              <a:gd name="connsiteY4" fmla="*/ 3405448 h 3540196"/>
              <a:gd name="connsiteX5" fmla="*/ 219136 w 6140558"/>
              <a:gd name="connsiteY5" fmla="*/ 3420742 h 3540196"/>
              <a:gd name="connsiteX6" fmla="*/ 2572839 w 6140558"/>
              <a:gd name="connsiteY6" fmla="*/ 1838894 h 3540196"/>
              <a:gd name="connsiteX7" fmla="*/ 3316141 w 6140558"/>
              <a:gd name="connsiteY7" fmla="*/ 2582196 h 3540196"/>
              <a:gd name="connsiteX8" fmla="*/ 4059443 w 6140558"/>
              <a:gd name="connsiteY8" fmla="*/ 1838894 h 3540196"/>
              <a:gd name="connsiteX9" fmla="*/ 3316141 w 6140558"/>
              <a:gd name="connsiteY9" fmla="*/ 1095592 h 3540196"/>
              <a:gd name="connsiteX10" fmla="*/ 2572839 w 6140558"/>
              <a:gd name="connsiteY10" fmla="*/ 1838894 h 3540196"/>
              <a:gd name="connsiteX0" fmla="*/ 219136 w 6021820"/>
              <a:gd name="connsiteY0" fmla="*/ 3420742 h 3540196"/>
              <a:gd name="connsiteX1" fmla="*/ 166415 w 6021820"/>
              <a:gd name="connsiteY1" fmla="*/ 122110 h 3540196"/>
              <a:gd name="connsiteX2" fmla="*/ 3316142 w 6021820"/>
              <a:gd name="connsiteY2" fmla="*/ 352289 h 3540196"/>
              <a:gd name="connsiteX3" fmla="*/ 5956296 w 6021820"/>
              <a:gd name="connsiteY3" fmla="*/ 188519 h 3540196"/>
              <a:gd name="connsiteX4" fmla="*/ 5914483 w 6021820"/>
              <a:gd name="connsiteY4" fmla="*/ 3405448 h 3540196"/>
              <a:gd name="connsiteX5" fmla="*/ 219136 w 6021820"/>
              <a:gd name="connsiteY5" fmla="*/ 3420742 h 3540196"/>
              <a:gd name="connsiteX6" fmla="*/ 2572839 w 6021820"/>
              <a:gd name="connsiteY6" fmla="*/ 1838894 h 3540196"/>
              <a:gd name="connsiteX7" fmla="*/ 3316141 w 6021820"/>
              <a:gd name="connsiteY7" fmla="*/ 2582196 h 3540196"/>
              <a:gd name="connsiteX8" fmla="*/ 4059443 w 6021820"/>
              <a:gd name="connsiteY8" fmla="*/ 1838894 h 3540196"/>
              <a:gd name="connsiteX9" fmla="*/ 3316141 w 6021820"/>
              <a:gd name="connsiteY9" fmla="*/ 1095592 h 3540196"/>
              <a:gd name="connsiteX10" fmla="*/ 2572839 w 6021820"/>
              <a:gd name="connsiteY10" fmla="*/ 1838894 h 3540196"/>
              <a:gd name="connsiteX0" fmla="*/ 219136 w 6021820"/>
              <a:gd name="connsiteY0" fmla="*/ 3298632 h 3418086"/>
              <a:gd name="connsiteX1" fmla="*/ 166415 w 6021820"/>
              <a:gd name="connsiteY1" fmla="*/ 0 h 3418086"/>
              <a:gd name="connsiteX2" fmla="*/ 3316142 w 6021820"/>
              <a:gd name="connsiteY2" fmla="*/ 230179 h 3418086"/>
              <a:gd name="connsiteX3" fmla="*/ 5956296 w 6021820"/>
              <a:gd name="connsiteY3" fmla="*/ 66409 h 3418086"/>
              <a:gd name="connsiteX4" fmla="*/ 5914483 w 6021820"/>
              <a:gd name="connsiteY4" fmla="*/ 3283338 h 3418086"/>
              <a:gd name="connsiteX5" fmla="*/ 219136 w 6021820"/>
              <a:gd name="connsiteY5" fmla="*/ 3298632 h 3418086"/>
              <a:gd name="connsiteX6" fmla="*/ 2572839 w 6021820"/>
              <a:gd name="connsiteY6" fmla="*/ 1716784 h 3418086"/>
              <a:gd name="connsiteX7" fmla="*/ 3316141 w 6021820"/>
              <a:gd name="connsiteY7" fmla="*/ 2460086 h 3418086"/>
              <a:gd name="connsiteX8" fmla="*/ 4059443 w 6021820"/>
              <a:gd name="connsiteY8" fmla="*/ 1716784 h 3418086"/>
              <a:gd name="connsiteX9" fmla="*/ 3316141 w 6021820"/>
              <a:gd name="connsiteY9" fmla="*/ 973482 h 3418086"/>
              <a:gd name="connsiteX10" fmla="*/ 2572839 w 6021820"/>
              <a:gd name="connsiteY10" fmla="*/ 1716784 h 3418086"/>
              <a:gd name="connsiteX0" fmla="*/ 219136 w 6021820"/>
              <a:gd name="connsiteY0" fmla="*/ 3298632 h 3418086"/>
              <a:gd name="connsiteX1" fmla="*/ 166415 w 6021820"/>
              <a:gd name="connsiteY1" fmla="*/ 0 h 3418086"/>
              <a:gd name="connsiteX2" fmla="*/ 2996346 w 6021820"/>
              <a:gd name="connsiteY2" fmla="*/ 7464 h 3418086"/>
              <a:gd name="connsiteX3" fmla="*/ 5956296 w 6021820"/>
              <a:gd name="connsiteY3" fmla="*/ 66409 h 3418086"/>
              <a:gd name="connsiteX4" fmla="*/ 5914483 w 6021820"/>
              <a:gd name="connsiteY4" fmla="*/ 3283338 h 3418086"/>
              <a:gd name="connsiteX5" fmla="*/ 219136 w 6021820"/>
              <a:gd name="connsiteY5" fmla="*/ 3298632 h 3418086"/>
              <a:gd name="connsiteX6" fmla="*/ 2572839 w 6021820"/>
              <a:gd name="connsiteY6" fmla="*/ 1716784 h 3418086"/>
              <a:gd name="connsiteX7" fmla="*/ 3316141 w 6021820"/>
              <a:gd name="connsiteY7" fmla="*/ 2460086 h 3418086"/>
              <a:gd name="connsiteX8" fmla="*/ 4059443 w 6021820"/>
              <a:gd name="connsiteY8" fmla="*/ 1716784 h 3418086"/>
              <a:gd name="connsiteX9" fmla="*/ 3316141 w 6021820"/>
              <a:gd name="connsiteY9" fmla="*/ 973482 h 3418086"/>
              <a:gd name="connsiteX10" fmla="*/ 2572839 w 6021820"/>
              <a:gd name="connsiteY10" fmla="*/ 1716784 h 34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1820" h="3418086">
                <a:moveTo>
                  <a:pt x="219136" y="3298632"/>
                </a:moveTo>
                <a:cubicBezTo>
                  <a:pt x="-43128" y="2724760"/>
                  <a:pt x="-81352" y="247767"/>
                  <a:pt x="166415" y="0"/>
                </a:cubicBezTo>
                <a:cubicBezTo>
                  <a:pt x="611890" y="36438"/>
                  <a:pt x="2031366" y="-3604"/>
                  <a:pt x="2996346" y="7464"/>
                </a:cubicBezTo>
                <a:lnTo>
                  <a:pt x="5956296" y="66409"/>
                </a:lnTo>
                <a:cubicBezTo>
                  <a:pt x="6120953" y="580980"/>
                  <a:pt x="5924613" y="2659927"/>
                  <a:pt x="5914483" y="3283338"/>
                </a:cubicBezTo>
                <a:cubicBezTo>
                  <a:pt x="4813620" y="3387081"/>
                  <a:pt x="738379" y="3518444"/>
                  <a:pt x="219136" y="3298632"/>
                </a:cubicBezTo>
                <a:close/>
                <a:moveTo>
                  <a:pt x="2572839" y="1716784"/>
                </a:moveTo>
                <a:cubicBezTo>
                  <a:pt x="2572839" y="2127298"/>
                  <a:pt x="2905627" y="2460086"/>
                  <a:pt x="3316141" y="2460086"/>
                </a:cubicBezTo>
                <a:cubicBezTo>
                  <a:pt x="3726655" y="2460086"/>
                  <a:pt x="4059443" y="2127298"/>
                  <a:pt x="4059443" y="1716784"/>
                </a:cubicBezTo>
                <a:cubicBezTo>
                  <a:pt x="4059443" y="1306270"/>
                  <a:pt x="3726655" y="973482"/>
                  <a:pt x="3316141" y="973482"/>
                </a:cubicBezTo>
                <a:cubicBezTo>
                  <a:pt x="2905627" y="973482"/>
                  <a:pt x="2572839" y="1306270"/>
                  <a:pt x="2572839" y="1716784"/>
                </a:cubicBezTo>
                <a:close/>
              </a:path>
            </a:pathLst>
          </a:custGeom>
          <a:solidFill>
            <a:srgbClr val="AFABAB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E9B33F84-DB28-4620-838E-FF591794BB1A}"/>
              </a:ext>
            </a:extLst>
          </p:cNvPr>
          <p:cNvSpPr/>
          <p:nvPr/>
        </p:nvSpPr>
        <p:spPr>
          <a:xfrm>
            <a:off x="2132133" y="4418752"/>
            <a:ext cx="3269388" cy="1804585"/>
          </a:xfrm>
          <a:prstGeom prst="wedgeEllipseCallout">
            <a:avLst>
              <a:gd name="adj1" fmla="val 58537"/>
              <a:gd name="adj2" fmla="val -367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Focus of DCC as service hub: </a:t>
            </a:r>
            <a:br>
              <a:rPr lang="en-GB" dirty="0"/>
            </a:br>
            <a:r>
              <a:rPr lang="en-GB" b="1" dirty="0"/>
              <a:t>FAIR metadata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20002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046AF8-9B99-4875-8864-FA8AF79106AC}"/>
              </a:ext>
            </a:extLst>
          </p:cNvPr>
          <p:cNvSpPr/>
          <p:nvPr/>
        </p:nvSpPr>
        <p:spPr>
          <a:xfrm>
            <a:off x="601366" y="1151482"/>
            <a:ext cx="2700599" cy="59984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DB1D05-6AA9-9D69-4306-8F64B6233868}"/>
              </a:ext>
            </a:extLst>
          </p:cNvPr>
          <p:cNvSpPr/>
          <p:nvPr/>
        </p:nvSpPr>
        <p:spPr>
          <a:xfrm>
            <a:off x="601366" y="3196320"/>
            <a:ext cx="2700599" cy="2554891"/>
          </a:xfrm>
          <a:prstGeom prst="roundRect">
            <a:avLst>
              <a:gd name="adj" fmla="val 10362"/>
            </a:avLst>
          </a:prstGeom>
          <a:solidFill>
            <a:srgbClr val="FFF2CC">
              <a:alpha val="69804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A71324-379D-EDDA-56AC-263D56DC7622}"/>
              </a:ext>
            </a:extLst>
          </p:cNvPr>
          <p:cNvSpPr/>
          <p:nvPr/>
        </p:nvSpPr>
        <p:spPr>
          <a:xfrm>
            <a:off x="4295654" y="2374650"/>
            <a:ext cx="7322749" cy="2266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026D23B-A664-0F8C-313F-A5B276735729}"/>
              </a:ext>
            </a:extLst>
          </p:cNvPr>
          <p:cNvSpPr/>
          <p:nvPr/>
        </p:nvSpPr>
        <p:spPr>
          <a:xfrm>
            <a:off x="601366" y="1842028"/>
            <a:ext cx="2700599" cy="2019153"/>
          </a:xfrm>
          <a:prstGeom prst="roundRect">
            <a:avLst>
              <a:gd name="adj" fmla="val 8257"/>
            </a:avLst>
          </a:prstGeom>
          <a:solidFill>
            <a:srgbClr val="E7E6E6">
              <a:alpha val="69804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29751-C597-F91C-758D-F03BD5029425}"/>
              </a:ext>
            </a:extLst>
          </p:cNvPr>
          <p:cNvSpPr/>
          <p:nvPr/>
        </p:nvSpPr>
        <p:spPr>
          <a:xfrm>
            <a:off x="837848" y="3991069"/>
            <a:ext cx="2227635" cy="817071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6104B2-5286-EECF-1156-41F520771778}"/>
              </a:ext>
            </a:extLst>
          </p:cNvPr>
          <p:cNvSpPr/>
          <p:nvPr/>
        </p:nvSpPr>
        <p:spPr>
          <a:xfrm>
            <a:off x="837848" y="2353186"/>
            <a:ext cx="2227635" cy="775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Dataset in OPAL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8FF333-9E74-8C40-B5BC-25487125DA99}"/>
              </a:ext>
            </a:extLst>
          </p:cNvPr>
          <p:cNvSpPr/>
          <p:nvPr/>
        </p:nvSpPr>
        <p:spPr>
          <a:xfrm>
            <a:off x="4848463" y="2857255"/>
            <a:ext cx="2227635" cy="105058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FAIR data point</a:t>
            </a:r>
            <a:br>
              <a:rPr lang="en-GB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Metadata Navigator for machines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8BD606-CED7-9E1E-2292-7D3EAAFCDEC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065483" y="2740774"/>
            <a:ext cx="1782980" cy="64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E82652-AAA5-27B1-0C08-E6111CA7967A}"/>
              </a:ext>
            </a:extLst>
          </p:cNvPr>
          <p:cNvSpPr/>
          <p:nvPr/>
        </p:nvSpPr>
        <p:spPr>
          <a:xfrm>
            <a:off x="7786558" y="2857255"/>
            <a:ext cx="2140073" cy="105058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Disqover</a:t>
            </a:r>
            <a:br>
              <a:rPr lang="en-GB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Navigator for humans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0B37A-3E6D-53E9-92EB-CE0E3F8CC676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7076098" y="3382549"/>
            <a:ext cx="710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F9997B-5D59-7B16-B2C9-15C339B581D9}"/>
              </a:ext>
            </a:extLst>
          </p:cNvPr>
          <p:cNvSpPr/>
          <p:nvPr/>
        </p:nvSpPr>
        <p:spPr>
          <a:xfrm>
            <a:off x="8879224" y="5234899"/>
            <a:ext cx="1836361" cy="998832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ED7D31"/>
                </a:solidFill>
                <a:latin typeface="Calibri" panose="020F0502020204030204"/>
              </a:rPr>
              <a:t>Knowledge graph applications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F79CD5-29C5-E9BA-C632-8324413E20A3}"/>
              </a:ext>
            </a:extLst>
          </p:cNvPr>
          <p:cNvCxnSpPr>
            <a:cxnSpLocks/>
            <a:stCxn id="48" idx="4"/>
            <a:endCxn id="14" idx="1"/>
          </p:cNvCxnSpPr>
          <p:nvPr/>
        </p:nvCxnSpPr>
        <p:spPr>
          <a:xfrm>
            <a:off x="8443386" y="5712247"/>
            <a:ext cx="435838" cy="22068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044FEE-0BD4-1320-FBFD-0FD39250E985}"/>
              </a:ext>
            </a:extLst>
          </p:cNvPr>
          <p:cNvSpPr/>
          <p:nvPr/>
        </p:nvSpPr>
        <p:spPr>
          <a:xfrm>
            <a:off x="837848" y="1239306"/>
            <a:ext cx="2227635" cy="38417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Dataset in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cBioPortal</a:t>
            </a: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4037A1-76A3-E960-74A3-342A7DC64482}"/>
              </a:ext>
            </a:extLst>
          </p:cNvPr>
          <p:cNvCxnSpPr>
            <a:cxnSpLocks/>
            <a:stCxn id="19" idx="3"/>
            <a:endCxn id="5" idx="1"/>
          </p:cNvCxnSpPr>
          <p:nvPr/>
        </p:nvCxnSpPr>
        <p:spPr>
          <a:xfrm>
            <a:off x="3065483" y="1431392"/>
            <a:ext cx="1782980" cy="19511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1EB9B9-38AA-F072-0C50-9A2CC66EE228}"/>
              </a:ext>
            </a:extLst>
          </p:cNvPr>
          <p:cNvSpPr/>
          <p:nvPr/>
        </p:nvSpPr>
        <p:spPr>
          <a:xfrm>
            <a:off x="837848" y="3933722"/>
            <a:ext cx="2227635" cy="843064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Clinical Genetics Genome &amp; Clinical Data sets for EJP RD use case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BCBEB9-993A-F7CE-7FDC-70FDB3D3BE8A}"/>
              </a:ext>
            </a:extLst>
          </p:cNvPr>
          <p:cNvCxnSpPr>
            <a:cxnSpLocks/>
            <a:stCxn id="24" idx="3"/>
            <a:endCxn id="5" idx="1"/>
          </p:cNvCxnSpPr>
          <p:nvPr/>
        </p:nvCxnSpPr>
        <p:spPr>
          <a:xfrm flipV="1">
            <a:off x="3065483" y="3382549"/>
            <a:ext cx="1782980" cy="97270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497184-0D6F-7BE8-2A64-97B7740007E4}"/>
              </a:ext>
            </a:extLst>
          </p:cNvPr>
          <p:cNvCxnSpPr>
            <a:cxnSpLocks/>
            <a:stCxn id="28" idx="3"/>
            <a:endCxn id="5" idx="1"/>
          </p:cNvCxnSpPr>
          <p:nvPr/>
        </p:nvCxnSpPr>
        <p:spPr>
          <a:xfrm flipV="1">
            <a:off x="3065483" y="3382549"/>
            <a:ext cx="1782980" cy="1017056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15724C96-27E3-167D-5711-FE3C5795640D}"/>
              </a:ext>
            </a:extLst>
          </p:cNvPr>
          <p:cNvSpPr/>
          <p:nvPr/>
        </p:nvSpPr>
        <p:spPr>
          <a:xfrm>
            <a:off x="4375499" y="824077"/>
            <a:ext cx="2700599" cy="1439535"/>
          </a:xfrm>
          <a:prstGeom prst="wedgeRoundRectCallout">
            <a:avLst>
              <a:gd name="adj1" fmla="val -47787"/>
              <a:gd name="adj2" fmla="val 92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FAIRification</a:t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Publish machine actionable metadata conform agreed standards for machines</a:t>
            </a:r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73D3BAD9-2453-3F43-3620-31E6C9F7075B}"/>
              </a:ext>
            </a:extLst>
          </p:cNvPr>
          <p:cNvSpPr/>
          <p:nvPr/>
        </p:nvSpPr>
        <p:spPr>
          <a:xfrm>
            <a:off x="7468714" y="5166440"/>
            <a:ext cx="974672" cy="1091613"/>
          </a:xfrm>
          <a:prstGeom prst="can">
            <a:avLst>
              <a:gd name="adj" fmla="val 21197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7D70B8-5E69-344B-E0BF-09D5405035F2}"/>
              </a:ext>
            </a:extLst>
          </p:cNvPr>
          <p:cNvCxnSpPr>
            <a:cxnSpLocks/>
            <a:stCxn id="5" idx="2"/>
            <a:endCxn id="48" idx="2"/>
          </p:cNvCxnSpPr>
          <p:nvPr/>
        </p:nvCxnSpPr>
        <p:spPr>
          <a:xfrm>
            <a:off x="5962281" y="3907843"/>
            <a:ext cx="1506433" cy="18044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69D4C97-BBE9-994C-1C8B-7396EB6163AB}"/>
              </a:ext>
            </a:extLst>
          </p:cNvPr>
          <p:cNvSpPr/>
          <p:nvPr/>
        </p:nvSpPr>
        <p:spPr>
          <a:xfrm>
            <a:off x="837848" y="4859106"/>
            <a:ext cx="2227635" cy="315239"/>
          </a:xfrm>
          <a:prstGeom prst="round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BIND Knowledge base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BFF3B88-F915-5AEA-C67F-29738E6CC639}"/>
              </a:ext>
            </a:extLst>
          </p:cNvPr>
          <p:cNvCxnSpPr>
            <a:cxnSpLocks/>
            <a:stCxn id="59" idx="3"/>
            <a:endCxn id="5" idx="1"/>
          </p:cNvCxnSpPr>
          <p:nvPr/>
        </p:nvCxnSpPr>
        <p:spPr>
          <a:xfrm flipV="1">
            <a:off x="3065483" y="3382549"/>
            <a:ext cx="1782980" cy="163417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87F5BB-9C85-FFBD-B227-2F83DAB966F0}"/>
              </a:ext>
            </a:extLst>
          </p:cNvPr>
          <p:cNvSpPr/>
          <p:nvPr/>
        </p:nvSpPr>
        <p:spPr>
          <a:xfrm>
            <a:off x="837848" y="5232330"/>
            <a:ext cx="2227635" cy="460896"/>
          </a:xfrm>
          <a:prstGeom prst="round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LUMC-curated FAIR LOVD instances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07EE0A-5CFA-DF78-D508-752AD88578B7}"/>
              </a:ext>
            </a:extLst>
          </p:cNvPr>
          <p:cNvCxnSpPr>
            <a:cxnSpLocks/>
            <a:stCxn id="66" idx="3"/>
            <a:endCxn id="5" idx="1"/>
          </p:cNvCxnSpPr>
          <p:nvPr/>
        </p:nvCxnSpPr>
        <p:spPr>
          <a:xfrm flipV="1">
            <a:off x="3065483" y="3382549"/>
            <a:ext cx="1782980" cy="2080229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001B5BE-9DBC-68E1-3EC6-B665FF5B12E3}"/>
              </a:ext>
            </a:extLst>
          </p:cNvPr>
          <p:cNvSpPr/>
          <p:nvPr/>
        </p:nvSpPr>
        <p:spPr>
          <a:xfrm>
            <a:off x="837848" y="3219623"/>
            <a:ext cx="2227635" cy="572139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ENDO &amp; BOND registries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1C658E-AC7B-0BA6-12E1-D99FFAA09B4A}"/>
              </a:ext>
            </a:extLst>
          </p:cNvPr>
          <p:cNvCxnSpPr>
            <a:cxnSpLocks/>
            <a:stCxn id="72" idx="3"/>
            <a:endCxn id="5" idx="1"/>
          </p:cNvCxnSpPr>
          <p:nvPr/>
        </p:nvCxnSpPr>
        <p:spPr>
          <a:xfrm flipV="1">
            <a:off x="3065483" y="3382549"/>
            <a:ext cx="1782980" cy="123144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CB040C7-1937-C40A-DDEF-8609A7E9DF25}"/>
              </a:ext>
            </a:extLst>
          </p:cNvPr>
          <p:cNvSpPr txBox="1"/>
          <p:nvPr/>
        </p:nvSpPr>
        <p:spPr>
          <a:xfrm rot="16200000">
            <a:off x="11222086" y="3319337"/>
            <a:ext cx="12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DCC-central</a:t>
            </a:r>
          </a:p>
        </p:txBody>
      </p:sp>
      <p:sp>
        <p:nvSpPr>
          <p:cNvPr id="2" name="Title 99">
            <a:extLst>
              <a:ext uri="{FF2B5EF4-FFF2-40B4-BE49-F238E27FC236}">
                <a16:creationId xmlns:a16="http://schemas.microsoft.com/office/drawing/2014/main" id="{2FF71783-0C05-8018-8399-8F3F915AEE24}"/>
              </a:ext>
            </a:extLst>
          </p:cNvPr>
          <p:cNvSpPr txBox="1">
            <a:spLocks/>
          </p:cNvSpPr>
          <p:nvPr/>
        </p:nvSpPr>
        <p:spPr>
          <a:xfrm>
            <a:off x="4682426" y="72150"/>
            <a:ext cx="7344667" cy="456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7">
              <a:defRPr/>
            </a:pPr>
            <a:r>
              <a:rPr lang="en-GB" sz="3200" dirty="0">
                <a:solidFill>
                  <a:srgbClr val="4472C4"/>
                </a:solidFill>
                <a:latin typeface="Calibri Light" panose="020F0302020204030204"/>
              </a:rPr>
              <a:t>Focus of DCC: FAIR metadata management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F20086-9019-DD40-4040-9D1FDAE6D90F}"/>
              </a:ext>
            </a:extLst>
          </p:cNvPr>
          <p:cNvSpPr/>
          <p:nvPr/>
        </p:nvSpPr>
        <p:spPr>
          <a:xfrm>
            <a:off x="7791886" y="711957"/>
            <a:ext cx="2185332" cy="69711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Health RI National data portal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0B4CD3-09D9-0644-8D05-DBE132A861B9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7076098" y="1060515"/>
            <a:ext cx="715788" cy="232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E32355-D738-6704-64B4-DAF5C0D9A01F}"/>
              </a:ext>
            </a:extLst>
          </p:cNvPr>
          <p:cNvSpPr/>
          <p:nvPr/>
        </p:nvSpPr>
        <p:spPr>
          <a:xfrm>
            <a:off x="837848" y="1928566"/>
            <a:ext cx="2227635" cy="33504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Dataset in Castor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35BC280-62AD-512A-B346-F8C0FEB59849}"/>
              </a:ext>
            </a:extLst>
          </p:cNvPr>
          <p:cNvSpPr txBox="1"/>
          <p:nvPr/>
        </p:nvSpPr>
        <p:spPr>
          <a:xfrm rot="16200000">
            <a:off x="18986" y="1246725"/>
            <a:ext cx="67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LCCO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D84E672-4507-D2A1-7683-ACB5D5D55820}"/>
              </a:ext>
            </a:extLst>
          </p:cNvPr>
          <p:cNvSpPr txBox="1"/>
          <p:nvPr/>
        </p:nvSpPr>
        <p:spPr>
          <a:xfrm rot="16200000">
            <a:off x="28732" y="257553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ADM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8995BD-4BCB-DA8B-D4A2-C8F308CD657C}"/>
              </a:ext>
            </a:extLst>
          </p:cNvPr>
          <p:cNvSpPr txBox="1"/>
          <p:nvPr/>
        </p:nvSpPr>
        <p:spPr>
          <a:xfrm rot="16200000">
            <a:off x="-92069" y="4395447"/>
            <a:ext cx="89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HG&amp;CG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4D60A30-1F03-01D5-9361-99BBC97505DA}"/>
              </a:ext>
            </a:extLst>
          </p:cNvPr>
          <p:cNvSpPr/>
          <p:nvPr/>
        </p:nvSpPr>
        <p:spPr>
          <a:xfrm>
            <a:off x="601366" y="185236"/>
            <a:ext cx="2700599" cy="85934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67D25E7-E7F3-FA4A-DBCB-A01B603D1D8E}"/>
              </a:ext>
            </a:extLst>
          </p:cNvPr>
          <p:cNvSpPr/>
          <p:nvPr/>
        </p:nvSpPr>
        <p:spPr>
          <a:xfrm>
            <a:off x="837848" y="288364"/>
            <a:ext cx="2227635" cy="63277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Dataset in Clinical Data Platform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F3CCB65-654B-58EF-6B55-4A09A1355128}"/>
              </a:ext>
            </a:extLst>
          </p:cNvPr>
          <p:cNvSpPr txBox="1"/>
          <p:nvPr/>
        </p:nvSpPr>
        <p:spPr>
          <a:xfrm rot="16200000">
            <a:off x="1478" y="46020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IT&amp;DI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7FB2F20-CCDA-5A86-200A-F2B4E34D1661}"/>
              </a:ext>
            </a:extLst>
          </p:cNvPr>
          <p:cNvSpPr/>
          <p:nvPr/>
        </p:nvSpPr>
        <p:spPr>
          <a:xfrm>
            <a:off x="601366" y="5795670"/>
            <a:ext cx="2700599" cy="64633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3A92B75-31EA-4A56-07CB-E296F7E9F711}"/>
              </a:ext>
            </a:extLst>
          </p:cNvPr>
          <p:cNvSpPr/>
          <p:nvPr/>
        </p:nvSpPr>
        <p:spPr>
          <a:xfrm>
            <a:off x="837848" y="5901953"/>
            <a:ext cx="2227635" cy="4337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GP Dataset in ELAN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59DAC06-733E-2C71-A178-7F524137D160}"/>
              </a:ext>
            </a:extLst>
          </p:cNvPr>
          <p:cNvSpPr txBox="1"/>
          <p:nvPr/>
        </p:nvSpPr>
        <p:spPr>
          <a:xfrm rot="16200000">
            <a:off x="6034" y="5894789"/>
            <a:ext cx="7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PHEG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D62E221-F0F3-7247-0C2F-56FC93F3EC04}"/>
              </a:ext>
            </a:extLst>
          </p:cNvPr>
          <p:cNvSpPr txBox="1"/>
          <p:nvPr/>
        </p:nvSpPr>
        <p:spPr>
          <a:xfrm rot="16200000">
            <a:off x="11127461" y="5371648"/>
            <a:ext cx="148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Biosemantics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 group</a:t>
            </a:r>
          </a:p>
        </p:txBody>
      </p:sp>
      <p:pic>
        <p:nvPicPr>
          <p:cNvPr id="29" name="Graphic 28" descr="Database outline">
            <a:extLst>
              <a:ext uri="{FF2B5EF4-FFF2-40B4-BE49-F238E27FC236}">
                <a16:creationId xmlns:a16="http://schemas.microsoft.com/office/drawing/2014/main" id="{567013DD-F732-425B-B641-A661800A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2267474"/>
            <a:ext cx="1386185" cy="1386185"/>
          </a:xfrm>
          <a:prstGeom prst="rect">
            <a:avLst/>
          </a:prstGeom>
        </p:spPr>
      </p:pic>
      <p:pic>
        <p:nvPicPr>
          <p:cNvPr id="32" name="Graphic 31" descr="Database outline">
            <a:extLst>
              <a:ext uri="{FF2B5EF4-FFF2-40B4-BE49-F238E27FC236}">
                <a16:creationId xmlns:a16="http://schemas.microsoft.com/office/drawing/2014/main" id="{8228B77F-D634-C7A9-B9FA-3CFCC0D1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7676"/>
            <a:ext cx="1386185" cy="1168439"/>
          </a:xfrm>
          <a:prstGeom prst="rect">
            <a:avLst/>
          </a:prstGeom>
        </p:spPr>
      </p:pic>
      <p:pic>
        <p:nvPicPr>
          <p:cNvPr id="33" name="Graphic 32" descr="Database outline">
            <a:extLst>
              <a:ext uri="{FF2B5EF4-FFF2-40B4-BE49-F238E27FC236}">
                <a16:creationId xmlns:a16="http://schemas.microsoft.com/office/drawing/2014/main" id="{CD4ED8A2-54BA-387B-9A2F-EB2E1BDC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3965841"/>
            <a:ext cx="1386185" cy="1386185"/>
          </a:xfrm>
          <a:prstGeom prst="rect">
            <a:avLst/>
          </a:prstGeom>
        </p:spPr>
      </p:pic>
      <p:pic>
        <p:nvPicPr>
          <p:cNvPr id="36" name="Graphic 35" descr="Database outline">
            <a:extLst>
              <a:ext uri="{FF2B5EF4-FFF2-40B4-BE49-F238E27FC236}">
                <a16:creationId xmlns:a16="http://schemas.microsoft.com/office/drawing/2014/main" id="{F86432EB-A3A7-D320-959B-8A6D8F24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5574220"/>
            <a:ext cx="1386185" cy="1076413"/>
          </a:xfrm>
          <a:prstGeom prst="rect">
            <a:avLst/>
          </a:prstGeom>
        </p:spPr>
      </p:pic>
      <p:pic>
        <p:nvPicPr>
          <p:cNvPr id="37" name="Graphic 36" descr="Database outline">
            <a:extLst>
              <a:ext uri="{FF2B5EF4-FFF2-40B4-BE49-F238E27FC236}">
                <a16:creationId xmlns:a16="http://schemas.microsoft.com/office/drawing/2014/main" id="{F6BE5F05-2F16-0B43-5FB3-C422970FF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426" y="1022432"/>
            <a:ext cx="1386185" cy="902273"/>
          </a:xfrm>
          <a:prstGeom prst="rect">
            <a:avLst/>
          </a:prstGeom>
        </p:spPr>
      </p:pic>
      <p:pic>
        <p:nvPicPr>
          <p:cNvPr id="62" name="Graphic 61" descr="Workflow with solid fill">
            <a:extLst>
              <a:ext uri="{FF2B5EF4-FFF2-40B4-BE49-F238E27FC236}">
                <a16:creationId xmlns:a16="http://schemas.microsoft.com/office/drawing/2014/main" id="{9B041715-14E2-6051-69B9-3E6B05575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7961" y="5298121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12700AB-26FC-F257-F662-DFF43E002231}"/>
              </a:ext>
            </a:extLst>
          </p:cNvPr>
          <p:cNvSpPr/>
          <p:nvPr/>
        </p:nvSpPr>
        <p:spPr>
          <a:xfrm>
            <a:off x="9582109" y="3920287"/>
            <a:ext cx="1874256" cy="625763"/>
          </a:xfrm>
          <a:prstGeom prst="wedgeRoundRectCallout">
            <a:avLst>
              <a:gd name="adj1" fmla="val -45649"/>
              <a:gd name="adj2" fmla="val -830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Testing commercial 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DF757-6B37-C737-57A8-CC19315A1613}"/>
              </a:ext>
            </a:extLst>
          </p:cNvPr>
          <p:cNvSpPr txBox="1"/>
          <p:nvPr/>
        </p:nvSpPr>
        <p:spPr>
          <a:xfrm>
            <a:off x="0" y="6505980"/>
            <a:ext cx="437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LUMC departments manage many databases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04438-43CF-BCB1-8A67-ED35838F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96" y="2552958"/>
            <a:ext cx="1658889" cy="10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73F85039-B3C2-CC0B-8057-C42C11F33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55580" r="53201" b="4285"/>
          <a:stretch/>
        </p:blipFill>
        <p:spPr>
          <a:xfrm>
            <a:off x="10494638" y="5393082"/>
            <a:ext cx="961727" cy="654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9863808-AEC2-7EF7-002E-27F6D4C04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3809" y="635473"/>
            <a:ext cx="1181050" cy="722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Speech Bubble: Rectangle with Corners Rounded 2">
            <a:extLst>
              <a:ext uri="{FF2B5EF4-FFF2-40B4-BE49-F238E27FC236}">
                <a16:creationId xmlns:a16="http://schemas.microsoft.com/office/drawing/2014/main" id="{BC7B979C-AAFF-CF26-D130-9AF09445C11E}"/>
              </a:ext>
            </a:extLst>
          </p:cNvPr>
          <p:cNvSpPr/>
          <p:nvPr/>
        </p:nvSpPr>
        <p:spPr>
          <a:xfrm>
            <a:off x="5310263" y="5980876"/>
            <a:ext cx="1874256" cy="804974"/>
          </a:xfrm>
          <a:prstGeom prst="wedgeRoundRectCallout">
            <a:avLst>
              <a:gd name="adj1" fmla="val 69067"/>
              <a:gd name="adj2" fmla="val -494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Databases for ontologised data &amp; knowledge graphs</a:t>
            </a:r>
          </a:p>
        </p:txBody>
      </p:sp>
      <p:sp>
        <p:nvSpPr>
          <p:cNvPr id="108" name="Rectangle: Rounded Corners 12">
            <a:extLst>
              <a:ext uri="{FF2B5EF4-FFF2-40B4-BE49-F238E27FC236}">
                <a16:creationId xmlns:a16="http://schemas.microsoft.com/office/drawing/2014/main" id="{47628E3D-1C43-8C6E-3E9C-0D654625BFAD}"/>
              </a:ext>
            </a:extLst>
          </p:cNvPr>
          <p:cNvSpPr/>
          <p:nvPr/>
        </p:nvSpPr>
        <p:spPr>
          <a:xfrm>
            <a:off x="7786558" y="1493470"/>
            <a:ext cx="2185332" cy="69711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Rare Disease Data Hub &amp; Virtual Platform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3F812C-8B27-DDA2-2214-1A7ACEE0A6FD}"/>
              </a:ext>
            </a:extLst>
          </p:cNvPr>
          <p:cNvCxnSpPr>
            <a:cxnSpLocks/>
            <a:stCxn id="5" idx="3"/>
            <a:endCxn id="108" idx="1"/>
          </p:cNvCxnSpPr>
          <p:nvPr/>
        </p:nvCxnSpPr>
        <p:spPr>
          <a:xfrm flipV="1">
            <a:off x="7076098" y="1842028"/>
            <a:ext cx="710460" cy="154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EB8165C8-45AD-EB45-3660-1EA042634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2325"/>
          <a:stretch/>
        </p:blipFill>
        <p:spPr>
          <a:xfrm>
            <a:off x="10193809" y="1445875"/>
            <a:ext cx="780182" cy="777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5B069A4-79E8-441E-2C48-61E979478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430" y="1686997"/>
            <a:ext cx="1489663" cy="597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9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916D-3B5A-24CF-381C-79340B0CD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96A4A-BDC7-2722-6F0A-C299E024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193B73-2972-6C29-7862-3FD82C15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8362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</a:pPr>
            <a:r>
              <a:rPr lang="en-GB" dirty="0" err="1"/>
              <a:t>FAIRification</a:t>
            </a:r>
            <a:r>
              <a:rPr lang="en-GB" dirty="0"/>
              <a:t> is a multidisciplinary process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Minimal competencies: </a:t>
            </a:r>
            <a:r>
              <a:rPr lang="en-GB" sz="2000" dirty="0" err="1"/>
              <a:t>FAIRification</a:t>
            </a:r>
            <a:r>
              <a:rPr lang="en-GB" sz="2000" dirty="0"/>
              <a:t> steward, Domain Data Steward, Software steward, Project Manager. 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Each steward maintains links with experts in their field.</a:t>
            </a:r>
          </a:p>
          <a:p>
            <a:pPr>
              <a:spcBef>
                <a:spcPts val="400"/>
              </a:spcBef>
            </a:pPr>
            <a:r>
              <a:rPr lang="en-GB" dirty="0" err="1"/>
              <a:t>FAIRifcation</a:t>
            </a:r>
            <a:r>
              <a:rPr lang="en-GB" dirty="0"/>
              <a:t> at an institute 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Requires groups that minimally cover FAIR implementation, Data management, IT, Policy. 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At LUMC: </a:t>
            </a:r>
            <a:r>
              <a:rPr lang="en-GB" sz="2000" dirty="0" err="1"/>
              <a:t>Biosemantics</a:t>
            </a:r>
            <a:r>
              <a:rPr lang="en-GB" sz="2000" dirty="0"/>
              <a:t> group, Advanced Data </a:t>
            </a:r>
            <a:r>
              <a:rPr lang="en-GB" sz="2000" dirty="0" err="1"/>
              <a:t>Mangement</a:t>
            </a:r>
            <a:r>
              <a:rPr lang="en-GB" sz="2000" dirty="0"/>
              <a:t>, IT&amp;DI department, Directorate Research.</a:t>
            </a:r>
          </a:p>
          <a:p>
            <a:pPr>
              <a:spcBef>
                <a:spcPts val="400"/>
              </a:spcBef>
            </a:pPr>
            <a:r>
              <a:rPr lang="en-GB" dirty="0"/>
              <a:t>Jacobsen </a:t>
            </a:r>
            <a:r>
              <a:rPr lang="en-GB" i="1" dirty="0"/>
              <a:t>et al.</a:t>
            </a:r>
            <a:r>
              <a:rPr lang="en-GB" dirty="0"/>
              <a:t> 2019 provides a generic </a:t>
            </a:r>
            <a:r>
              <a:rPr lang="en-GB" dirty="0" err="1"/>
              <a:t>FAIRIfication</a:t>
            </a:r>
            <a:r>
              <a:rPr lang="en-GB" dirty="0"/>
              <a:t> workflow as a backbone for </a:t>
            </a:r>
            <a:r>
              <a:rPr lang="en-GB" dirty="0" err="1"/>
              <a:t>FAIRification</a:t>
            </a:r>
            <a:endParaRPr lang="en-GB" dirty="0"/>
          </a:p>
          <a:p>
            <a:pPr lvl="1">
              <a:spcBef>
                <a:spcPts val="400"/>
              </a:spcBef>
            </a:pPr>
            <a:r>
              <a:rPr lang="en-GB" sz="2000" dirty="0"/>
              <a:t>Each project specifies this workflow  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The EJP RD provides practical onboarding guidance. </a:t>
            </a:r>
            <a:endParaRPr lang="en-GB" sz="1800" dirty="0"/>
          </a:p>
          <a:p>
            <a:pPr marL="0" indent="0">
              <a:buNone/>
            </a:pPr>
            <a:br>
              <a:rPr lang="en-GB" sz="2600" dirty="0"/>
            </a:br>
            <a:r>
              <a:rPr lang="en-GB" sz="2600" dirty="0"/>
              <a:t>Outcome for BYOD</a:t>
            </a:r>
            <a:endParaRPr lang="en-GB" sz="2000" dirty="0"/>
          </a:p>
          <a:p>
            <a:pPr>
              <a:spcBef>
                <a:spcPts val="400"/>
              </a:spcBef>
            </a:pPr>
            <a:r>
              <a:rPr lang="en-GB" sz="2000" dirty="0"/>
              <a:t>Identified skills and the generic steps of </a:t>
            </a:r>
            <a:r>
              <a:rPr lang="en-GB" sz="2000" dirty="0" err="1"/>
              <a:t>FAIRification</a:t>
            </a:r>
            <a:endParaRPr lang="en-GB" sz="2000" dirty="0"/>
          </a:p>
          <a:p>
            <a:pPr>
              <a:spcBef>
                <a:spcPts val="400"/>
              </a:spcBef>
            </a:pPr>
            <a:r>
              <a:rPr lang="en-GB" sz="2000" dirty="0"/>
              <a:t>Can be used as a reference during the next sessions of the BYOD and future </a:t>
            </a:r>
            <a:r>
              <a:rPr lang="en-GB" sz="2000" dirty="0" err="1"/>
              <a:t>FAIRification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73488-B4D2-EAD5-F0F1-DCF36FC4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FC59F-7D12-BB93-3ED9-2DC18F7F0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36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12834-C907-AD05-8ECC-831184B7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 and outcome for BYOD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09946-6499-7FEB-E671-C758C12C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836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After this session, you, </a:t>
            </a:r>
            <a:r>
              <a:rPr lang="en-GB" sz="2400" i="1" dirty="0"/>
              <a:t>aspiring FAIR project manager or steward</a:t>
            </a:r>
            <a:r>
              <a:rPr lang="en-GB" sz="2400" dirty="0"/>
              <a:t> </a:t>
            </a:r>
            <a:r>
              <a:rPr lang="en-GB" sz="2400" i="1" dirty="0"/>
              <a:t>(institutional or otherwise)</a:t>
            </a:r>
            <a:r>
              <a:rPr lang="en-GB" sz="2400" dirty="0"/>
              <a:t>, can</a:t>
            </a:r>
          </a:p>
          <a:p>
            <a:pPr>
              <a:spcBef>
                <a:spcPts val="400"/>
              </a:spcBef>
            </a:pPr>
            <a:r>
              <a:rPr lang="en-GB" sz="2000" i="1" dirty="0"/>
              <a:t>describe</a:t>
            </a:r>
            <a:r>
              <a:rPr lang="en-GB" sz="2000" dirty="0"/>
              <a:t> that </a:t>
            </a:r>
            <a:r>
              <a:rPr lang="en-GB" sz="2000" dirty="0" err="1"/>
              <a:t>FAIRification</a:t>
            </a:r>
            <a:r>
              <a:rPr lang="en-GB" sz="2000" dirty="0"/>
              <a:t> is a multidisciplinary process (more than a deterministic set of solutions)</a:t>
            </a:r>
          </a:p>
          <a:p>
            <a:pPr>
              <a:spcBef>
                <a:spcPts val="400"/>
              </a:spcBef>
            </a:pPr>
            <a:r>
              <a:rPr lang="en-GB" sz="2000" i="1" dirty="0"/>
              <a:t>name</a:t>
            </a:r>
            <a:r>
              <a:rPr lang="en-GB" sz="2000" dirty="0"/>
              <a:t> the main 4 competencies involved in successful </a:t>
            </a:r>
            <a:r>
              <a:rPr lang="en-GB" sz="2000" dirty="0" err="1"/>
              <a:t>FAIRification</a:t>
            </a:r>
            <a:r>
              <a:rPr lang="en-GB" sz="2000" dirty="0"/>
              <a:t> projects</a:t>
            </a:r>
          </a:p>
          <a:p>
            <a:pPr>
              <a:spcBef>
                <a:spcPts val="400"/>
              </a:spcBef>
            </a:pPr>
            <a:r>
              <a:rPr lang="en-GB" sz="2000" i="1" dirty="0"/>
              <a:t>name</a:t>
            </a:r>
            <a:r>
              <a:rPr lang="en-GB" sz="2000" dirty="0"/>
              <a:t> some of the organisational units at your institute that should be involved</a:t>
            </a:r>
          </a:p>
          <a:p>
            <a:pPr>
              <a:spcBef>
                <a:spcPts val="400"/>
              </a:spcBef>
            </a:pPr>
            <a:r>
              <a:rPr lang="en-GB" sz="2000" i="1" dirty="0"/>
              <a:t>refer</a:t>
            </a:r>
            <a:r>
              <a:rPr lang="en-GB" sz="2000" dirty="0"/>
              <a:t> to guidance for common aspects of </a:t>
            </a:r>
            <a:r>
              <a:rPr lang="en-GB" sz="2000" dirty="0" err="1"/>
              <a:t>FAIRification</a:t>
            </a:r>
            <a:endParaRPr lang="en-GB" sz="1800" dirty="0"/>
          </a:p>
          <a:p>
            <a:pPr lvl="1">
              <a:spcBef>
                <a:spcPts val="400"/>
              </a:spcBef>
            </a:pPr>
            <a:r>
              <a:rPr lang="en-GB" sz="1800" dirty="0"/>
              <a:t>Basic </a:t>
            </a:r>
            <a:r>
              <a:rPr lang="en-GB" sz="1800" dirty="0" err="1"/>
              <a:t>FAIRification</a:t>
            </a:r>
            <a:r>
              <a:rPr lang="en-GB" sz="1800" dirty="0"/>
              <a:t> workflow (Jacobsen </a:t>
            </a:r>
            <a:r>
              <a:rPr lang="en-GB" sz="1800" i="1" dirty="0"/>
              <a:t>et al.</a:t>
            </a:r>
            <a:r>
              <a:rPr lang="en-GB" sz="1800" dirty="0"/>
              <a:t> 2019, </a:t>
            </a:r>
            <a:r>
              <a:rPr lang="en-GB" sz="1800" dirty="0" err="1"/>
              <a:t>spe</a:t>
            </a:r>
            <a:r>
              <a:rPr lang="en-GB" sz="1800" dirty="0"/>
              <a:t>)</a:t>
            </a:r>
          </a:p>
          <a:p>
            <a:pPr lvl="1">
              <a:spcBef>
                <a:spcPts val="400"/>
              </a:spcBef>
            </a:pPr>
            <a:r>
              <a:rPr lang="en-GB" sz="1800" dirty="0"/>
              <a:t>EJP RD/ERDERA onboarding guidance</a:t>
            </a:r>
          </a:p>
          <a:p>
            <a:pPr marL="0" indent="0">
              <a:buNone/>
            </a:pPr>
            <a:br>
              <a:rPr lang="en-GB" sz="2600" dirty="0"/>
            </a:br>
            <a:r>
              <a:rPr lang="en-GB" sz="2600" dirty="0"/>
              <a:t>Outcome for BYOD</a:t>
            </a:r>
            <a:endParaRPr lang="en-GB" sz="2000" dirty="0"/>
          </a:p>
          <a:p>
            <a:pPr>
              <a:spcBef>
                <a:spcPts val="400"/>
              </a:spcBef>
            </a:pPr>
            <a:r>
              <a:rPr lang="en-GB" sz="2000" dirty="0"/>
              <a:t>A checklist of steps to follow at this BYOD</a:t>
            </a:r>
          </a:p>
          <a:p>
            <a:pPr>
              <a:spcBef>
                <a:spcPts val="400"/>
              </a:spcBef>
            </a:pPr>
            <a:endParaRPr lang="en-GB" sz="2000" dirty="0"/>
          </a:p>
          <a:p>
            <a:pPr marL="0" indent="0">
              <a:spcBef>
                <a:spcPts val="400"/>
              </a:spcBef>
              <a:buNone/>
            </a:pPr>
            <a:r>
              <a:rPr lang="en-GB" sz="2600" dirty="0"/>
              <a:t>Method: </a:t>
            </a:r>
            <a:r>
              <a:rPr lang="en-GB" sz="2600" dirty="0" err="1"/>
              <a:t>Mentimeter</a:t>
            </a:r>
            <a:r>
              <a:rPr lang="en-GB" sz="2600" dirty="0"/>
              <a:t>, discuss in small groups, share via </a:t>
            </a:r>
            <a:r>
              <a:rPr lang="en-GB" sz="2600" dirty="0" err="1"/>
              <a:t>mentimeter</a:t>
            </a:r>
            <a:r>
              <a:rPr lang="en-GB" sz="2600" dirty="0"/>
              <a:t>, mini-lecture</a:t>
            </a:r>
          </a:p>
          <a:p>
            <a:pPr lvl="1"/>
            <a:endParaRPr lang="en-GB" sz="2000" dirty="0"/>
          </a:p>
          <a:p>
            <a:pPr lvl="2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248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CC3A-8BB0-8333-BEC7-7A93CBC7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FAIR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9C90-10AF-57C3-54B8-D536ECE6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10" y="1825625"/>
            <a:ext cx="7584989" cy="4351338"/>
          </a:xfrm>
        </p:spPr>
        <p:txBody>
          <a:bodyPr/>
          <a:lstStyle/>
          <a:p>
            <a:r>
              <a:rPr lang="en-GB" dirty="0"/>
              <a:t>What challenges do you see in managing a </a:t>
            </a:r>
            <a:r>
              <a:rPr lang="en-GB" dirty="0" err="1"/>
              <a:t>FAIRification</a:t>
            </a:r>
            <a:r>
              <a:rPr lang="en-GB" dirty="0"/>
              <a:t> project?</a:t>
            </a:r>
          </a:p>
          <a:p>
            <a:r>
              <a:rPr lang="en-GB" dirty="0"/>
              <a:t>What steps may be missing from the basic </a:t>
            </a:r>
            <a:r>
              <a:rPr lang="en-GB" dirty="0" err="1"/>
              <a:t>FAIRification</a:t>
            </a:r>
            <a:r>
              <a:rPr lang="en-GB" dirty="0"/>
              <a:t> workflow? </a:t>
            </a:r>
            <a:br>
              <a:rPr lang="en-GB" dirty="0"/>
            </a:br>
            <a:r>
              <a:rPr lang="en-GB" sz="2400" dirty="0"/>
              <a:t>Context: you are advising an organisation that will offer </a:t>
            </a:r>
            <a:r>
              <a:rPr lang="en-GB" sz="2400" dirty="0" err="1"/>
              <a:t>FAIRification</a:t>
            </a:r>
            <a:r>
              <a:rPr lang="en-GB" sz="2400" dirty="0"/>
              <a:t> support for a large institute, a country or region, or a large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6F474-B48B-1A88-F969-A493909B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65" y="1825625"/>
            <a:ext cx="24130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6DE9FE-552B-8266-2BD7-BFD8D37EEE9D}"/>
              </a:ext>
            </a:extLst>
          </p:cNvPr>
          <p:cNvSpPr txBox="1"/>
          <p:nvPr/>
        </p:nvSpPr>
        <p:spPr>
          <a:xfrm>
            <a:off x="984765" y="4264025"/>
            <a:ext cx="2413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GB" b="0" i="0" dirty="0">
                <a:solidFill>
                  <a:srgbClr val="161617"/>
                </a:solidFill>
                <a:effectLst/>
                <a:latin typeface="MentiText"/>
              </a:rPr>
              <a:t>Go to</a:t>
            </a:r>
            <a:br>
              <a:rPr lang="en-GB" b="0" i="0" dirty="0">
                <a:solidFill>
                  <a:srgbClr val="161617"/>
                </a:solidFill>
                <a:effectLst/>
                <a:latin typeface="MentiText"/>
              </a:rPr>
            </a:br>
            <a:r>
              <a:rPr lang="en-GB" b="1" i="0" dirty="0">
                <a:solidFill>
                  <a:srgbClr val="161617"/>
                </a:solidFill>
                <a:effectLst/>
                <a:latin typeface="MentiDisplay"/>
                <a:hlinkClick r:id="rId3"/>
              </a:rPr>
              <a:t>www.menti.com</a:t>
            </a:r>
            <a:endParaRPr lang="en-GB" b="1" dirty="0">
              <a:solidFill>
                <a:srgbClr val="161617"/>
              </a:solidFill>
              <a:latin typeface="MentiDisplay"/>
            </a:endParaRPr>
          </a:p>
          <a:p>
            <a:pPr algn="ctr" fontAlgn="base">
              <a:spcAft>
                <a:spcPts val="600"/>
              </a:spcAft>
            </a:pPr>
            <a:r>
              <a:rPr lang="en-GB" b="0" i="0" dirty="0">
                <a:solidFill>
                  <a:srgbClr val="161617"/>
                </a:solidFill>
                <a:effectLst/>
                <a:latin typeface="MentiText"/>
              </a:rPr>
              <a:t>Enter the code</a:t>
            </a:r>
            <a:br>
              <a:rPr lang="en-GB" b="0" i="0" dirty="0">
                <a:solidFill>
                  <a:srgbClr val="161617"/>
                </a:solidFill>
                <a:effectLst/>
                <a:latin typeface="MentiText"/>
              </a:rPr>
            </a:br>
            <a:r>
              <a:rPr lang="en-GB" b="1" i="0" dirty="0">
                <a:solidFill>
                  <a:srgbClr val="161617"/>
                </a:solidFill>
                <a:effectLst/>
                <a:latin typeface="MentiDisplay"/>
              </a:rPr>
              <a:t>7150 7005</a:t>
            </a:r>
          </a:p>
          <a:p>
            <a:pPr algn="ctr" fontAlgn="base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  <a:latin typeface="MentiDisplay"/>
              </a:rPr>
              <a:t>Question 1 </a:t>
            </a:r>
            <a:r>
              <a:rPr lang="en-GB" sz="1600" b="1" dirty="0">
                <a:solidFill>
                  <a:srgbClr val="FF0000"/>
                </a:solidFill>
                <a:highlight>
                  <a:srgbClr val="FFFF00"/>
                </a:highlight>
                <a:latin typeface="MentiDisplay"/>
              </a:rPr>
              <a:t>only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  <a:latin typeface="MentiDisplay"/>
              </a:rPr>
              <a:t>, for now!</a:t>
            </a:r>
            <a:endParaRPr lang="en-GB" sz="1600" i="0" dirty="0">
              <a:solidFill>
                <a:srgbClr val="FF0000"/>
              </a:solidFill>
              <a:effectLst/>
              <a:highlight>
                <a:srgbClr val="FFFF00"/>
              </a:highlight>
              <a:latin typeface="Menti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34F99-C410-3F60-DDEA-C22F76783C6E}"/>
              </a:ext>
            </a:extLst>
          </p:cNvPr>
          <p:cNvSpPr txBox="1"/>
          <p:nvPr/>
        </p:nvSpPr>
        <p:spPr>
          <a:xfrm>
            <a:off x="147595" y="5992297"/>
            <a:ext cx="408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https://www.menti.com/alfa1h34zma2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44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8C13-1477-87CA-D195-CB3AC485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70B5-E787-70A7-D2FF-DA3D1FFE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665" y="1825625"/>
            <a:ext cx="784653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In pairs or small groups…</a:t>
            </a:r>
          </a:p>
          <a:p>
            <a:r>
              <a:rPr lang="en-GB" dirty="0"/>
              <a:t>Half of the groups</a:t>
            </a:r>
          </a:p>
          <a:p>
            <a:pPr marL="755650" lvl="1" indent="-298450">
              <a:buFont typeface="+mj-lt"/>
              <a:buAutoNum type="arabicPeriod"/>
            </a:pPr>
            <a:r>
              <a:rPr lang="en-GB" dirty="0"/>
              <a:t>Discuss </a:t>
            </a:r>
            <a:r>
              <a:rPr lang="en-GB" i="1" dirty="0"/>
              <a:t>required skills and at which step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– add to </a:t>
            </a:r>
            <a:r>
              <a:rPr lang="en-GB" dirty="0" err="1"/>
              <a:t>mentimeter</a:t>
            </a:r>
            <a:endParaRPr lang="en-GB" dirty="0"/>
          </a:p>
          <a:p>
            <a:pPr marL="755650" lvl="1" indent="-298450">
              <a:buFont typeface="+mj-lt"/>
              <a:buAutoNum type="arabicPeriod"/>
            </a:pPr>
            <a:r>
              <a:rPr lang="en-GB" sz="1900" dirty="0"/>
              <a:t>If time permits, discuss </a:t>
            </a:r>
            <a:r>
              <a:rPr lang="en-GB" sz="1900" i="1" dirty="0"/>
              <a:t>institutional units</a:t>
            </a:r>
            <a:r>
              <a:rPr lang="en-GB" sz="1900" dirty="0"/>
              <a:t> that should be in the loop</a:t>
            </a:r>
            <a:br>
              <a:rPr lang="en-GB" sz="1900" dirty="0"/>
            </a:br>
            <a:r>
              <a:rPr lang="en-GB" sz="1900" dirty="0"/>
              <a:t>– add to </a:t>
            </a:r>
            <a:r>
              <a:rPr lang="en-GB" sz="1900" dirty="0" err="1"/>
              <a:t>mentimeter</a:t>
            </a:r>
            <a:endParaRPr lang="en-GB" dirty="0"/>
          </a:p>
          <a:p>
            <a:r>
              <a:rPr lang="en-GB" dirty="0"/>
              <a:t>Other half of the groups</a:t>
            </a:r>
          </a:p>
          <a:p>
            <a:pPr marL="755650" lvl="1" indent="-298450">
              <a:buFont typeface="+mj-lt"/>
              <a:buAutoNum type="arabicPeriod"/>
            </a:pPr>
            <a:r>
              <a:rPr lang="en-GB" dirty="0"/>
              <a:t>Discuss </a:t>
            </a:r>
            <a:r>
              <a:rPr lang="en-GB" i="1" dirty="0"/>
              <a:t>institutional units</a:t>
            </a:r>
            <a:r>
              <a:rPr lang="en-GB" dirty="0"/>
              <a:t> that should contribute, </a:t>
            </a:r>
            <a:r>
              <a:rPr lang="en-GB" i="1" dirty="0"/>
              <a:t>at which step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add to </a:t>
            </a:r>
            <a:r>
              <a:rPr lang="en-GB" dirty="0" err="1"/>
              <a:t>mentimeter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Include </a:t>
            </a:r>
            <a:r>
              <a:rPr lang="en-GB" i="1" dirty="0"/>
              <a:t>external parties</a:t>
            </a:r>
            <a:r>
              <a:rPr lang="en-GB" dirty="0"/>
              <a:t> if your institute lacks certain expertise that you consider important</a:t>
            </a:r>
          </a:p>
          <a:p>
            <a:pPr marL="755650" lvl="1" indent="-298450">
              <a:buFont typeface="+mj-lt"/>
              <a:buAutoNum type="arabicPeriod"/>
            </a:pPr>
            <a:r>
              <a:rPr lang="en-GB" sz="1900" dirty="0"/>
              <a:t>If time permits, discuss </a:t>
            </a:r>
            <a:r>
              <a:rPr lang="en-GB" sz="1900" i="1" dirty="0"/>
              <a:t>required skills and at which step</a:t>
            </a:r>
            <a:br>
              <a:rPr lang="en-GB" sz="1900" dirty="0"/>
            </a:br>
            <a:r>
              <a:rPr lang="en-GB" sz="1900" dirty="0"/>
              <a:t>– add to </a:t>
            </a:r>
            <a:r>
              <a:rPr lang="en-GB" sz="1900" dirty="0" err="1"/>
              <a:t>mentimeter</a:t>
            </a:r>
            <a:endParaRPr lang="en-GB" sz="1900" dirty="0"/>
          </a:p>
          <a:p>
            <a:pPr marL="0" indent="0">
              <a:buNone/>
            </a:pPr>
            <a:r>
              <a:rPr lang="en-GB" dirty="0"/>
              <a:t>Explore </a:t>
            </a:r>
            <a:r>
              <a:rPr lang="en-GB" dirty="0" err="1"/>
              <a:t>mentimeter</a:t>
            </a:r>
            <a:r>
              <a:rPr lang="en-GB" dirty="0"/>
              <a:t> together </a:t>
            </a:r>
            <a:r>
              <a:rPr lang="en-GB" dirty="0">
                <a:sym typeface="Wingdings" pitchFamily="2" charset="2"/>
              </a:rPr>
              <a:t> checklist?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46C4A-8C97-26D6-E2E8-156133DB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65" y="1825625"/>
            <a:ext cx="24130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2614E-8BE7-FC60-9D3E-53C97DFDE08B}"/>
              </a:ext>
            </a:extLst>
          </p:cNvPr>
          <p:cNvSpPr txBox="1"/>
          <p:nvPr/>
        </p:nvSpPr>
        <p:spPr>
          <a:xfrm>
            <a:off x="1083791" y="4264025"/>
            <a:ext cx="22149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GB" b="0" i="0" dirty="0">
                <a:solidFill>
                  <a:srgbClr val="161617"/>
                </a:solidFill>
                <a:effectLst/>
                <a:latin typeface="MentiText"/>
              </a:rPr>
              <a:t>Go to</a:t>
            </a:r>
            <a:br>
              <a:rPr lang="en-GB" b="0" i="0" dirty="0">
                <a:solidFill>
                  <a:srgbClr val="161617"/>
                </a:solidFill>
                <a:effectLst/>
                <a:latin typeface="MentiText"/>
              </a:rPr>
            </a:br>
            <a:r>
              <a:rPr lang="en-GB" b="1" i="0" dirty="0">
                <a:solidFill>
                  <a:srgbClr val="161617"/>
                </a:solidFill>
                <a:effectLst/>
                <a:latin typeface="MentiDisplay"/>
                <a:hlinkClick r:id="rId3"/>
              </a:rPr>
              <a:t>www.menti.com</a:t>
            </a:r>
            <a:endParaRPr lang="en-GB" b="1" dirty="0">
              <a:solidFill>
                <a:srgbClr val="161617"/>
              </a:solidFill>
              <a:latin typeface="MentiDisplay"/>
            </a:endParaRPr>
          </a:p>
          <a:p>
            <a:pPr algn="ctr" fontAlgn="base">
              <a:spcAft>
                <a:spcPts val="600"/>
              </a:spcAft>
            </a:pPr>
            <a:r>
              <a:rPr lang="en-GB" b="0" i="0" dirty="0">
                <a:solidFill>
                  <a:srgbClr val="161617"/>
                </a:solidFill>
                <a:effectLst/>
                <a:latin typeface="MentiText"/>
              </a:rPr>
              <a:t>Enter the code</a:t>
            </a:r>
            <a:br>
              <a:rPr lang="en-GB" b="0" i="0" dirty="0">
                <a:solidFill>
                  <a:srgbClr val="161617"/>
                </a:solidFill>
                <a:effectLst/>
                <a:latin typeface="MentiText"/>
              </a:rPr>
            </a:br>
            <a:r>
              <a:rPr lang="en-GB" b="1" i="0" dirty="0">
                <a:solidFill>
                  <a:srgbClr val="161617"/>
                </a:solidFill>
                <a:effectLst/>
                <a:latin typeface="MentiDisplay"/>
              </a:rPr>
              <a:t>7150 7005</a:t>
            </a:r>
            <a:endParaRPr lang="en-GB" b="0" i="0" dirty="0">
              <a:solidFill>
                <a:srgbClr val="000000"/>
              </a:solidFill>
              <a:effectLst/>
              <a:latin typeface="Menti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3F8B8-0A27-96A9-D345-E45052BC080D}"/>
              </a:ext>
            </a:extLst>
          </p:cNvPr>
          <p:cNvSpPr txBox="1"/>
          <p:nvPr/>
        </p:nvSpPr>
        <p:spPr>
          <a:xfrm>
            <a:off x="566180" y="5541298"/>
            <a:ext cx="3250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4"/>
              </a:rPr>
              <a:t>https://www.menti.com/alfa1h34zma2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BB04-2427-A072-75FA-BCDC35A9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0726"/>
          </a:xfrm>
        </p:spPr>
        <p:txBody>
          <a:bodyPr/>
          <a:lstStyle/>
          <a:p>
            <a:r>
              <a:rPr lang="en-GB" sz="3600" dirty="0"/>
              <a:t>Aim: </a:t>
            </a:r>
            <a:r>
              <a:rPr lang="en-GB" sz="3600" dirty="0">
                <a:solidFill>
                  <a:srgbClr val="156082"/>
                </a:solidFill>
              </a:rPr>
              <a:t>automated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CEA76-33A6-F3B8-945C-BA74369B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3DC2AB1-3121-DC42-81EB-8FDD8A73E93A}" type="slidenum">
              <a:rPr lang="en-GB" sz="1333">
                <a:solidFill>
                  <a:srgbClr val="143369"/>
                </a:solidFill>
                <a:latin typeface="Inter"/>
              </a:rPr>
              <a:pPr defTabSz="457189"/>
              <a:t>7</a:t>
            </a:fld>
            <a:endParaRPr lang="en-GB" sz="1333">
              <a:solidFill>
                <a:srgbClr val="143369"/>
              </a:solidFill>
              <a:latin typeface="Inter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4E444662-8F6B-4707-4A0B-7F449EAC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935"/>
          <a:stretch/>
        </p:blipFill>
        <p:spPr>
          <a:xfrm>
            <a:off x="1053044" y="1412914"/>
            <a:ext cx="4411387" cy="1196993"/>
          </a:xfrm>
          <a:prstGeom prst="rect">
            <a:avLst/>
          </a:prstGeom>
        </p:spPr>
      </p:pic>
      <p:sp>
        <p:nvSpPr>
          <p:cNvPr id="91" name="Speech Bubble: Oval 115">
            <a:extLst>
              <a:ext uri="{FF2B5EF4-FFF2-40B4-BE49-F238E27FC236}">
                <a16:creationId xmlns:a16="http://schemas.microsoft.com/office/drawing/2014/main" id="{FF2B6890-7DC2-5B3E-8355-153C90E5AD02}"/>
              </a:ext>
            </a:extLst>
          </p:cNvPr>
          <p:cNvSpPr/>
          <p:nvPr/>
        </p:nvSpPr>
        <p:spPr>
          <a:xfrm>
            <a:off x="554572" y="1232875"/>
            <a:ext cx="1952828" cy="1489296"/>
          </a:xfrm>
          <a:prstGeom prst="wedgeRoundRectCallout">
            <a:avLst>
              <a:gd name="adj1" fmla="val 64578"/>
              <a:gd name="adj2" fmla="val -1087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is the time to diagnosis for patients like me across Europe?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types of information are covered in European databases?</a:t>
            </a:r>
          </a:p>
        </p:txBody>
      </p:sp>
      <p:sp>
        <p:nvSpPr>
          <p:cNvPr id="93" name="Speech Bubble: Oval 115">
            <a:extLst>
              <a:ext uri="{FF2B5EF4-FFF2-40B4-BE49-F238E27FC236}">
                <a16:creationId xmlns:a16="http://schemas.microsoft.com/office/drawing/2014/main" id="{4B04E9ED-05A1-DD7B-822E-42D21B6340BE}"/>
              </a:ext>
            </a:extLst>
          </p:cNvPr>
          <p:cNvSpPr/>
          <p:nvPr/>
        </p:nvSpPr>
        <p:spPr>
          <a:xfrm>
            <a:off x="3628310" y="1686201"/>
            <a:ext cx="1684167" cy="1196993"/>
          </a:xfrm>
          <a:prstGeom prst="wedgeRoundRectCallout">
            <a:avLst>
              <a:gd name="adj1" fmla="val -60382"/>
              <a:gd name="adj2" fmla="val -6374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diagnostic tests are given elsewhere?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drugs are candidates for repurposing?</a:t>
            </a: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8DC0A885-71D1-E71C-7B00-ACB75DF3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67" y="1015851"/>
            <a:ext cx="4130040" cy="216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F7E05-B427-E19F-53A5-FE0C8F37EED9}"/>
              </a:ext>
            </a:extLst>
          </p:cNvPr>
          <p:cNvSpPr txBox="1"/>
          <p:nvPr/>
        </p:nvSpPr>
        <p:spPr>
          <a:xfrm>
            <a:off x="9980511" y="952331"/>
            <a:ext cx="2101763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time collaborative, multidisciplinary exploration of Duchenne data + knowledge by querying FAIR data. </a:t>
            </a:r>
          </a:p>
          <a:p>
            <a:pPr defTabSz="914354">
              <a:defRPr/>
            </a:pPr>
            <a:endParaRPr lang="en-GB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54">
              <a:defRPr/>
            </a:pPr>
            <a:r>
              <a:rPr lang="en-GB" sz="933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Courtesy of Pietro Spitali, Núria Queralt-Rosinach and the BIND project. Resources applied EJP RD ontological data model.</a:t>
            </a:r>
          </a:p>
        </p:txBody>
      </p:sp>
      <p:pic>
        <p:nvPicPr>
          <p:cNvPr id="7" name="Picture 4" descr="Home • Brain Involvement in Dystrophinopathies (BIND)">
            <a:extLst>
              <a:ext uri="{FF2B5EF4-FFF2-40B4-BE49-F238E27FC236}">
                <a16:creationId xmlns:a16="http://schemas.microsoft.com/office/drawing/2014/main" id="{FE38AE5D-C417-E4FF-CD21-B88E323D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36" y="2752463"/>
            <a:ext cx="1421131" cy="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C7E51A-B8D5-2476-147F-BDFA20D67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9F04-42A4-1437-0CE6-2AA83B1C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69"/>
            <a:ext cx="10515600" cy="84220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Aim: automated analysis via federated FAIR Data Ecosystems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93416-51C6-9883-07EE-AF3B4A54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94" indent="-228594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C607E"/>
                </a:solidFill>
              </a:rPr>
              <a:t>Federated network of resources</a:t>
            </a:r>
            <a:r>
              <a:rPr lang="en-GB" sz="2000" dirty="0"/>
              <a:t> ready for analyses around the network by automated agents on behalf of bona fide </a:t>
            </a:r>
            <a:r>
              <a:rPr lang="en-GB" sz="2000" dirty="0" err="1"/>
              <a:t>reusers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8B04B-5E1F-81B1-7A3D-36986DE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3DC2AB1-3121-DC42-81EB-8FDD8A73E93A}" type="slidenum">
              <a:rPr lang="en-GB" sz="1333">
                <a:solidFill>
                  <a:srgbClr val="143369"/>
                </a:solidFill>
                <a:latin typeface="Inter"/>
              </a:rPr>
              <a:pPr defTabSz="457189"/>
              <a:t>8</a:t>
            </a:fld>
            <a:endParaRPr lang="en-GB" sz="1333">
              <a:solidFill>
                <a:srgbClr val="143369"/>
              </a:solidFill>
              <a:latin typeface="Inter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1DF6D8F-5261-F272-18FB-2552C1E7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44" y="1412914"/>
            <a:ext cx="4411387" cy="3981307"/>
          </a:xfrm>
          <a:prstGeom prst="rect">
            <a:avLst/>
          </a:prstGeom>
        </p:spPr>
      </p:pic>
      <p:sp>
        <p:nvSpPr>
          <p:cNvPr id="91" name="Speech Bubble: Oval 115">
            <a:extLst>
              <a:ext uri="{FF2B5EF4-FFF2-40B4-BE49-F238E27FC236}">
                <a16:creationId xmlns:a16="http://schemas.microsoft.com/office/drawing/2014/main" id="{1453A5E6-6BFD-2D87-7F76-C5C65362AF75}"/>
              </a:ext>
            </a:extLst>
          </p:cNvPr>
          <p:cNvSpPr/>
          <p:nvPr/>
        </p:nvSpPr>
        <p:spPr>
          <a:xfrm>
            <a:off x="554572" y="1232875"/>
            <a:ext cx="1952828" cy="1489296"/>
          </a:xfrm>
          <a:prstGeom prst="wedgeRoundRectCallout">
            <a:avLst>
              <a:gd name="adj1" fmla="val 64578"/>
              <a:gd name="adj2" fmla="val -1087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is the time to diagnosis for patients like me across Europe?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types of information are covered in European databases?</a:t>
            </a:r>
          </a:p>
        </p:txBody>
      </p:sp>
      <p:sp>
        <p:nvSpPr>
          <p:cNvPr id="93" name="Speech Bubble: Oval 115">
            <a:extLst>
              <a:ext uri="{FF2B5EF4-FFF2-40B4-BE49-F238E27FC236}">
                <a16:creationId xmlns:a16="http://schemas.microsoft.com/office/drawing/2014/main" id="{29EA1A7C-9321-B17E-D0C5-33A2D0CEBFA3}"/>
              </a:ext>
            </a:extLst>
          </p:cNvPr>
          <p:cNvSpPr/>
          <p:nvPr/>
        </p:nvSpPr>
        <p:spPr>
          <a:xfrm>
            <a:off x="3628310" y="1686201"/>
            <a:ext cx="1684167" cy="1196993"/>
          </a:xfrm>
          <a:prstGeom prst="wedgeRoundRectCallout">
            <a:avLst>
              <a:gd name="adj1" fmla="val -60382"/>
              <a:gd name="adj2" fmla="val -6374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diagnostic tests are given elsewhere?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drugs are candidates for repurposing?</a:t>
            </a: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0666B15F-913D-D6BB-FA95-191922F4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67" y="1015851"/>
            <a:ext cx="4130040" cy="216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BC5EE-78C0-1F81-723E-D291006CB4C3}"/>
              </a:ext>
            </a:extLst>
          </p:cNvPr>
          <p:cNvSpPr txBox="1"/>
          <p:nvPr/>
        </p:nvSpPr>
        <p:spPr>
          <a:xfrm>
            <a:off x="9980511" y="952331"/>
            <a:ext cx="2101763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time collaborative, multidisciplinary exploration of Duchenne data + knowledge by querying FAIR data. </a:t>
            </a:r>
          </a:p>
          <a:p>
            <a:pPr defTabSz="914354">
              <a:defRPr/>
            </a:pPr>
            <a:endParaRPr lang="en-GB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54">
              <a:defRPr/>
            </a:pPr>
            <a:r>
              <a:rPr lang="en-GB" sz="933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Courtesy of Pietro Spitali, Núria Queralt-Rosinach and the BIND project. Resources applied EJP RD ontological data model.</a:t>
            </a:r>
          </a:p>
        </p:txBody>
      </p:sp>
      <p:pic>
        <p:nvPicPr>
          <p:cNvPr id="7" name="Picture 4" descr="Home • Brain Involvement in Dystrophinopathies (BIND)">
            <a:extLst>
              <a:ext uri="{FF2B5EF4-FFF2-40B4-BE49-F238E27FC236}">
                <a16:creationId xmlns:a16="http://schemas.microsoft.com/office/drawing/2014/main" id="{04CF30F8-6F39-C489-9EB3-38651464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36" y="2752463"/>
            <a:ext cx="1421131" cy="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3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577FB-7828-BCB4-5FDC-BEE55C0B4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C0794-8AAE-DE7E-633F-4990784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3DC2AB1-3121-DC42-81EB-8FDD8A73E93A}" type="slidenum">
              <a:rPr lang="en-GB" sz="1333">
                <a:solidFill>
                  <a:srgbClr val="143369"/>
                </a:solidFill>
                <a:latin typeface="Inter"/>
              </a:rPr>
              <a:pPr defTabSz="457189"/>
              <a:t>9</a:t>
            </a:fld>
            <a:endParaRPr lang="en-GB" sz="1333">
              <a:solidFill>
                <a:srgbClr val="143369"/>
              </a:solidFill>
              <a:latin typeface="Inte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16EA-25A5-CB2C-28D1-80D6A240F2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5338" y="3354388"/>
            <a:ext cx="6316662" cy="2389187"/>
          </a:xfrm>
        </p:spPr>
        <p:txBody>
          <a:bodyPr/>
          <a:lstStyle/>
          <a:p>
            <a:pPr marL="228594" indent="-228594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C607E"/>
                </a:solidFill>
              </a:rPr>
              <a:t>Federated networks of resources</a:t>
            </a:r>
            <a:r>
              <a:rPr lang="en-GB" sz="2000" dirty="0"/>
              <a:t> ready for analyses around the network by automated agents on behalf of bona fide </a:t>
            </a:r>
            <a:r>
              <a:rPr lang="en-GB" sz="2000" dirty="0" err="1"/>
              <a:t>reusers</a:t>
            </a:r>
            <a:endParaRPr lang="en-GB" sz="2000" dirty="0">
              <a:solidFill>
                <a:srgbClr val="14336A"/>
              </a:solidFill>
            </a:endParaRPr>
          </a:p>
          <a:p>
            <a:pPr marL="408590" lvl="1" indent="-228594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EC607E"/>
                </a:solidFill>
              </a:rPr>
              <a:t>Interfaces</a:t>
            </a:r>
            <a:r>
              <a:rPr lang="en-GB" sz="1600" dirty="0">
                <a:solidFill>
                  <a:srgbClr val="14336A"/>
                </a:solidFill>
              </a:rPr>
              <a:t> for different stakeholders </a:t>
            </a:r>
            <a:r>
              <a:rPr lang="en-GB" sz="1200" dirty="0">
                <a:solidFill>
                  <a:srgbClr val="14336A"/>
                </a:solidFill>
              </a:rPr>
              <a:t>(non-technical, programmer, machine)</a:t>
            </a:r>
            <a:endParaRPr lang="en-GB" sz="1600" dirty="0">
              <a:solidFill>
                <a:srgbClr val="14336A"/>
              </a:solidFill>
            </a:endParaRPr>
          </a:p>
          <a:p>
            <a:pPr marL="408590" lvl="1" indent="-228594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4336A"/>
                </a:solidFill>
              </a:rPr>
              <a:t>Data inside</a:t>
            </a:r>
            <a:r>
              <a:rPr lang="en-GB" sz="1600" dirty="0">
                <a:solidFill>
                  <a:srgbClr val="EC607E"/>
                </a:solidFill>
              </a:rPr>
              <a:t> interoperable</a:t>
            </a:r>
            <a:r>
              <a:rPr lang="en-GB" sz="1600" dirty="0">
                <a:solidFill>
                  <a:srgbClr val="14336A"/>
                </a:solidFill>
              </a:rPr>
              <a:t> with data inside other resources</a:t>
            </a:r>
          </a:p>
          <a:p>
            <a:pPr marL="408590" lvl="1" indent="-228594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4336A"/>
                </a:solidFill>
              </a:rPr>
              <a:t>Exposed </a:t>
            </a:r>
            <a:r>
              <a:rPr lang="en-GB" sz="1600" dirty="0">
                <a:solidFill>
                  <a:srgbClr val="EC607E"/>
                </a:solidFill>
              </a:rPr>
              <a:t>provide machine readable metadata </a:t>
            </a:r>
            <a:r>
              <a:rPr lang="en-GB" sz="1600" dirty="0">
                <a:solidFill>
                  <a:srgbClr val="000000"/>
                </a:solidFill>
              </a:rPr>
              <a:t>to navigate the network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6E66FB5-728D-E8C5-458F-FA6C45BC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44" y="1412914"/>
            <a:ext cx="4411387" cy="3981307"/>
          </a:xfrm>
          <a:prstGeom prst="rect">
            <a:avLst/>
          </a:prstGeom>
        </p:spPr>
      </p:pic>
      <p:sp>
        <p:nvSpPr>
          <p:cNvPr id="91" name="Speech Bubble: Oval 115">
            <a:extLst>
              <a:ext uri="{FF2B5EF4-FFF2-40B4-BE49-F238E27FC236}">
                <a16:creationId xmlns:a16="http://schemas.microsoft.com/office/drawing/2014/main" id="{20BD91CF-CAB9-9FF8-4959-B84D77CE4E85}"/>
              </a:ext>
            </a:extLst>
          </p:cNvPr>
          <p:cNvSpPr/>
          <p:nvPr/>
        </p:nvSpPr>
        <p:spPr>
          <a:xfrm>
            <a:off x="554572" y="1232875"/>
            <a:ext cx="1952828" cy="1489296"/>
          </a:xfrm>
          <a:prstGeom prst="wedgeRoundRectCallout">
            <a:avLst>
              <a:gd name="adj1" fmla="val 64578"/>
              <a:gd name="adj2" fmla="val -1087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is the time to diagnosis for patients like me across Europe?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200" i="1" dirty="0">
                <a:solidFill>
                  <a:srgbClr val="143369"/>
                </a:solidFill>
                <a:latin typeface="Inter"/>
              </a:rPr>
              <a:t>What types of information are covered in European databases?</a:t>
            </a:r>
          </a:p>
        </p:txBody>
      </p:sp>
      <p:sp>
        <p:nvSpPr>
          <p:cNvPr id="93" name="Speech Bubble: Oval 115">
            <a:extLst>
              <a:ext uri="{FF2B5EF4-FFF2-40B4-BE49-F238E27FC236}">
                <a16:creationId xmlns:a16="http://schemas.microsoft.com/office/drawing/2014/main" id="{0173C5D5-6772-125E-3857-4B1E92E1D238}"/>
              </a:ext>
            </a:extLst>
          </p:cNvPr>
          <p:cNvSpPr/>
          <p:nvPr/>
        </p:nvSpPr>
        <p:spPr>
          <a:xfrm>
            <a:off x="3628310" y="1686201"/>
            <a:ext cx="1684167" cy="1196993"/>
          </a:xfrm>
          <a:prstGeom prst="wedgeRoundRectCallout">
            <a:avLst>
              <a:gd name="adj1" fmla="val -60382"/>
              <a:gd name="adj2" fmla="val -6374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diagnostic tests are given elsewhere?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-</a:t>
            </a:r>
          </a:p>
          <a:p>
            <a:pPr algn="ctr" defTabSz="457189"/>
            <a:r>
              <a:rPr lang="en-GB" sz="1067" i="1" dirty="0">
                <a:solidFill>
                  <a:srgbClr val="143369"/>
                </a:solidFill>
                <a:latin typeface="Inter"/>
              </a:rPr>
              <a:t>Which drugs are candidates for repurposing?</a:t>
            </a: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B017FB00-05E7-AEF0-C6A9-B6E00CA55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67" y="1015851"/>
            <a:ext cx="4130040" cy="216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916B7-4446-AF27-6C6D-85B6F78499E5}"/>
              </a:ext>
            </a:extLst>
          </p:cNvPr>
          <p:cNvSpPr txBox="1"/>
          <p:nvPr/>
        </p:nvSpPr>
        <p:spPr>
          <a:xfrm>
            <a:off x="9980511" y="952331"/>
            <a:ext cx="2101763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time collaborative, multidisciplinary exploration of Duchenne data + knowledge by querying FAIR data. </a:t>
            </a:r>
          </a:p>
          <a:p>
            <a:pPr defTabSz="914354">
              <a:defRPr/>
            </a:pPr>
            <a:endParaRPr lang="en-GB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54">
              <a:defRPr/>
            </a:pPr>
            <a:r>
              <a:rPr lang="en-GB" sz="933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Courtesy of Pietro Spitali, Núria Queralt-Rosinach and the BIND project. Resources applied EJP RD ontological data model.</a:t>
            </a:r>
          </a:p>
        </p:txBody>
      </p:sp>
      <p:pic>
        <p:nvPicPr>
          <p:cNvPr id="7" name="Picture 4" descr="Home • Brain Involvement in Dystrophinopathies (BIND)">
            <a:extLst>
              <a:ext uri="{FF2B5EF4-FFF2-40B4-BE49-F238E27FC236}">
                <a16:creationId xmlns:a16="http://schemas.microsoft.com/office/drawing/2014/main" id="{B0892ED7-C44D-8E6A-093E-5A32F62D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36" y="2752463"/>
            <a:ext cx="1421131" cy="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B65159-C033-76F6-3CE4-47B1FA8F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02257" cy="65072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Aim: </a:t>
            </a:r>
            <a:r>
              <a:rPr lang="en-GB" sz="3600" dirty="0">
                <a:solidFill>
                  <a:srgbClr val="156082"/>
                </a:solidFill>
              </a:rPr>
              <a:t>automated analysis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EC4F71"/>
                </a:solidFill>
              </a:rPr>
              <a:t>via federated FAIR Data Ecosystems</a:t>
            </a:r>
          </a:p>
        </p:txBody>
      </p:sp>
    </p:spTree>
    <p:extLst>
      <p:ext uri="{BB962C8B-B14F-4D97-AF65-F5344CB8AC3E}">
        <p14:creationId xmlns:p14="http://schemas.microsoft.com/office/powerpoint/2010/main" val="392122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A86BBCF103844A873C2060FAC2A13" ma:contentTypeVersion="13" ma:contentTypeDescription="Create a new document." ma:contentTypeScope="" ma:versionID="15758fcdc67ca18dbc19feb6414d5e61">
  <xsd:schema xmlns:xsd="http://www.w3.org/2001/XMLSchema" xmlns:xs="http://www.w3.org/2001/XMLSchema" xmlns:p="http://schemas.microsoft.com/office/2006/metadata/properties" xmlns:ns2="020b2142-3b6a-4d77-a980-72bc25c55dc4" xmlns:ns3="eea07c24-2f23-412b-a96f-80c6c642b106" targetNamespace="http://schemas.microsoft.com/office/2006/metadata/properties" ma:root="true" ma:fieldsID="c71680c88e077293c190616b32bb1559" ns2:_="" ns3:_="">
    <xsd:import namespace="020b2142-3b6a-4d77-a980-72bc25c55dc4"/>
    <xsd:import namespace="eea07c24-2f23-412b-a96f-80c6c642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b2142-3b6a-4d77-a980-72bc25c5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caeb29-ee94-4090-b73b-ed25d3746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07c24-2f23-412b-a96f-80c6c642b1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1befcfd-0e69-47a0-b8e7-82519679f2e0}" ma:internalName="TaxCatchAll" ma:showField="CatchAllData" ma:web="eea07c24-2f23-412b-a96f-80c6c642b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a07c24-2f23-412b-a96f-80c6c642b106" xsi:nil="true"/>
    <lcf76f155ced4ddcb4097134ff3c332f xmlns="020b2142-3b6a-4d77-a980-72bc25c55d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B0D33F-F7DC-4D66-AA76-E98BDCD2D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F1147D-240C-493D-9D8A-9DD976A61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b2142-3b6a-4d77-a980-72bc25c55dc4"/>
    <ds:schemaRef ds:uri="eea07c24-2f23-412b-a96f-80c6c642b1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45CAD4-698C-4F63-AC87-B6E05771DC51}">
  <ds:schemaRefs>
    <ds:schemaRef ds:uri="http://schemas.openxmlformats.org/package/2006/metadata/core-properties"/>
    <ds:schemaRef ds:uri="db25265c-8330-4180-9c60-92ca12d2866c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de60eea-5614-4696-908c-663c8107e274"/>
    <ds:schemaRef ds:uri="http://schemas.microsoft.com/office/2006/metadata/properties"/>
    <ds:schemaRef ds:uri="http://purl.org/dc/dcmitype/"/>
    <ds:schemaRef ds:uri="eea07c24-2f23-412b-a96f-80c6c642b106"/>
    <ds:schemaRef ds:uri="020b2142-3b6a-4d77-a980-72bc25c55d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1869</Words>
  <Application>Microsoft Macintosh PowerPoint</Application>
  <PresentationFormat>Widescreen</PresentationFormat>
  <Paragraphs>239</Paragraphs>
  <Slides>22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-apple-system</vt:lpstr>
      <vt:lpstr>Aptos</vt:lpstr>
      <vt:lpstr>Aptos Display</vt:lpstr>
      <vt:lpstr>Arial</vt:lpstr>
      <vt:lpstr>Calibri</vt:lpstr>
      <vt:lpstr>Calibri Light</vt:lpstr>
      <vt:lpstr>Courier New</vt:lpstr>
      <vt:lpstr>ElsevierSans</vt:lpstr>
      <vt:lpstr>Helvetica Neue</vt:lpstr>
      <vt:lpstr>Inter</vt:lpstr>
      <vt:lpstr>MentiDisplay</vt:lpstr>
      <vt:lpstr>MentiText</vt:lpstr>
      <vt:lpstr>Nexus Sans Pro</vt:lpstr>
      <vt:lpstr>system-ui</vt:lpstr>
      <vt:lpstr>Wingdings</vt:lpstr>
      <vt:lpstr>Office Theme</vt:lpstr>
      <vt:lpstr>1_Office Theme</vt:lpstr>
      <vt:lpstr>Design a F.A.I.R. Data Management Plan for a Research Project </vt:lpstr>
      <vt:lpstr>PowerPoint Presentation</vt:lpstr>
      <vt:lpstr>Introduction</vt:lpstr>
      <vt:lpstr>Learning objectives and outcome for BYOD</vt:lpstr>
      <vt:lpstr>Basic FAIR workflow</vt:lpstr>
      <vt:lpstr>Work instructions</vt:lpstr>
      <vt:lpstr>Aim: automated analysis</vt:lpstr>
      <vt:lpstr>Aim: automated analysis via federated FAIR Data Ecosystems</vt:lpstr>
      <vt:lpstr>Aim: automated analysis via federated FAIR Data Ecosystems</vt:lpstr>
      <vt:lpstr>FAIRification</vt:lpstr>
      <vt:lpstr>PowerPoint Presentation</vt:lpstr>
      <vt:lpstr>PowerPoint Presentation</vt:lpstr>
      <vt:lpstr>Minimal constitution of a FAIRification team</vt:lpstr>
      <vt:lpstr>Minimal constitution of a FAIRification team – cost for about 10 new data elements</vt:lpstr>
      <vt:lpstr>Minimal constitution of a FAIRification team</vt:lpstr>
      <vt:lpstr>FAIRification team organisation</vt:lpstr>
      <vt:lpstr>LUMC FAIR organisation</vt:lpstr>
      <vt:lpstr>LUMC Data Competency Centre  (founders)</vt:lpstr>
      <vt:lpstr>LUMC Data Competency Centre - extended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Roos, M. (HG)</dc:creator>
  <cp:lastModifiedBy>Roos, M. (HG)</cp:lastModifiedBy>
  <cp:revision>1</cp:revision>
  <dcterms:created xsi:type="dcterms:W3CDTF">2025-05-11T12:47:20Z</dcterms:created>
  <dcterms:modified xsi:type="dcterms:W3CDTF">2025-05-12T09:14:44Z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0x0101005E2A86BBCF103844A873C2060FAC2A13</vt:lpwstr>
  </property>
</Properties>
</file>