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Poppins Medium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7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721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39" Type="http://schemas.openxmlformats.org/officeDocument/2006/relationships/slide" Target="slides/slide34.xml"/><Relationship Id="rId18" Type="http://schemas.openxmlformats.org/officeDocument/2006/relationships/slide" Target="slides/slide13.xml"/><Relationship Id="rId42" Type="http://schemas.openxmlformats.org/officeDocument/2006/relationships/font" Target="fonts/PoppinsMedium-bold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7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0" Type="http://schemas.openxmlformats.org/officeDocument/2006/relationships/slide" Target="slides/slide35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5" Type="http://schemas.openxmlformats.org/officeDocument/2006/relationships/customXml" Target="../customXml/item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44" Type="http://schemas.openxmlformats.org/officeDocument/2006/relationships/font" Target="fonts/PoppinsMedium-boldItalic.fntdata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3" Type="http://schemas.openxmlformats.org/officeDocument/2006/relationships/font" Target="fonts/PoppinsMedium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46" Type="http://schemas.openxmlformats.org/officeDocument/2006/relationships/customXml" Target="../customXml/item2.xml"/><Relationship Id="rId20" Type="http://schemas.openxmlformats.org/officeDocument/2006/relationships/slide" Target="slides/slide15.xml"/><Relationship Id="rId41" Type="http://schemas.openxmlformats.org/officeDocument/2006/relationships/font" Target="fonts/Poppins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bcae2024b_3_9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g30bcae2024b_3_9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61d750f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d61d750f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bcae2024b_1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0bcae2024b_1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74a13e6ec_0_0:notes"/>
          <p:cNvSpPr/>
          <p:nvPr>
            <p:ph idx="2" type="sldImg"/>
          </p:nvPr>
        </p:nvSpPr>
        <p:spPr>
          <a:xfrm>
            <a:off x="197301" y="695135"/>
            <a:ext cx="64635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g3574a13e6ec_0_0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88" name="Google Shape;288;g3574a13e6ec_0_0:notes"/>
          <p:cNvSpPr txBox="1"/>
          <p:nvPr>
            <p:ph idx="12" type="sldNum"/>
          </p:nvPr>
        </p:nvSpPr>
        <p:spPr>
          <a:xfrm>
            <a:off x="3881795" y="8686962"/>
            <a:ext cx="29763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0bcae2024b_1_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0bcae2024b_1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0bcae2024b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0bcae2024b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d61d750f3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d61d750f3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d61d750f3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d61d750f3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0bcae2024b_1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0bcae2024b_1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d61d750f3a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d61d750f3a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d61d750f3a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d61d750f3a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666a72548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666a72548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61d750f3a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61d750f3a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d61d750f3a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d61d750f3a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d61d750f3a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d61d750f3a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d61d750f3a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d61d750f3a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d61d750f3a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d61d750f3a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19df067884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19df067884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5666a72548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5666a72548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d61d750f3a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g2d61d750f3a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d61d750f3a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g2d61d750f3a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d61d750f3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g2d61d750f3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666a72548_0_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666a72548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d61d750f3a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g2d61d750f3a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d61d750f3a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g2d61d750f3a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d61d750f3a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g2d61d750f3a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d61d750f3a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g2d61d750f3a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d61d750f3a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d61d750f3a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5666a72548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5666a72548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9df06788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19df06788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666a72548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35666a72548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666a72548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35666a72548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61d750f3a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2d61d750f3a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666a72548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666a72548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d61d750f3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d61d750f3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pagina - algemeen">
  <p:cSld name="1_Titelpagina - algemeen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452802"/>
            <a:ext cx="9144000" cy="2766900"/>
          </a:xfrm>
          <a:prstGeom prst="rect">
            <a:avLst/>
          </a:prstGeom>
          <a:solidFill>
            <a:srgbClr val="69499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070450" y="-239175"/>
            <a:ext cx="5003100" cy="964800"/>
          </a:xfrm>
          <a:prstGeom prst="roundRect">
            <a:avLst>
              <a:gd fmla="val 3120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>
            <p:ph idx="2" type="pic"/>
          </p:nvPr>
        </p:nvSpPr>
        <p:spPr>
          <a:xfrm>
            <a:off x="0" y="3219822"/>
            <a:ext cx="9144000" cy="19239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572013" y="945534"/>
            <a:ext cx="80826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1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1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1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1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1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3" type="subTitle"/>
          </p:nvPr>
        </p:nvSpPr>
        <p:spPr>
          <a:xfrm>
            <a:off x="572012" y="2476287"/>
            <a:ext cx="80169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type="title"/>
          </p:nvPr>
        </p:nvSpPr>
        <p:spPr>
          <a:xfrm>
            <a:off x="572012" y="133921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9" name="Google Shape;19;p2"/>
          <p:cNvGrpSpPr/>
          <p:nvPr/>
        </p:nvGrpSpPr>
        <p:grpSpPr>
          <a:xfrm>
            <a:off x="2598750" y="102387"/>
            <a:ext cx="3946480" cy="489900"/>
            <a:chOff x="2259363" y="102387"/>
            <a:chExt cx="3946480" cy="489900"/>
          </a:xfrm>
        </p:grpSpPr>
        <p:pic>
          <p:nvPicPr>
            <p:cNvPr id="20" name="Google Shape;20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259363" y="218777"/>
              <a:ext cx="2127075" cy="354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" name="Google Shape;21;p2"/>
            <p:cNvCxnSpPr/>
            <p:nvPr/>
          </p:nvCxnSpPr>
          <p:spPr>
            <a:xfrm rot="10800000">
              <a:off x="4572000" y="247525"/>
              <a:ext cx="0" cy="297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2" name="Google Shape;2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57550" y="102387"/>
              <a:ext cx="1448293" cy="489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and kleurvlak - onderzoek">
  <p:cSld name="Staand kleurvlak - onderzoe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0" y="4697527"/>
            <a:ext cx="9144000" cy="4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" name="Google Shape;69;p11"/>
          <p:cNvSpPr/>
          <p:nvPr/>
        </p:nvSpPr>
        <p:spPr>
          <a:xfrm>
            <a:off x="0" y="1155699"/>
            <a:ext cx="4572000" cy="3541800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485775" y="2028826"/>
            <a:ext cx="4019700" cy="24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4572000" y="1155700"/>
            <a:ext cx="4572000" cy="3541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485775" y="1413109"/>
            <a:ext cx="401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gend kleurvlak - onderzoek">
  <p:cSld name="Liggend kleurvlak - onderzoe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/>
          <p:nvPr/>
        </p:nvSpPr>
        <p:spPr>
          <a:xfrm>
            <a:off x="0" y="3270739"/>
            <a:ext cx="9144000" cy="1425600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12"/>
          <p:cNvSpPr/>
          <p:nvPr/>
        </p:nvSpPr>
        <p:spPr>
          <a:xfrm>
            <a:off x="0" y="4697527"/>
            <a:ext cx="9144000" cy="4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492918" y="3443288"/>
            <a:ext cx="4079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2"/>
          <p:cNvSpPr/>
          <p:nvPr>
            <p:ph idx="2" type="pic"/>
          </p:nvPr>
        </p:nvSpPr>
        <p:spPr>
          <a:xfrm>
            <a:off x="4572000" y="1157288"/>
            <a:ext cx="4572000" cy="21123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2"/>
          <p:cNvSpPr txBox="1"/>
          <p:nvPr>
            <p:ph type="title"/>
          </p:nvPr>
        </p:nvSpPr>
        <p:spPr>
          <a:xfrm>
            <a:off x="485775" y="1413109"/>
            <a:ext cx="401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3" type="pic"/>
          </p:nvPr>
        </p:nvSpPr>
        <p:spPr>
          <a:xfrm>
            <a:off x="0" y="1157288"/>
            <a:ext cx="4572000" cy="21123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2"/>
          <p:cNvSpPr txBox="1"/>
          <p:nvPr>
            <p:ph idx="4" type="body"/>
          </p:nvPr>
        </p:nvSpPr>
        <p:spPr>
          <a:xfrm>
            <a:off x="4722018" y="3450431"/>
            <a:ext cx="4079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pagina - onderwijs">
  <p:cSld name="Titelpagina - onderwij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452803"/>
            <a:ext cx="9144000" cy="2118900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p13"/>
          <p:cNvSpPr txBox="1"/>
          <p:nvPr>
            <p:ph type="ctrTitle"/>
          </p:nvPr>
        </p:nvSpPr>
        <p:spPr>
          <a:xfrm>
            <a:off x="489857" y="792785"/>
            <a:ext cx="80826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1" sz="3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06186" y="1755321"/>
            <a:ext cx="80826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4572" y="0"/>
            <a:ext cx="2672661" cy="74443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>
            <p:ph idx="2" type="pic"/>
          </p:nvPr>
        </p:nvSpPr>
        <p:spPr>
          <a:xfrm>
            <a:off x="0" y="2571750"/>
            <a:ext cx="9144000" cy="257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ee kolommen - onderwijs">
  <p:cSld name="Twee kolommen - onderwij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504825" y="825069"/>
            <a:ext cx="8074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B650"/>
              </a:buClr>
              <a:buSzPts val="3000"/>
              <a:buFont typeface="Trebuchet MS"/>
              <a:buNone/>
              <a:defRPr>
                <a:solidFill>
                  <a:srgbClr val="6AB6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504825" y="1819241"/>
            <a:ext cx="4010100" cy="28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2" type="body"/>
          </p:nvPr>
        </p:nvSpPr>
        <p:spPr>
          <a:xfrm>
            <a:off x="4718304" y="1819241"/>
            <a:ext cx="3861000" cy="28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65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65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65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65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en kolom - onderwijs">
  <p:cSld name="Een kolom - onderwij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504825" y="825069"/>
            <a:ext cx="8074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B650"/>
              </a:buClr>
              <a:buSzPts val="3000"/>
              <a:buFont typeface="Trebuchet MS"/>
              <a:buNone/>
              <a:defRPr>
                <a:solidFill>
                  <a:srgbClr val="6AB6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521208" y="1819241"/>
            <a:ext cx="8058000" cy="28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65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65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65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65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en beeld - onderwijs">
  <p:cSld name="Tekst en beeld - onderwij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504825" y="1079781"/>
            <a:ext cx="401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B650"/>
              </a:buClr>
              <a:buSzPts val="3000"/>
              <a:buFont typeface="Trebuchet MS"/>
              <a:buNone/>
              <a:defRPr>
                <a:solidFill>
                  <a:srgbClr val="6AB6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504825" y="1762507"/>
            <a:ext cx="40101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6"/>
          <p:cNvSpPr/>
          <p:nvPr>
            <p:ph idx="2" type="pic"/>
          </p:nvPr>
        </p:nvSpPr>
        <p:spPr>
          <a:xfrm>
            <a:off x="4770835" y="1157749"/>
            <a:ext cx="3791100" cy="3274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and kleurvlak - onderwijs">
  <p:cSld name="Staand kleurvlak - onderwij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0" y="4697527"/>
            <a:ext cx="9144000" cy="4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0" y="1155699"/>
            <a:ext cx="4572000" cy="3541800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485775" y="2028826"/>
            <a:ext cx="4019700" cy="24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7"/>
          <p:cNvSpPr/>
          <p:nvPr>
            <p:ph idx="2" type="pic"/>
          </p:nvPr>
        </p:nvSpPr>
        <p:spPr>
          <a:xfrm>
            <a:off x="4572000" y="1155700"/>
            <a:ext cx="4572000" cy="35418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7"/>
          <p:cNvSpPr txBox="1"/>
          <p:nvPr>
            <p:ph type="title"/>
          </p:nvPr>
        </p:nvSpPr>
        <p:spPr>
          <a:xfrm>
            <a:off x="485775" y="1413109"/>
            <a:ext cx="401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gend kleurvlak - onderwijs">
  <p:cSld name="Liggend kleurvlak - onderwij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>
            <a:off x="0" y="3270739"/>
            <a:ext cx="9144000" cy="1425600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0" y="4697527"/>
            <a:ext cx="9144000" cy="4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492918" y="3443288"/>
            <a:ext cx="4079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8"/>
          <p:cNvSpPr/>
          <p:nvPr>
            <p:ph idx="2" type="pic"/>
          </p:nvPr>
        </p:nvSpPr>
        <p:spPr>
          <a:xfrm>
            <a:off x="4572000" y="1157288"/>
            <a:ext cx="4572000" cy="21123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485775" y="1413109"/>
            <a:ext cx="401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8"/>
          <p:cNvSpPr/>
          <p:nvPr>
            <p:ph idx="3" type="pic"/>
          </p:nvPr>
        </p:nvSpPr>
        <p:spPr>
          <a:xfrm>
            <a:off x="0" y="1157288"/>
            <a:ext cx="4572000" cy="21123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8"/>
          <p:cNvSpPr txBox="1"/>
          <p:nvPr>
            <p:ph idx="4" type="body"/>
          </p:nvPr>
        </p:nvSpPr>
        <p:spPr>
          <a:xfrm>
            <a:off x="4722018" y="3450431"/>
            <a:ext cx="4079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pagina - algemeen">
  <p:cSld name="Titelpagina - algemee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0" y="452803"/>
            <a:ext cx="9144000" cy="2118900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19"/>
          <p:cNvSpPr txBox="1"/>
          <p:nvPr>
            <p:ph type="ctrTitle"/>
          </p:nvPr>
        </p:nvSpPr>
        <p:spPr>
          <a:xfrm>
            <a:off x="489857" y="792785"/>
            <a:ext cx="80826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1" sz="3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506186" y="1755321"/>
            <a:ext cx="80826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4572" y="0"/>
            <a:ext cx="2672661" cy="744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/>
          <p:nvPr>
            <p:ph idx="2" type="pic"/>
          </p:nvPr>
        </p:nvSpPr>
        <p:spPr>
          <a:xfrm>
            <a:off x="0" y="2571750"/>
            <a:ext cx="9144000" cy="257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ee kolommen - algemeen">
  <p:cSld name="Twee kolommen - algemee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504825" y="825069"/>
            <a:ext cx="8074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41"/>
              </a:buClr>
              <a:buSzPts val="3000"/>
              <a:buFont typeface="Trebuchet MS"/>
              <a:buNone/>
              <a:defRPr>
                <a:solidFill>
                  <a:srgbClr val="0037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504825" y="1819241"/>
            <a:ext cx="4010100" cy="28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2" type="body"/>
          </p:nvPr>
        </p:nvSpPr>
        <p:spPr>
          <a:xfrm>
            <a:off x="4718304" y="1819241"/>
            <a:ext cx="3861000" cy="28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65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65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65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65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en kolom - algemeen">
  <p:cSld name="1_Een kolom - algemee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41"/>
              </a:buClr>
              <a:buSzPts val="2400"/>
              <a:buFont typeface="Trebuchet MS"/>
              <a:buNone/>
              <a:defRPr sz="2400">
                <a:solidFill>
                  <a:srgbClr val="0037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521208" y="1486829"/>
            <a:ext cx="8058000" cy="31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65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65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65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65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en kolom - algemeen">
  <p:cSld name="Een kolom - algemeen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504825" y="825069"/>
            <a:ext cx="8074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41"/>
              </a:buClr>
              <a:buSzPts val="3000"/>
              <a:buFont typeface="Trebuchet MS"/>
              <a:buNone/>
              <a:defRPr>
                <a:solidFill>
                  <a:srgbClr val="0037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521208" y="1819241"/>
            <a:ext cx="8058000" cy="28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65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65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65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65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3" name="Google Shape;133;p21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en beeld - algemeen">
  <p:cSld name="Tekst en beeld - algemee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504825" y="1079781"/>
            <a:ext cx="401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41"/>
              </a:buClr>
              <a:buSzPts val="3000"/>
              <a:buFont typeface="Trebuchet MS"/>
              <a:buNone/>
              <a:defRPr>
                <a:solidFill>
                  <a:srgbClr val="0037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504825" y="1762507"/>
            <a:ext cx="40101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4770835" y="1157749"/>
            <a:ext cx="3791100" cy="3274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and kleurvlak - algemeen">
  <p:cSld name="Staand kleurvlak - algemee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/>
          <p:nvPr/>
        </p:nvSpPr>
        <p:spPr>
          <a:xfrm>
            <a:off x="0" y="4697527"/>
            <a:ext cx="9144000" cy="4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0" y="1155699"/>
            <a:ext cx="4572000" cy="3541800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485775" y="2028826"/>
            <a:ext cx="4019700" cy="24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23"/>
          <p:cNvSpPr/>
          <p:nvPr>
            <p:ph idx="2" type="pic"/>
          </p:nvPr>
        </p:nvSpPr>
        <p:spPr>
          <a:xfrm>
            <a:off x="4572000" y="1155700"/>
            <a:ext cx="4572000" cy="35418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3"/>
          <p:cNvSpPr txBox="1"/>
          <p:nvPr>
            <p:ph type="title"/>
          </p:nvPr>
        </p:nvSpPr>
        <p:spPr>
          <a:xfrm>
            <a:off x="485775" y="1413109"/>
            <a:ext cx="401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gend kleurvlak - algemeen">
  <p:cSld name="Liggend kleurvlak - algemee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/>
          <p:nvPr/>
        </p:nvSpPr>
        <p:spPr>
          <a:xfrm>
            <a:off x="0" y="3270739"/>
            <a:ext cx="9144000" cy="1425600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8" name="Google Shape;148;p24"/>
          <p:cNvSpPr/>
          <p:nvPr/>
        </p:nvSpPr>
        <p:spPr>
          <a:xfrm>
            <a:off x="0" y="4697527"/>
            <a:ext cx="9144000" cy="4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492918" y="3443288"/>
            <a:ext cx="4079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0" name="Google Shape;150;p24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/>
          <p:nvPr>
            <p:ph idx="2" type="pic"/>
          </p:nvPr>
        </p:nvSpPr>
        <p:spPr>
          <a:xfrm>
            <a:off x="4572000" y="1157288"/>
            <a:ext cx="4572000" cy="21123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4"/>
          <p:cNvSpPr txBox="1"/>
          <p:nvPr>
            <p:ph type="title"/>
          </p:nvPr>
        </p:nvSpPr>
        <p:spPr>
          <a:xfrm>
            <a:off x="485775" y="1413109"/>
            <a:ext cx="401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4"/>
          <p:cNvSpPr/>
          <p:nvPr>
            <p:ph idx="3" type="pic"/>
          </p:nvPr>
        </p:nvSpPr>
        <p:spPr>
          <a:xfrm>
            <a:off x="0" y="1157288"/>
            <a:ext cx="4572000" cy="21123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24"/>
          <p:cNvSpPr txBox="1"/>
          <p:nvPr>
            <p:ph idx="4" type="body"/>
          </p:nvPr>
        </p:nvSpPr>
        <p:spPr>
          <a:xfrm>
            <a:off x="4722018" y="3450431"/>
            <a:ext cx="4079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">
  <p:cSld name="Afbeelding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>
            <p:ph idx="2" type="pic"/>
          </p:nvPr>
        </p:nvSpPr>
        <p:spPr>
          <a:xfrm>
            <a:off x="0" y="452803"/>
            <a:ext cx="9144000" cy="4690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7" name="Google Shape;15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4572" y="0"/>
            <a:ext cx="2672661" cy="74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en kolom - patiëntenzorg">
  <p:cSld name="Een kolom - patiëntenzorg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504825" y="825069"/>
            <a:ext cx="8074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9E00"/>
              </a:buClr>
              <a:buSzPts val="30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521208" y="1819241"/>
            <a:ext cx="8058000" cy="28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65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65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65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65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1" name="Google Shape;161;p26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ee kolommen - onderzoek">
  <p:cSld name="Twee kolommen - onderzoe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" type="body"/>
          </p:nvPr>
        </p:nvSpPr>
        <p:spPr>
          <a:xfrm>
            <a:off x="504825" y="1502797"/>
            <a:ext cx="4010100" cy="3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718304" y="1502797"/>
            <a:ext cx="3861000" cy="3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65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65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65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65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8489622" y="4767459"/>
            <a:ext cx="447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41"/>
              </a:buClr>
              <a:buSzPts val="3000"/>
              <a:buFont typeface="Trebuchet MS"/>
              <a:buNone/>
              <a:defRPr>
                <a:solidFill>
                  <a:srgbClr val="0037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en beeld - patiëntenzorg">
  <p:cSld name="Tekst en beeld - patiëntenzorg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504825" y="1079781"/>
            <a:ext cx="401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9E00"/>
              </a:buClr>
              <a:buSzPts val="30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04825" y="1762507"/>
            <a:ext cx="40101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5"/>
          <p:cNvSpPr/>
          <p:nvPr>
            <p:ph idx="2" type="pic"/>
          </p:nvPr>
        </p:nvSpPr>
        <p:spPr>
          <a:xfrm>
            <a:off x="4770835" y="1157749"/>
            <a:ext cx="3791100" cy="3274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and kleurvlak - patiëntenzorg">
  <p:cSld name="Staand kleurvlak - patiëntenzorg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4697527"/>
            <a:ext cx="9144000" cy="4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0" y="1155699"/>
            <a:ext cx="4572000" cy="3541800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85775" y="2028826"/>
            <a:ext cx="4019700" cy="24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6"/>
          <p:cNvSpPr/>
          <p:nvPr>
            <p:ph idx="2" type="pic"/>
          </p:nvPr>
        </p:nvSpPr>
        <p:spPr>
          <a:xfrm>
            <a:off x="4572000" y="1155700"/>
            <a:ext cx="4572000" cy="3541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485775" y="1413109"/>
            <a:ext cx="401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gend kleurvlak - patiëntenzorg">
  <p:cSld name="Liggend kleurvlak - patiëntenzorg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0" y="3270739"/>
            <a:ext cx="9144000" cy="1425600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0" y="4697527"/>
            <a:ext cx="9144000" cy="4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92918" y="3443288"/>
            <a:ext cx="4079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/>
          <p:nvPr>
            <p:ph idx="2" type="pic"/>
          </p:nvPr>
        </p:nvSpPr>
        <p:spPr>
          <a:xfrm>
            <a:off x="4572000" y="1157288"/>
            <a:ext cx="4572000" cy="21123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485775" y="1413109"/>
            <a:ext cx="401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7"/>
          <p:cNvSpPr/>
          <p:nvPr>
            <p:ph idx="3" type="pic"/>
          </p:nvPr>
        </p:nvSpPr>
        <p:spPr>
          <a:xfrm>
            <a:off x="0" y="1157288"/>
            <a:ext cx="4572000" cy="21123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7"/>
          <p:cNvSpPr txBox="1"/>
          <p:nvPr>
            <p:ph idx="4" type="body"/>
          </p:nvPr>
        </p:nvSpPr>
        <p:spPr>
          <a:xfrm>
            <a:off x="4722018" y="3450431"/>
            <a:ext cx="4079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pagina - onderzoek">
  <p:cSld name="Titelpagina - onderzoe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0" y="452803"/>
            <a:ext cx="9144000" cy="2118900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" name="Google Shape;54;p8"/>
          <p:cNvSpPr txBox="1"/>
          <p:nvPr>
            <p:ph type="ctrTitle"/>
          </p:nvPr>
        </p:nvSpPr>
        <p:spPr>
          <a:xfrm>
            <a:off x="489857" y="792785"/>
            <a:ext cx="80826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1" sz="3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subTitle"/>
          </p:nvPr>
        </p:nvSpPr>
        <p:spPr>
          <a:xfrm>
            <a:off x="506186" y="1755321"/>
            <a:ext cx="80826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4572" y="0"/>
            <a:ext cx="2672661" cy="74443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>
            <p:ph idx="2" type="pic"/>
          </p:nvPr>
        </p:nvSpPr>
        <p:spPr>
          <a:xfrm>
            <a:off x="0" y="2571750"/>
            <a:ext cx="9144000" cy="257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en kolom - onderzoek">
  <p:cSld name="Een kolom - onderzoe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504825" y="825069"/>
            <a:ext cx="8074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CB4"/>
              </a:buClr>
              <a:buSzPts val="3000"/>
              <a:buFont typeface="Trebuchet MS"/>
              <a:buNone/>
              <a:defRPr>
                <a:solidFill>
                  <a:srgbClr val="009CB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21208" y="1819241"/>
            <a:ext cx="8058000" cy="28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65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65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65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65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en beeld - onderzoek">
  <p:cSld name="Tekst en beeld - onderzoe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504825" y="1079781"/>
            <a:ext cx="401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CB4"/>
              </a:buClr>
              <a:buSzPts val="3000"/>
              <a:buFont typeface="Trebuchet MS"/>
              <a:buNone/>
              <a:defRPr>
                <a:solidFill>
                  <a:srgbClr val="009CB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504825" y="1762507"/>
            <a:ext cx="40101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533400" y="47863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0"/>
          <p:cNvSpPr/>
          <p:nvPr>
            <p:ph idx="2" type="pic"/>
          </p:nvPr>
        </p:nvSpPr>
        <p:spPr>
          <a:xfrm>
            <a:off x="4770835" y="1157749"/>
            <a:ext cx="3791100" cy="3274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1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5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4703445"/>
            <a:ext cx="9144000" cy="44010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504825" y="8250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9E00"/>
              </a:buClr>
              <a:buSzPts val="2400"/>
              <a:buFont typeface="Trebuchet MS"/>
              <a:buNone/>
              <a:defRPr b="1" i="0" sz="2400" u="none" cap="none" strike="noStrike">
                <a:solidFill>
                  <a:srgbClr val="E89E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8517903" y="4703444"/>
            <a:ext cx="4659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00373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60110" y="0"/>
            <a:ext cx="371380" cy="7583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1"/>
          <p:cNvCxnSpPr/>
          <p:nvPr/>
        </p:nvCxnSpPr>
        <p:spPr>
          <a:xfrm rot="10800000">
            <a:off x="4572000" y="247525"/>
            <a:ext cx="0" cy="297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16135" r="0" t="0"/>
          <a:stretch/>
        </p:blipFill>
        <p:spPr>
          <a:xfrm>
            <a:off x="4712500" y="247527"/>
            <a:ext cx="310241" cy="3699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hyperlink" Target="https://dataedo.com/cartoon/data-vs-metadata-2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jpg"/><Relationship Id="rId4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Relationship Id="rId4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Relationship Id="rId4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g"/><Relationship Id="rId4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jpg"/><Relationship Id="rId4" Type="http://schemas.openxmlformats.org/officeDocument/2006/relationships/image" Target="../media/image2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572013" y="945534"/>
            <a:ext cx="80826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</a:pPr>
            <a:r>
              <a:rPr lang="en-GB"/>
              <a:t>HemaFAIR | Training School</a:t>
            </a:r>
            <a:endParaRPr/>
          </a:p>
        </p:txBody>
      </p:sp>
      <p:sp>
        <p:nvSpPr>
          <p:cNvPr id="167" name="Google Shape;167;p27"/>
          <p:cNvSpPr txBox="1"/>
          <p:nvPr>
            <p:ph idx="3" type="subTitle"/>
          </p:nvPr>
        </p:nvSpPr>
        <p:spPr>
          <a:xfrm>
            <a:off x="572012" y="2476287"/>
            <a:ext cx="80169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Martijn Kersloot, PhD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/>
              <a:t>Assistant Professor | Reusable Health Data | Dept. of Medical Informatics</a:t>
            </a:r>
            <a:r>
              <a:rPr lang="en-GB" sz="1200"/>
              <a:t> | Amsterdam UMC </a:t>
            </a:r>
            <a:endParaRPr sz="1200"/>
          </a:p>
        </p:txBody>
      </p:sp>
      <p:sp>
        <p:nvSpPr>
          <p:cNvPr id="168" name="Google Shape;168;p27"/>
          <p:cNvSpPr txBox="1"/>
          <p:nvPr>
            <p:ph type="title"/>
          </p:nvPr>
        </p:nvSpPr>
        <p:spPr>
          <a:xfrm>
            <a:off x="572000" y="1339200"/>
            <a:ext cx="8082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Introduction to the FAIR Principles </a:t>
            </a:r>
            <a:br>
              <a:rPr lang="en-GB"/>
            </a:br>
            <a:r>
              <a:rPr lang="en-GB"/>
              <a:t>and the Research Data Life Cycle</a:t>
            </a:r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 b="7521" l="0" r="0" t="60619"/>
          <a:stretch/>
        </p:blipFill>
        <p:spPr>
          <a:xfrm>
            <a:off x="0" y="3214700"/>
            <a:ext cx="9144003" cy="192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4">
            <a:alphaModFix/>
          </a:blip>
          <a:srcRect b="27351" l="0" r="0" t="25047"/>
          <a:stretch/>
        </p:blipFill>
        <p:spPr>
          <a:xfrm>
            <a:off x="0" y="3214700"/>
            <a:ext cx="9144000" cy="19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/>
          <p:nvPr/>
        </p:nvSpPr>
        <p:spPr>
          <a:xfrm>
            <a:off x="6394625" y="3984912"/>
            <a:ext cx="2444100" cy="362100"/>
          </a:xfrm>
          <a:prstGeom prst="ellipse">
            <a:avLst/>
          </a:prstGeom>
          <a:solidFill>
            <a:srgbClr val="000000">
              <a:alpha val="19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Google Shape;26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900" y="878437"/>
            <a:ext cx="1463900" cy="35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6"/>
          <p:cNvSpPr/>
          <p:nvPr/>
        </p:nvSpPr>
        <p:spPr>
          <a:xfrm>
            <a:off x="504825" y="1906523"/>
            <a:ext cx="4187700" cy="11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of data collected in scientific research </a:t>
            </a:r>
            <a:endParaRPr sz="24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cannot be reused</a:t>
            </a:r>
            <a:endParaRPr sz="24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36"/>
          <p:cNvSpPr/>
          <p:nvPr/>
        </p:nvSpPr>
        <p:spPr>
          <a:xfrm>
            <a:off x="504825" y="878423"/>
            <a:ext cx="2220900" cy="11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80</a:t>
            </a:r>
            <a:r>
              <a:rPr b="1" lang="en-GB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GB" sz="36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%</a:t>
            </a:r>
            <a:endParaRPr b="1" sz="36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391250" y="3250000"/>
            <a:ext cx="49023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Data management focuses on using data for a single project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391250" y="3894425"/>
            <a:ext cx="49023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Data are unstructured, or not well documented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421600" y="4788875"/>
            <a:ext cx="801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</a:t>
            </a:r>
            <a:r>
              <a:rPr b="0" i="0" lang="en-GB" sz="700" u="none" cap="none" strike="noStrike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:	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Mons, Barend, et al. "Cloudy, increasingly FAIR; revisiting the FAIR Data guiding principles for the European Open Science Cloud." Information services &amp; use 37.1 (2017): 49-56.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FAIR Principles</a:t>
            </a:r>
            <a:endParaRPr/>
          </a:p>
        </p:txBody>
      </p:sp>
      <p:sp>
        <p:nvSpPr>
          <p:cNvPr id="277" name="Google Shape;277;p37"/>
          <p:cNvSpPr/>
          <p:nvPr/>
        </p:nvSpPr>
        <p:spPr>
          <a:xfrm>
            <a:off x="6380925" y="520325"/>
            <a:ext cx="2198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p37"/>
          <p:cNvSpPr/>
          <p:nvPr/>
        </p:nvSpPr>
        <p:spPr>
          <a:xfrm>
            <a:off x="504825" y="15104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15 guiding principles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504825" y="22477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Scientific data management and stewardship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504825" y="29850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Published in 2016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504835" y="37223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Covering data, metadata, and infrastructure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5123500" y="167425"/>
            <a:ext cx="3773400" cy="4362900"/>
          </a:xfrm>
          <a:prstGeom prst="roundRect">
            <a:avLst>
              <a:gd fmla="val 405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5597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283" name="Google Shape;283;p37"/>
          <p:cNvPicPr preferRelativeResize="0"/>
          <p:nvPr/>
        </p:nvPicPr>
        <p:blipFill rotWithShape="1">
          <a:blip r:embed="rId3">
            <a:alphaModFix/>
          </a:blip>
          <a:srcRect b="0" l="1966" r="2091" t="0"/>
          <a:stretch/>
        </p:blipFill>
        <p:spPr>
          <a:xfrm>
            <a:off x="5222838" y="267850"/>
            <a:ext cx="3574724" cy="41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/>
        </p:nvSpPr>
        <p:spPr>
          <a:xfrm>
            <a:off x="421600" y="4788875"/>
            <a:ext cx="801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Source</a:t>
            </a:r>
            <a:r>
              <a:rPr b="0" i="0" lang="en-GB" sz="700" u="none" cap="none" strike="noStrike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:	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Wilkinson, Mark D., et al. "The FAIR Guiding Principles for scientific data management and stewardship." Scientific data 3.1 (2016): 1-9.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929" y="1510452"/>
            <a:ext cx="3990572" cy="27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8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166"/>
              <a:buNone/>
            </a:pPr>
            <a:r>
              <a:rPr lang="en-GB"/>
              <a:t>Metadata</a:t>
            </a:r>
            <a:endParaRPr/>
          </a:p>
        </p:txBody>
      </p:sp>
      <p:sp>
        <p:nvSpPr>
          <p:cNvPr id="292" name="Google Shape;292;p38"/>
          <p:cNvSpPr txBox="1"/>
          <p:nvPr/>
        </p:nvSpPr>
        <p:spPr>
          <a:xfrm>
            <a:off x="316200" y="4714875"/>
            <a:ext cx="85263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Image</a:t>
            </a:r>
            <a:r>
              <a:rPr b="0" i="0" lang="en-GB" sz="700" u="none" cap="none" strike="noStrike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	Dataedo | Data is treasure, but how do you know where it is burried?</a:t>
            </a:r>
            <a:b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GB" sz="7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https://dataedo.com/cartoon/data-vs-metadata-2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Google Shape;293;p38"/>
          <p:cNvSpPr/>
          <p:nvPr/>
        </p:nvSpPr>
        <p:spPr>
          <a:xfrm>
            <a:off x="504825" y="15104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Data describing your data / biobank / registry / …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p38"/>
          <p:cNvSpPr/>
          <p:nvPr/>
        </p:nvSpPr>
        <p:spPr>
          <a:xfrm>
            <a:off x="504825" y="22477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Make sure that others understand: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886625" y="2903575"/>
            <a:ext cx="3732900" cy="362100"/>
          </a:xfrm>
          <a:prstGeom prst="roundRect">
            <a:avLst>
              <a:gd fmla="val 19093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What your research project is about</a:t>
            </a:r>
            <a:endParaRPr b="1" sz="11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38"/>
          <p:cNvSpPr/>
          <p:nvPr/>
        </p:nvSpPr>
        <p:spPr>
          <a:xfrm>
            <a:off x="886625" y="3380725"/>
            <a:ext cx="3732900" cy="362100"/>
          </a:xfrm>
          <a:prstGeom prst="roundRect">
            <a:avLst>
              <a:gd fmla="val 19093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What (type of) data your collect</a:t>
            </a:r>
            <a:endParaRPr b="1" sz="11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886625" y="3857875"/>
            <a:ext cx="3732900" cy="362100"/>
          </a:xfrm>
          <a:prstGeom prst="roundRect">
            <a:avLst>
              <a:gd fmla="val 19093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If/how they could access that data</a:t>
            </a:r>
            <a:endParaRPr b="1" sz="11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FAIR Principles</a:t>
            </a:r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6380925" y="520325"/>
            <a:ext cx="2198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39"/>
          <p:cNvSpPr/>
          <p:nvPr/>
        </p:nvSpPr>
        <p:spPr>
          <a:xfrm>
            <a:off x="504825" y="15104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Describe </a:t>
            </a:r>
            <a:r>
              <a:rPr b="1" lang="en-GB" sz="1200" u="sng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what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 you should do with your (meta)data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5" name="Google Shape;305;p39"/>
          <p:cNvSpPr/>
          <p:nvPr/>
        </p:nvSpPr>
        <p:spPr>
          <a:xfrm>
            <a:off x="504825" y="22477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Do </a:t>
            </a:r>
            <a:r>
              <a:rPr b="1" lang="en-GB" sz="1200" u="sng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not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 describe </a:t>
            </a:r>
            <a:r>
              <a:rPr b="1" lang="en-GB" sz="1200" u="sng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how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 you should do that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6" name="Google Shape;306;p39"/>
          <p:cNvSpPr/>
          <p:nvPr/>
        </p:nvSpPr>
        <p:spPr>
          <a:xfrm>
            <a:off x="5123500" y="167425"/>
            <a:ext cx="3773400" cy="4362900"/>
          </a:xfrm>
          <a:prstGeom prst="roundRect">
            <a:avLst>
              <a:gd fmla="val 405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5597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07" name="Google Shape;307;p39"/>
          <p:cNvPicPr preferRelativeResize="0"/>
          <p:nvPr/>
        </p:nvPicPr>
        <p:blipFill rotWithShape="1">
          <a:blip r:embed="rId3">
            <a:alphaModFix/>
          </a:blip>
          <a:srcRect b="0" l="1966" r="2091" t="0"/>
          <a:stretch/>
        </p:blipFill>
        <p:spPr>
          <a:xfrm>
            <a:off x="5222838" y="267850"/>
            <a:ext cx="3574724" cy="41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9"/>
          <p:cNvSpPr txBox="1"/>
          <p:nvPr/>
        </p:nvSpPr>
        <p:spPr>
          <a:xfrm>
            <a:off x="421600" y="4788875"/>
            <a:ext cx="801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Source</a:t>
            </a:r>
            <a:r>
              <a:rPr b="0" i="0" lang="en-GB" sz="700" u="none" cap="none" strike="noStrike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:	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Wilkinson, Mark D., et al. "The FAIR Guiding Principles for scientific data management and stewardship." Scientific data 3.1 (2016): 1-9.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/>
          <p:nvPr/>
        </p:nvSpPr>
        <p:spPr>
          <a:xfrm>
            <a:off x="6224450" y="3602700"/>
            <a:ext cx="2198400" cy="817200"/>
          </a:xfrm>
          <a:prstGeom prst="roundRect">
            <a:avLst>
              <a:gd fmla="val 10653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ctr" bIns="182875" lIns="182875" spcFirstLastPara="1" rIns="182875" wrap="square" tIns="183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Characteristics and provenance </a:t>
            </a: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are </a:t>
            </a: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described in detail, with clear conditions for use</a:t>
            </a:r>
            <a:endParaRPr sz="11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4" name="Google Shape;314;p40"/>
          <p:cNvSpPr/>
          <p:nvPr/>
        </p:nvSpPr>
        <p:spPr>
          <a:xfrm>
            <a:off x="3498600" y="3602700"/>
            <a:ext cx="2198400" cy="817200"/>
          </a:xfrm>
          <a:prstGeom prst="roundRect">
            <a:avLst>
              <a:gd fmla="val 10653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ctr" bIns="182875" lIns="182875" spcFirstLastPara="1" rIns="182875" wrap="square" tIns="183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Conceptualised, expressed and structured using</a:t>
            </a:r>
            <a:endParaRPr sz="11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common, published standards</a:t>
            </a:r>
            <a:endParaRPr sz="11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6224450" y="2041425"/>
            <a:ext cx="2198400" cy="817800"/>
          </a:xfrm>
          <a:prstGeom prst="roundRect">
            <a:avLst>
              <a:gd fmla="val 10653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ctr" bIns="182875" lIns="182875" spcFirstLastPara="1" rIns="182875" wrap="square" tIns="183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Accessible through a clearly defined access procedure </a:t>
            </a:r>
            <a:b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&amp; metadata should always remain accessible</a:t>
            </a:r>
            <a:endParaRPr sz="11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6" name="Google Shape;316;p40"/>
          <p:cNvSpPr/>
          <p:nvPr/>
        </p:nvSpPr>
        <p:spPr>
          <a:xfrm>
            <a:off x="3498600" y="2041425"/>
            <a:ext cx="2198400" cy="817800"/>
          </a:xfrm>
          <a:prstGeom prst="roundRect">
            <a:avLst>
              <a:gd fmla="val 10653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ctr" bIns="182875" lIns="182875" spcFirstLastPara="1" rIns="182875" wrap="square" tIns="183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Described, identified </a:t>
            </a: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and</a:t>
            </a: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 registered </a:t>
            </a: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or </a:t>
            </a: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indexed in a clear </a:t>
            </a: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and</a:t>
            </a: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 unambiguous manner</a:t>
            </a:r>
            <a:endParaRPr sz="11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7" name="Google Shape;317;p40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FAIR: </a:t>
            </a:r>
            <a:r>
              <a:rPr b="0" lang="en-GB"/>
              <a:t>an acronym for humans &amp; machines</a:t>
            </a:r>
            <a:endParaRPr b="0"/>
          </a:p>
        </p:txBody>
      </p:sp>
      <p:sp>
        <p:nvSpPr>
          <p:cNvPr id="318" name="Google Shape;318;p40"/>
          <p:cNvSpPr/>
          <p:nvPr/>
        </p:nvSpPr>
        <p:spPr>
          <a:xfrm rot="-603148">
            <a:off x="633483" y="3974405"/>
            <a:ext cx="2126038" cy="330262"/>
          </a:xfrm>
          <a:prstGeom prst="ellipse">
            <a:avLst/>
          </a:prstGeom>
          <a:solidFill>
            <a:srgbClr val="000000">
              <a:alpha val="19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76" y="1631763"/>
            <a:ext cx="2126201" cy="270153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0"/>
          <p:cNvSpPr/>
          <p:nvPr/>
        </p:nvSpPr>
        <p:spPr>
          <a:xfrm>
            <a:off x="3346200" y="1468250"/>
            <a:ext cx="2361900" cy="4497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indable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1" name="Google Shape;321;p40"/>
          <p:cNvSpPr/>
          <p:nvPr/>
        </p:nvSpPr>
        <p:spPr>
          <a:xfrm>
            <a:off x="6072050" y="1468250"/>
            <a:ext cx="2334600" cy="4497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ccessible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Google Shape;322;p40"/>
          <p:cNvSpPr/>
          <p:nvPr/>
        </p:nvSpPr>
        <p:spPr>
          <a:xfrm>
            <a:off x="3346200" y="3049674"/>
            <a:ext cx="2361900" cy="4500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nteroperable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3" name="Google Shape;323;p40"/>
          <p:cNvSpPr/>
          <p:nvPr/>
        </p:nvSpPr>
        <p:spPr>
          <a:xfrm>
            <a:off x="6072050" y="3049674"/>
            <a:ext cx="2334600" cy="4500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eusable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4" name="Google Shape;324;p40"/>
          <p:cNvSpPr txBox="1"/>
          <p:nvPr/>
        </p:nvSpPr>
        <p:spPr>
          <a:xfrm>
            <a:off x="421600" y="4788875"/>
            <a:ext cx="801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Source</a:t>
            </a:r>
            <a:r>
              <a:rPr b="0" i="0" lang="en-GB" sz="700" u="none" cap="none" strike="noStrike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:	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Wilkinson, Mark D., et al. "The FAIR Guiding Principles for scientific data management and stewardship." Scientific data 3.1 (2016): 1-9.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/>
          <p:nvPr/>
        </p:nvSpPr>
        <p:spPr>
          <a:xfrm>
            <a:off x="7571525" y="4220782"/>
            <a:ext cx="1102800" cy="163500"/>
          </a:xfrm>
          <a:prstGeom prst="ellipse">
            <a:avLst/>
          </a:prstGeom>
          <a:solidFill>
            <a:srgbClr val="000000">
              <a:alpha val="19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1"/>
          <p:cNvSpPr/>
          <p:nvPr/>
        </p:nvSpPr>
        <p:spPr>
          <a:xfrm>
            <a:off x="1171575" y="1131100"/>
            <a:ext cx="785700" cy="121500"/>
          </a:xfrm>
          <a:prstGeom prst="rect">
            <a:avLst/>
          </a:prstGeom>
          <a:solidFill>
            <a:srgbClr val="EBF0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BF0F8"/>
              </a:highlight>
            </a:endParaRPr>
          </a:p>
        </p:txBody>
      </p:sp>
      <p:sp>
        <p:nvSpPr>
          <p:cNvPr id="331" name="Google Shape;331;p41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need for machine-readable, FAIR (meta)data</a:t>
            </a:r>
            <a:endParaRPr/>
          </a:p>
        </p:txBody>
      </p:sp>
      <p:sp>
        <p:nvSpPr>
          <p:cNvPr id="332" name="Google Shape;332;p41"/>
          <p:cNvSpPr/>
          <p:nvPr/>
        </p:nvSpPr>
        <p:spPr>
          <a:xfrm>
            <a:off x="6380925" y="520325"/>
            <a:ext cx="2198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3" name="Google Shape;333;p41"/>
          <p:cNvSpPr/>
          <p:nvPr/>
        </p:nvSpPr>
        <p:spPr>
          <a:xfrm>
            <a:off x="504825" y="15104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The body of knowledge and amount of available data is growing exponentially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504825" y="22477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Maximize the knowledge gained from the efforts and sacrifices of participants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504825" y="29850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We are unable to operate at the scope, scale, and speed required for this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6" name="Google Shape;3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4475" y="1914973"/>
            <a:ext cx="2652750" cy="238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/>
          <p:nvPr/>
        </p:nvSpPr>
        <p:spPr>
          <a:xfrm>
            <a:off x="1171575" y="1131100"/>
            <a:ext cx="785700" cy="121500"/>
          </a:xfrm>
          <a:prstGeom prst="rect">
            <a:avLst/>
          </a:prstGeom>
          <a:solidFill>
            <a:srgbClr val="EBF0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BF0F8"/>
              </a:highlight>
            </a:endParaRPr>
          </a:p>
        </p:txBody>
      </p:sp>
      <p:sp>
        <p:nvSpPr>
          <p:cNvPr id="342" name="Google Shape;342;p42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</a:t>
            </a:r>
            <a:r>
              <a:rPr lang="en-GB"/>
              <a:t> need </a:t>
            </a:r>
            <a:r>
              <a:rPr lang="en-GB"/>
              <a:t>for machine-readable, FAIR (meta)data</a:t>
            </a:r>
            <a:endParaRPr/>
          </a:p>
        </p:txBody>
      </p:sp>
      <p:sp>
        <p:nvSpPr>
          <p:cNvPr id="343" name="Google Shape;343;p42"/>
          <p:cNvSpPr/>
          <p:nvPr/>
        </p:nvSpPr>
        <p:spPr>
          <a:xfrm>
            <a:off x="6380925" y="520325"/>
            <a:ext cx="2198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4" name="Google Shape;344;p42"/>
          <p:cNvSpPr/>
          <p:nvPr/>
        </p:nvSpPr>
        <p:spPr>
          <a:xfrm>
            <a:off x="504825" y="15104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The body of knowledge and amount of available data is growing exponentially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5" name="Google Shape;345;p42"/>
          <p:cNvSpPr/>
          <p:nvPr/>
        </p:nvSpPr>
        <p:spPr>
          <a:xfrm>
            <a:off x="504825" y="22477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Maximize the knowledge gained from the efforts and sacrifices of participants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6" name="Google Shape;346;p42"/>
          <p:cNvSpPr/>
          <p:nvPr/>
        </p:nvSpPr>
        <p:spPr>
          <a:xfrm>
            <a:off x="504825" y="29850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We are unable to operate at the scope, scale, and speed required for this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7" name="Google Shape;347;p42"/>
          <p:cNvSpPr/>
          <p:nvPr/>
        </p:nvSpPr>
        <p:spPr>
          <a:xfrm>
            <a:off x="504825" y="37223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00374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need machines to find, access, interoperate, and reuse data → machine-readable (meta)data</a:t>
            </a:r>
            <a:endParaRPr b="1"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8" name="Google Shape;348;p42"/>
          <p:cNvSpPr/>
          <p:nvPr/>
        </p:nvSpPr>
        <p:spPr>
          <a:xfrm>
            <a:off x="7571525" y="4220782"/>
            <a:ext cx="1102800" cy="163500"/>
          </a:xfrm>
          <a:prstGeom prst="ellipse">
            <a:avLst/>
          </a:prstGeom>
          <a:solidFill>
            <a:srgbClr val="000000">
              <a:alpha val="19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9" name="Google Shape;3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4475" y="1914973"/>
            <a:ext cx="2652750" cy="238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3"/>
          <p:cNvPicPr preferRelativeResize="0"/>
          <p:nvPr/>
        </p:nvPicPr>
        <p:blipFill rotWithShape="1">
          <a:blip r:embed="rId3">
            <a:alphaModFix/>
          </a:blip>
          <a:srcRect b="14565" l="0" r="0" t="2865"/>
          <a:stretch/>
        </p:blipFill>
        <p:spPr>
          <a:xfrm>
            <a:off x="5194888" y="351163"/>
            <a:ext cx="3630625" cy="399542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3"/>
          <p:cNvSpPr txBox="1"/>
          <p:nvPr>
            <p:ph type="title"/>
          </p:nvPr>
        </p:nvSpPr>
        <p:spPr>
          <a:xfrm>
            <a:off x="504825" y="557225"/>
            <a:ext cx="8074500" cy="773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Misconceptions </a:t>
            </a:r>
            <a:br>
              <a:rPr lang="en-GB"/>
            </a:br>
            <a:r>
              <a:rPr lang="en-GB"/>
              <a:t>about the principles</a:t>
            </a:r>
            <a:endParaRPr/>
          </a:p>
        </p:txBody>
      </p:sp>
      <p:sp>
        <p:nvSpPr>
          <p:cNvPr id="356" name="Google Shape;356;p43"/>
          <p:cNvSpPr/>
          <p:nvPr/>
        </p:nvSpPr>
        <p:spPr>
          <a:xfrm>
            <a:off x="6380925" y="520325"/>
            <a:ext cx="2198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7" name="Google Shape;357;p43"/>
          <p:cNvSpPr/>
          <p:nvPr/>
        </p:nvSpPr>
        <p:spPr>
          <a:xfrm>
            <a:off x="504825" y="15104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FAIR is not a standard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8" name="Google Shape;358;p43"/>
          <p:cNvSpPr/>
          <p:nvPr/>
        </p:nvSpPr>
        <p:spPr>
          <a:xfrm>
            <a:off x="504825" y="22477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FAIR is not equal to Open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9" name="Google Shape;359;p43"/>
          <p:cNvSpPr/>
          <p:nvPr/>
        </p:nvSpPr>
        <p:spPr>
          <a:xfrm>
            <a:off x="504825" y="29850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FAIR is not just about humans being able to find, access, reformat and finally reuse data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0" name="Google Shape;360;p43"/>
          <p:cNvSpPr txBox="1"/>
          <p:nvPr/>
        </p:nvSpPr>
        <p:spPr>
          <a:xfrm>
            <a:off x="421600" y="4788875"/>
            <a:ext cx="801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7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GB" sz="7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	Mons, Barend, et al. "Cloudy, increasingly FAIR; revisiting the FAIR Data guiding principles for the European Open Science Cloud." Information services &amp; use 37.1 (2017): 49-56.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4"/>
          <p:cNvPicPr preferRelativeResize="0"/>
          <p:nvPr/>
        </p:nvPicPr>
        <p:blipFill rotWithShape="1">
          <a:blip r:embed="rId3">
            <a:alphaModFix/>
          </a:blip>
          <a:srcRect b="14565" l="0" r="0" t="2865"/>
          <a:stretch/>
        </p:blipFill>
        <p:spPr>
          <a:xfrm>
            <a:off x="5194888" y="351163"/>
            <a:ext cx="3630625" cy="399542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4"/>
          <p:cNvSpPr txBox="1"/>
          <p:nvPr>
            <p:ph type="title"/>
          </p:nvPr>
        </p:nvSpPr>
        <p:spPr>
          <a:xfrm>
            <a:off x="504825" y="557225"/>
            <a:ext cx="8074500" cy="773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Misconceptions </a:t>
            </a:r>
            <a:br>
              <a:rPr lang="en-GB"/>
            </a:br>
            <a:r>
              <a:rPr lang="en-GB"/>
              <a:t>about the principles</a:t>
            </a:r>
            <a:endParaRPr/>
          </a:p>
        </p:txBody>
      </p:sp>
      <p:sp>
        <p:nvSpPr>
          <p:cNvPr id="367" name="Google Shape;367;p44"/>
          <p:cNvSpPr/>
          <p:nvPr/>
        </p:nvSpPr>
        <p:spPr>
          <a:xfrm>
            <a:off x="6380925" y="520325"/>
            <a:ext cx="2198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8" name="Google Shape;368;p44"/>
          <p:cNvSpPr/>
          <p:nvPr/>
        </p:nvSpPr>
        <p:spPr>
          <a:xfrm>
            <a:off x="504825" y="15104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FAIR is not a standard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9" name="Google Shape;369;p44"/>
          <p:cNvSpPr/>
          <p:nvPr/>
        </p:nvSpPr>
        <p:spPr>
          <a:xfrm>
            <a:off x="504825" y="22477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FAIR is not equal to Open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0" name="Google Shape;370;p44"/>
          <p:cNvSpPr/>
          <p:nvPr/>
        </p:nvSpPr>
        <p:spPr>
          <a:xfrm>
            <a:off x="504825" y="29850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FAIR is not just about humans being able to find, access, reformat and finally reuse data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1" name="Google Shape;371;p44"/>
          <p:cNvSpPr txBox="1"/>
          <p:nvPr/>
        </p:nvSpPr>
        <p:spPr>
          <a:xfrm>
            <a:off x="421600" y="4788875"/>
            <a:ext cx="801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7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GB" sz="7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	Mons, Barend, et al. "Cloudy, increasingly FAIR; revisiting the FAIR Data guiding principles for the European Open Science Cloud." Information services &amp; use 37.1 (2017): 49-56.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2" name="Google Shape;372;p44"/>
          <p:cNvSpPr/>
          <p:nvPr/>
        </p:nvSpPr>
        <p:spPr>
          <a:xfrm>
            <a:off x="989025" y="3722350"/>
            <a:ext cx="3630600" cy="528900"/>
          </a:xfrm>
          <a:prstGeom prst="roundRect">
            <a:avLst>
              <a:gd fmla="val 19093" name="adj"/>
            </a:avLst>
          </a:prstGeom>
          <a:solidFill>
            <a:srgbClr val="00374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FAIR at its core: </a:t>
            </a:r>
            <a:br>
              <a:rPr b="1" lang="en-GB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GB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machine-readable (meta)data</a:t>
            </a:r>
            <a:endParaRPr b="1"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5"/>
          <p:cNvSpPr/>
          <p:nvPr/>
        </p:nvSpPr>
        <p:spPr>
          <a:xfrm>
            <a:off x="1171575" y="1131100"/>
            <a:ext cx="1242900" cy="121500"/>
          </a:xfrm>
          <a:prstGeom prst="rect">
            <a:avLst/>
          </a:prstGeom>
          <a:solidFill>
            <a:srgbClr val="EBF0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BF0F8"/>
              </a:highlight>
            </a:endParaRPr>
          </a:p>
        </p:txBody>
      </p:sp>
      <p:sp>
        <p:nvSpPr>
          <p:cNvPr id="378" name="Google Shape;378;p45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</a:t>
            </a:r>
            <a:r>
              <a:rPr lang="en-GB"/>
              <a:t> benefits </a:t>
            </a:r>
            <a:r>
              <a:rPr lang="en-GB"/>
              <a:t>of machine-readable, FAIR (meta)data</a:t>
            </a:r>
            <a:endParaRPr/>
          </a:p>
        </p:txBody>
      </p:sp>
      <p:sp>
        <p:nvSpPr>
          <p:cNvPr id="379" name="Google Shape;379;p45"/>
          <p:cNvSpPr/>
          <p:nvPr/>
        </p:nvSpPr>
        <p:spPr>
          <a:xfrm>
            <a:off x="504825" y="15104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Allow for unambiguous interpretation and analysis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0" name="Google Shape;380;p45"/>
          <p:cNvSpPr/>
          <p:nvPr/>
        </p:nvSpPr>
        <p:spPr>
          <a:xfrm>
            <a:off x="504825" y="22477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Allow for performing distributed analyses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1" name="Google Shape;381;p45"/>
          <p:cNvSpPr/>
          <p:nvPr/>
        </p:nvSpPr>
        <p:spPr>
          <a:xfrm>
            <a:off x="504825" y="29850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Allow for automated processing 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in a 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more efficient and scalable manner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1613725" y="1729475"/>
            <a:ext cx="1770300" cy="1626600"/>
          </a:xfrm>
          <a:prstGeom prst="roundRect">
            <a:avLst>
              <a:gd fmla="val 9242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b" bIns="182875" lIns="111600" spcFirstLastPara="1" rIns="11160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Research Data </a:t>
            </a:r>
            <a:b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Life Cycle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p28"/>
          <p:cNvSpPr/>
          <p:nvPr/>
        </p:nvSpPr>
        <p:spPr>
          <a:xfrm>
            <a:off x="3686850" y="1729475"/>
            <a:ext cx="1770300" cy="1626600"/>
          </a:xfrm>
          <a:prstGeom prst="roundRect">
            <a:avLst>
              <a:gd fmla="val 9242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b" bIns="182875" lIns="111600" spcFirstLastPara="1" rIns="11160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FAIR </a:t>
            </a:r>
            <a:b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Principles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Google Shape;178;p28"/>
          <p:cNvSpPr/>
          <p:nvPr/>
        </p:nvSpPr>
        <p:spPr>
          <a:xfrm>
            <a:off x="5759975" y="1729475"/>
            <a:ext cx="1770300" cy="1626600"/>
          </a:xfrm>
          <a:prstGeom prst="roundRect">
            <a:avLst>
              <a:gd fmla="val 9242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b" bIns="182875" lIns="111600" spcFirstLastPara="1" rIns="11160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Relation to the Training School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28"/>
          <p:cNvSpPr/>
          <p:nvPr/>
        </p:nvSpPr>
        <p:spPr>
          <a:xfrm>
            <a:off x="1689925" y="3214675"/>
            <a:ext cx="275700" cy="275700"/>
          </a:xfrm>
          <a:prstGeom prst="ellipse">
            <a:avLst/>
          </a:prstGeom>
          <a:solidFill>
            <a:srgbClr val="00374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="1" sz="1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p28"/>
          <p:cNvSpPr/>
          <p:nvPr/>
        </p:nvSpPr>
        <p:spPr>
          <a:xfrm>
            <a:off x="3763050" y="3214675"/>
            <a:ext cx="275700" cy="275700"/>
          </a:xfrm>
          <a:prstGeom prst="ellipse">
            <a:avLst/>
          </a:prstGeom>
          <a:solidFill>
            <a:srgbClr val="00374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1" sz="1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1" name="Google Shape;181;p28"/>
          <p:cNvSpPr/>
          <p:nvPr/>
        </p:nvSpPr>
        <p:spPr>
          <a:xfrm>
            <a:off x="5836175" y="3214675"/>
            <a:ext cx="275700" cy="275700"/>
          </a:xfrm>
          <a:prstGeom prst="ellipse">
            <a:avLst/>
          </a:prstGeom>
          <a:solidFill>
            <a:srgbClr val="00374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1" sz="1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525" y="2034048"/>
            <a:ext cx="758961" cy="2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5350" y="1910625"/>
            <a:ext cx="505500" cy="5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2375" y="1910625"/>
            <a:ext cx="505500" cy="5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6"/>
          <p:cNvSpPr/>
          <p:nvPr/>
        </p:nvSpPr>
        <p:spPr>
          <a:xfrm>
            <a:off x="1171575" y="1131100"/>
            <a:ext cx="1242900" cy="121500"/>
          </a:xfrm>
          <a:prstGeom prst="rect">
            <a:avLst/>
          </a:prstGeom>
          <a:solidFill>
            <a:srgbClr val="EBF0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BF0F8"/>
              </a:highlight>
            </a:endParaRPr>
          </a:p>
        </p:txBody>
      </p:sp>
      <p:sp>
        <p:nvSpPr>
          <p:cNvPr id="387" name="Google Shape;387;p46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benefits of machine-readable, FAIR (meta)data</a:t>
            </a:r>
            <a:endParaRPr/>
          </a:p>
        </p:txBody>
      </p:sp>
      <p:sp>
        <p:nvSpPr>
          <p:cNvPr id="388" name="Google Shape;388;p46"/>
          <p:cNvSpPr/>
          <p:nvPr/>
        </p:nvSpPr>
        <p:spPr>
          <a:xfrm>
            <a:off x="504825" y="15104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Allow for unambiguous interpretation and analysis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9" name="Google Shape;389;p46"/>
          <p:cNvSpPr/>
          <p:nvPr/>
        </p:nvSpPr>
        <p:spPr>
          <a:xfrm>
            <a:off x="504825" y="22477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Allow for performing distributed analyses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0" name="Google Shape;390;p46"/>
          <p:cNvSpPr/>
          <p:nvPr/>
        </p:nvSpPr>
        <p:spPr>
          <a:xfrm>
            <a:off x="504825" y="29850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Allow for automated processing in a more efficient and scalable manner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1" name="Google Shape;391;p46"/>
          <p:cNvSpPr/>
          <p:nvPr/>
        </p:nvSpPr>
        <p:spPr>
          <a:xfrm>
            <a:off x="5415725" y="2247750"/>
            <a:ext cx="2902500" cy="1266300"/>
          </a:xfrm>
          <a:prstGeom prst="roundRect">
            <a:avLst>
              <a:gd fmla="val 9597" name="adj"/>
            </a:avLst>
          </a:prstGeom>
          <a:solidFill>
            <a:srgbClr val="00374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Boost the performance of data re-users for the benefit of people living with a rare disease</a:t>
            </a:r>
            <a:endParaRPr b="1"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2" name="Google Shape;39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6428" y="3035901"/>
            <a:ext cx="1508446" cy="12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7"/>
          <p:cNvSpPr/>
          <p:nvPr/>
        </p:nvSpPr>
        <p:spPr>
          <a:xfrm>
            <a:off x="6224450" y="3602700"/>
            <a:ext cx="2198400" cy="817200"/>
          </a:xfrm>
          <a:prstGeom prst="roundRect">
            <a:avLst>
              <a:gd fmla="val 10653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ctr" bIns="182875" lIns="182875" spcFirstLastPara="1" rIns="182875" wrap="square" tIns="183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Characteristics and provenance are described in detail, with clear conditions for use</a:t>
            </a:r>
            <a:endParaRPr sz="11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8" name="Google Shape;398;p47"/>
          <p:cNvSpPr/>
          <p:nvPr/>
        </p:nvSpPr>
        <p:spPr>
          <a:xfrm>
            <a:off x="3498600" y="3602700"/>
            <a:ext cx="2198400" cy="817200"/>
          </a:xfrm>
          <a:prstGeom prst="roundRect">
            <a:avLst>
              <a:gd fmla="val 10653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ctr" bIns="182875" lIns="182875" spcFirstLastPara="1" rIns="182875" wrap="square" tIns="183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Conceptualised, expressed and structured using</a:t>
            </a:r>
            <a:endParaRPr sz="11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common, published standards</a:t>
            </a:r>
            <a:endParaRPr sz="11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9" name="Google Shape;399;p47"/>
          <p:cNvSpPr/>
          <p:nvPr/>
        </p:nvSpPr>
        <p:spPr>
          <a:xfrm>
            <a:off x="6224450" y="2041425"/>
            <a:ext cx="2198400" cy="817800"/>
          </a:xfrm>
          <a:prstGeom prst="roundRect">
            <a:avLst>
              <a:gd fmla="val 10653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ctr" bIns="182875" lIns="182875" spcFirstLastPara="1" rIns="182875" wrap="square" tIns="183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Accessible through a clearly defined access procedure </a:t>
            </a:r>
            <a:b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&amp; metadata should always remain accessible</a:t>
            </a:r>
            <a:endParaRPr sz="11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0" name="Google Shape;400;p47"/>
          <p:cNvSpPr/>
          <p:nvPr/>
        </p:nvSpPr>
        <p:spPr>
          <a:xfrm>
            <a:off x="3498600" y="2041425"/>
            <a:ext cx="2198400" cy="817800"/>
          </a:xfrm>
          <a:prstGeom prst="roundRect">
            <a:avLst>
              <a:gd fmla="val 10653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ctr" bIns="182875" lIns="182875" spcFirstLastPara="1" rIns="182875" wrap="square" tIns="183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Described, identified and registered or indexed in a clear and unambiguous manner</a:t>
            </a:r>
            <a:endParaRPr sz="11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1" name="Google Shape;401;p47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FAIR: </a:t>
            </a:r>
            <a:r>
              <a:rPr b="0" lang="en-GB"/>
              <a:t>an acronym for humans &amp; machines</a:t>
            </a:r>
            <a:endParaRPr b="0"/>
          </a:p>
        </p:txBody>
      </p:sp>
      <p:sp>
        <p:nvSpPr>
          <p:cNvPr id="402" name="Google Shape;402;p47"/>
          <p:cNvSpPr/>
          <p:nvPr/>
        </p:nvSpPr>
        <p:spPr>
          <a:xfrm rot="-603148">
            <a:off x="633483" y="3974405"/>
            <a:ext cx="2126038" cy="330262"/>
          </a:xfrm>
          <a:prstGeom prst="ellipse">
            <a:avLst/>
          </a:prstGeom>
          <a:solidFill>
            <a:srgbClr val="000000">
              <a:alpha val="19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3" name="Google Shape;40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76" y="1631763"/>
            <a:ext cx="2126201" cy="270153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7"/>
          <p:cNvSpPr/>
          <p:nvPr/>
        </p:nvSpPr>
        <p:spPr>
          <a:xfrm>
            <a:off x="3346200" y="1468250"/>
            <a:ext cx="2361900" cy="4497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indable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5" name="Google Shape;405;p47"/>
          <p:cNvSpPr/>
          <p:nvPr/>
        </p:nvSpPr>
        <p:spPr>
          <a:xfrm>
            <a:off x="6072050" y="1468250"/>
            <a:ext cx="2334600" cy="4497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ccessible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6" name="Google Shape;406;p47"/>
          <p:cNvSpPr/>
          <p:nvPr/>
        </p:nvSpPr>
        <p:spPr>
          <a:xfrm>
            <a:off x="3346200" y="3049674"/>
            <a:ext cx="2361900" cy="4500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nteroperable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7" name="Google Shape;407;p47"/>
          <p:cNvSpPr/>
          <p:nvPr/>
        </p:nvSpPr>
        <p:spPr>
          <a:xfrm>
            <a:off x="6072050" y="3049674"/>
            <a:ext cx="2334600" cy="4500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eusable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8" name="Google Shape;408;p47"/>
          <p:cNvSpPr txBox="1"/>
          <p:nvPr/>
        </p:nvSpPr>
        <p:spPr>
          <a:xfrm>
            <a:off x="421600" y="4788875"/>
            <a:ext cx="801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Source</a:t>
            </a:r>
            <a:r>
              <a:rPr b="0" i="0" lang="en-GB" sz="700" u="none" cap="none" strike="noStrike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:	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Wilkinson, Mark D., et al. "The FAIR Guiding Principles for scientific data management and stewardship." Scientific data 3.1 (2016): 1-9.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8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Findable</a:t>
            </a:r>
            <a:endParaRPr/>
          </a:p>
        </p:txBody>
      </p:sp>
      <p:sp>
        <p:nvSpPr>
          <p:cNvPr id="414" name="Google Shape;414;p48"/>
          <p:cNvSpPr txBox="1"/>
          <p:nvPr>
            <p:ph idx="1" type="body"/>
          </p:nvPr>
        </p:nvSpPr>
        <p:spPr>
          <a:xfrm>
            <a:off x="521200" y="1486826"/>
            <a:ext cx="8058000" cy="769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4546A"/>
                </a:solidFill>
              </a:rPr>
              <a:t>Datasets should be described, identified and registered or ind</a:t>
            </a:r>
            <a:r>
              <a:rPr lang="en-GB">
                <a:solidFill>
                  <a:srgbClr val="44546A"/>
                </a:solidFill>
              </a:rPr>
              <a:t>e</a:t>
            </a:r>
            <a:r>
              <a:rPr lang="en-GB">
                <a:solidFill>
                  <a:srgbClr val="44546A"/>
                </a:solidFill>
              </a:rPr>
              <a:t>xed in a clear and unambiguous manner.</a:t>
            </a:r>
            <a:endParaRPr>
              <a:solidFill>
                <a:srgbClr val="44546A"/>
              </a:solidFill>
            </a:endParaRPr>
          </a:p>
        </p:txBody>
      </p:sp>
      <p:sp>
        <p:nvSpPr>
          <p:cNvPr id="415" name="Google Shape;415;p48"/>
          <p:cNvSpPr/>
          <p:nvPr/>
        </p:nvSpPr>
        <p:spPr>
          <a:xfrm>
            <a:off x="3304350" y="2571750"/>
            <a:ext cx="2535300" cy="1570200"/>
          </a:xfrm>
          <a:prstGeom prst="roundRect">
            <a:avLst>
              <a:gd fmla="val 6927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t" bIns="182875" lIns="182875" spcFirstLastPara="1" rIns="182875" wrap="square" tIns="21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Metadata should be extensive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(F2)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, allowing for 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a dataset 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to be located using attributes in its metadata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(F2)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 or its identifier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(F3)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6" name="Google Shape;416;p48"/>
          <p:cNvSpPr/>
          <p:nvPr/>
        </p:nvSpPr>
        <p:spPr>
          <a:xfrm>
            <a:off x="504825" y="2571750"/>
            <a:ext cx="2535300" cy="1570200"/>
          </a:xfrm>
          <a:prstGeom prst="roundRect">
            <a:avLst>
              <a:gd fmla="val 6927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t" bIns="182875" lIns="182875" spcFirstLastPara="1" rIns="182875" wrap="square" tIns="21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Data and metadata must be assigned globally unique and persistent identifiers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(F1)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7" name="Google Shape;417;p48"/>
          <p:cNvSpPr/>
          <p:nvPr/>
        </p:nvSpPr>
        <p:spPr>
          <a:xfrm>
            <a:off x="6103875" y="2571750"/>
            <a:ext cx="2535300" cy="1570200"/>
          </a:xfrm>
          <a:prstGeom prst="roundRect">
            <a:avLst>
              <a:gd fmla="val 6927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t" bIns="182875" lIns="182875" spcFirstLastPara="1" rIns="182875" wrap="square" tIns="21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Data and metadata must be included in a searchable resource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(F4)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8" name="Google Shape;41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975" y="3680800"/>
            <a:ext cx="613550" cy="6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0738" y="3756988"/>
            <a:ext cx="541325" cy="5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0275" y="3753050"/>
            <a:ext cx="541300" cy="5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8"/>
          <p:cNvSpPr txBox="1"/>
          <p:nvPr/>
        </p:nvSpPr>
        <p:spPr>
          <a:xfrm>
            <a:off x="421600" y="4788875"/>
            <a:ext cx="801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</a:t>
            </a:r>
            <a:r>
              <a:rPr b="0" i="0" lang="en-GB" sz="700" u="none" cap="none" strike="noStrike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:	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Jacobsen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, Annika, et al. “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FAIR Principles: Interpretations and Implementation Considerations”. Data Intelligence 2020; 2 (1-2): 10–29.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9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Accessible</a:t>
            </a:r>
            <a:endParaRPr/>
          </a:p>
        </p:txBody>
      </p:sp>
      <p:sp>
        <p:nvSpPr>
          <p:cNvPr id="427" name="Google Shape;427;p49"/>
          <p:cNvSpPr txBox="1"/>
          <p:nvPr>
            <p:ph idx="1" type="body"/>
          </p:nvPr>
        </p:nvSpPr>
        <p:spPr>
          <a:xfrm>
            <a:off x="521200" y="1486828"/>
            <a:ext cx="8058000" cy="734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4546A"/>
                </a:solidFill>
              </a:rPr>
              <a:t>Datasets should be accessible through a clearly defined access procedure, ideally using automated means. Metadata should always remain accessible.</a:t>
            </a:r>
            <a:endParaRPr>
              <a:solidFill>
                <a:srgbClr val="44546A"/>
              </a:solidFill>
            </a:endParaRPr>
          </a:p>
        </p:txBody>
      </p:sp>
      <p:sp>
        <p:nvSpPr>
          <p:cNvPr id="428" name="Google Shape;428;p49"/>
          <p:cNvSpPr/>
          <p:nvPr/>
        </p:nvSpPr>
        <p:spPr>
          <a:xfrm>
            <a:off x="3304350" y="2571750"/>
            <a:ext cx="2535300" cy="1570200"/>
          </a:xfrm>
          <a:prstGeom prst="roundRect">
            <a:avLst>
              <a:gd fmla="val 6927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t" bIns="182875" lIns="182875" spcFirstLastPara="1" rIns="182875" wrap="square" tIns="21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The protocol allows for authentication and authorization procedures where necessary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(A1.2)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9" name="Google Shape;429;p49"/>
          <p:cNvSpPr/>
          <p:nvPr/>
        </p:nvSpPr>
        <p:spPr>
          <a:xfrm>
            <a:off x="504825" y="2571750"/>
            <a:ext cx="2535300" cy="1570200"/>
          </a:xfrm>
          <a:prstGeom prst="roundRect">
            <a:avLst>
              <a:gd fmla="val 6927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t" bIns="182875" lIns="182875" spcFirstLastPara="1" rIns="182875" wrap="square" tIns="21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Data and metadata </a:t>
            </a:r>
            <a:b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can be retrieved using a standardized protocol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A1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 that is open, free, universally implementable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(A1.1)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0" name="Google Shape;430;p49"/>
          <p:cNvSpPr/>
          <p:nvPr/>
        </p:nvSpPr>
        <p:spPr>
          <a:xfrm>
            <a:off x="6103875" y="2571750"/>
            <a:ext cx="2535300" cy="1570200"/>
          </a:xfrm>
          <a:prstGeom prst="roundRect">
            <a:avLst>
              <a:gd fmla="val 6927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t" bIns="182875" lIns="182875" spcFirstLastPara="1" rIns="182875" wrap="square" tIns="21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Regardless of whether the data is still available, metadata should always be accessible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(A2)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1" name="Google Shape;43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500" y="3680800"/>
            <a:ext cx="613550" cy="6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0525" y="368235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9575" y="3682350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9"/>
          <p:cNvSpPr txBox="1"/>
          <p:nvPr/>
        </p:nvSpPr>
        <p:spPr>
          <a:xfrm>
            <a:off x="421600" y="4788875"/>
            <a:ext cx="801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</a:t>
            </a:r>
            <a:r>
              <a:rPr b="0" i="0" lang="en-GB" sz="700" u="none" cap="none" strike="noStrike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:	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Jacobsen, Annika, et al. “FAIR Principles: Interpretations and Implementation Considerations”. Data Intelligence 2020; 2 (1-2): 10–29.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0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Interoperable</a:t>
            </a:r>
            <a:endParaRPr/>
          </a:p>
        </p:txBody>
      </p:sp>
      <p:sp>
        <p:nvSpPr>
          <p:cNvPr id="440" name="Google Shape;440;p50"/>
          <p:cNvSpPr txBox="1"/>
          <p:nvPr>
            <p:ph idx="1" type="body"/>
          </p:nvPr>
        </p:nvSpPr>
        <p:spPr>
          <a:xfrm>
            <a:off x="521200" y="1486828"/>
            <a:ext cx="8058000" cy="831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4546A"/>
                </a:solidFill>
              </a:rPr>
              <a:t>Data and metadata are conceptualised, expressed and structured using</a:t>
            </a:r>
            <a:endParaRPr>
              <a:solidFill>
                <a:srgbClr val="44546A"/>
              </a:solidFill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4546A"/>
                </a:solidFill>
              </a:rPr>
              <a:t>common, published standards.</a:t>
            </a:r>
            <a:endParaRPr/>
          </a:p>
        </p:txBody>
      </p:sp>
      <p:sp>
        <p:nvSpPr>
          <p:cNvPr id="441" name="Google Shape;441;p50"/>
          <p:cNvSpPr/>
          <p:nvPr/>
        </p:nvSpPr>
        <p:spPr>
          <a:xfrm>
            <a:off x="3304350" y="2571750"/>
            <a:ext cx="2535300" cy="1570200"/>
          </a:xfrm>
          <a:prstGeom prst="roundRect">
            <a:avLst>
              <a:gd fmla="val 6927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t" bIns="182875" lIns="182875" spcFirstLastPara="1" rIns="182875" wrap="square" tIns="21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Data and metadata should use vocabularies that follow FAIR principles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(I2)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2" name="Google Shape;442;p50"/>
          <p:cNvSpPr/>
          <p:nvPr/>
        </p:nvSpPr>
        <p:spPr>
          <a:xfrm>
            <a:off x="504825" y="2571750"/>
            <a:ext cx="2535300" cy="1570200"/>
          </a:xfrm>
          <a:prstGeom prst="roundRect">
            <a:avLst>
              <a:gd fmla="val 6927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t" bIns="182875" lIns="182875" spcFirstLastPara="1" rIns="182875" wrap="square" tIns="21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Knowledge in data and metadata is represented using a formal, accessible, shared, and broadly applicable language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(I1)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3" name="Google Shape;443;p50"/>
          <p:cNvSpPr/>
          <p:nvPr/>
        </p:nvSpPr>
        <p:spPr>
          <a:xfrm>
            <a:off x="6103875" y="2571750"/>
            <a:ext cx="2535300" cy="1570200"/>
          </a:xfrm>
          <a:prstGeom prst="roundRect">
            <a:avLst>
              <a:gd fmla="val 6927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t" bIns="182875" lIns="182875" spcFirstLastPara="1" rIns="182875" wrap="square" tIns="21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Data and metadata should include qualified references to other data and metadata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(I3)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4" name="Google Shape;44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525" y="368235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0050" y="368235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9575" y="3682350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0"/>
          <p:cNvSpPr txBox="1"/>
          <p:nvPr/>
        </p:nvSpPr>
        <p:spPr>
          <a:xfrm>
            <a:off x="421600" y="4788875"/>
            <a:ext cx="801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</a:t>
            </a:r>
            <a:r>
              <a:rPr b="0" i="0" lang="en-GB" sz="700" u="none" cap="none" strike="noStrike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:	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Jacobsen, Annika, et al. “FAIR Principles: Interpretations and Implementation Considerations”. Data Intelligence 2020; 2 (1-2): 10–29.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1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Reusable</a:t>
            </a:r>
            <a:endParaRPr/>
          </a:p>
        </p:txBody>
      </p:sp>
      <p:sp>
        <p:nvSpPr>
          <p:cNvPr id="453" name="Google Shape;453;p51"/>
          <p:cNvSpPr txBox="1"/>
          <p:nvPr>
            <p:ph idx="1" type="body"/>
          </p:nvPr>
        </p:nvSpPr>
        <p:spPr>
          <a:xfrm>
            <a:off x="513075" y="1486828"/>
            <a:ext cx="8058000" cy="751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4546A"/>
                </a:solidFill>
              </a:rPr>
              <a:t>Characteristics of data and their provenance are described in detail according</a:t>
            </a:r>
            <a:endParaRPr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4546A"/>
                </a:solidFill>
              </a:rPr>
              <a:t>to domain-relevant standards, with clear and accessible conditions for use.</a:t>
            </a:r>
            <a:endParaRPr>
              <a:solidFill>
                <a:srgbClr val="44546A"/>
              </a:solidFill>
            </a:endParaRPr>
          </a:p>
        </p:txBody>
      </p:sp>
      <p:sp>
        <p:nvSpPr>
          <p:cNvPr id="454" name="Google Shape;454;p51"/>
          <p:cNvSpPr/>
          <p:nvPr/>
        </p:nvSpPr>
        <p:spPr>
          <a:xfrm>
            <a:off x="3304350" y="2571750"/>
            <a:ext cx="2535300" cy="1570200"/>
          </a:xfrm>
          <a:prstGeom prst="roundRect">
            <a:avLst>
              <a:gd fmla="val 6927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t" bIns="182875" lIns="182875" spcFirstLastPara="1" rIns="182875" wrap="square" tIns="21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Data and metadata should include a clear and accessible data usage license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(R1.1)</a:t>
            </a: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 and detailed provenance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(R1.2)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5" name="Google Shape;455;p51"/>
          <p:cNvSpPr/>
          <p:nvPr/>
        </p:nvSpPr>
        <p:spPr>
          <a:xfrm>
            <a:off x="504825" y="2571750"/>
            <a:ext cx="2535300" cy="1570200"/>
          </a:xfrm>
          <a:prstGeom prst="roundRect">
            <a:avLst>
              <a:gd fmla="val 6927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t" bIns="182875" lIns="182875" spcFirstLastPara="1" rIns="182875" wrap="square" tIns="21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Data and metadata should be richly described with attributes to assess appropriateness for reuse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(R1)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6" name="Google Shape;456;p51"/>
          <p:cNvSpPr/>
          <p:nvPr/>
        </p:nvSpPr>
        <p:spPr>
          <a:xfrm>
            <a:off x="6103875" y="2571750"/>
            <a:ext cx="2535300" cy="1570200"/>
          </a:xfrm>
          <a:prstGeom prst="roundRect">
            <a:avLst>
              <a:gd fmla="val 6927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t" bIns="182875" lIns="182875" spcFirstLastPara="1" rIns="182875" wrap="square" tIns="21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Data and metadata should meet domain-relevant community standards </a:t>
            </a:r>
            <a:r>
              <a:rPr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(R1.3)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57" name="Google Shape;45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213" y="3753038"/>
            <a:ext cx="541325" cy="5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0050" y="368235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9575" y="3682350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1"/>
          <p:cNvSpPr txBox="1"/>
          <p:nvPr/>
        </p:nvSpPr>
        <p:spPr>
          <a:xfrm>
            <a:off x="421600" y="4788875"/>
            <a:ext cx="801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</a:t>
            </a:r>
            <a:r>
              <a:rPr b="0" i="0" lang="en-GB" sz="700" u="none" cap="none" strike="noStrike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:	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Jacobsen, Annika, et al. “FAIR Principles: Interpretations and Implementation Considerations”. Data Intelligence 2020; 2 (1-2): 10–29.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2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52"/>
          <p:cNvSpPr/>
          <p:nvPr/>
        </p:nvSpPr>
        <p:spPr>
          <a:xfrm>
            <a:off x="1613725" y="1729475"/>
            <a:ext cx="1770300" cy="1626600"/>
          </a:xfrm>
          <a:prstGeom prst="roundRect">
            <a:avLst>
              <a:gd fmla="val 9242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b" bIns="182875" lIns="111600" spcFirstLastPara="1" rIns="11160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Research Data </a:t>
            </a:r>
            <a:b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Life Cycle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7" name="Google Shape;467;p52"/>
          <p:cNvSpPr/>
          <p:nvPr/>
        </p:nvSpPr>
        <p:spPr>
          <a:xfrm>
            <a:off x="3686850" y="1729475"/>
            <a:ext cx="1770300" cy="1626600"/>
          </a:xfrm>
          <a:prstGeom prst="roundRect">
            <a:avLst>
              <a:gd fmla="val 9242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b" bIns="182875" lIns="111600" spcFirstLastPara="1" rIns="11160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FAIR </a:t>
            </a:r>
            <a:b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Principles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8" name="Google Shape;468;p52"/>
          <p:cNvSpPr/>
          <p:nvPr/>
        </p:nvSpPr>
        <p:spPr>
          <a:xfrm>
            <a:off x="5759975" y="1729475"/>
            <a:ext cx="1770300" cy="1626600"/>
          </a:xfrm>
          <a:prstGeom prst="roundRect">
            <a:avLst>
              <a:gd fmla="val 9242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b" bIns="182875" lIns="111600" spcFirstLastPara="1" rIns="11160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Relation to the Training School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9" name="Google Shape;469;p52"/>
          <p:cNvSpPr/>
          <p:nvPr/>
        </p:nvSpPr>
        <p:spPr>
          <a:xfrm>
            <a:off x="1689925" y="3214675"/>
            <a:ext cx="275700" cy="275700"/>
          </a:xfrm>
          <a:prstGeom prst="ellipse">
            <a:avLst/>
          </a:prstGeom>
          <a:solidFill>
            <a:srgbClr val="00374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="1" sz="1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0" name="Google Shape;470;p52"/>
          <p:cNvSpPr/>
          <p:nvPr/>
        </p:nvSpPr>
        <p:spPr>
          <a:xfrm>
            <a:off x="3763050" y="3214675"/>
            <a:ext cx="275700" cy="275700"/>
          </a:xfrm>
          <a:prstGeom prst="ellipse">
            <a:avLst/>
          </a:prstGeom>
          <a:solidFill>
            <a:srgbClr val="00374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1" sz="1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1" name="Google Shape;471;p52"/>
          <p:cNvSpPr/>
          <p:nvPr/>
        </p:nvSpPr>
        <p:spPr>
          <a:xfrm>
            <a:off x="5836175" y="3214675"/>
            <a:ext cx="275700" cy="275700"/>
          </a:xfrm>
          <a:prstGeom prst="ellipse">
            <a:avLst/>
          </a:prstGeom>
          <a:solidFill>
            <a:srgbClr val="00374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1" sz="1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72" name="Google Shape;47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525" y="2034048"/>
            <a:ext cx="758961" cy="2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5350" y="1910625"/>
            <a:ext cx="505500" cy="5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2375" y="1910625"/>
            <a:ext cx="505500" cy="5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2"/>
          <p:cNvSpPr/>
          <p:nvPr/>
        </p:nvSpPr>
        <p:spPr>
          <a:xfrm>
            <a:off x="1492250" y="1238250"/>
            <a:ext cx="4169700" cy="3145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3"/>
          <p:cNvSpPr txBox="1"/>
          <p:nvPr>
            <p:ph type="title"/>
          </p:nvPr>
        </p:nvSpPr>
        <p:spPr>
          <a:xfrm>
            <a:off x="504825" y="883179"/>
            <a:ext cx="80745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The Research Data Life Cycle</a:t>
            </a:r>
            <a:br>
              <a:rPr lang="en-GB"/>
            </a:br>
            <a:r>
              <a:rPr lang="en-GB"/>
              <a:t>a</a:t>
            </a:r>
            <a:r>
              <a:rPr lang="en-GB"/>
              <a:t>nd FAIR principles</a:t>
            </a:r>
            <a:endParaRPr/>
          </a:p>
        </p:txBody>
      </p:sp>
      <p:pic>
        <p:nvPicPr>
          <p:cNvPr id="481" name="Google Shape;48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954" y="817681"/>
            <a:ext cx="3962457" cy="3508129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3"/>
          <p:cNvSpPr txBox="1"/>
          <p:nvPr>
            <p:ph idx="1" type="body"/>
          </p:nvPr>
        </p:nvSpPr>
        <p:spPr>
          <a:xfrm>
            <a:off x="513075" y="1709075"/>
            <a:ext cx="4114800" cy="68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4546A"/>
                </a:solidFill>
              </a:rPr>
              <a:t>Throughout the Training School</a:t>
            </a:r>
            <a:endParaRPr>
              <a:solidFill>
                <a:srgbClr val="44546A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954" y="817681"/>
            <a:ext cx="3962457" cy="3508129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4"/>
          <p:cNvSpPr/>
          <p:nvPr/>
        </p:nvSpPr>
        <p:spPr>
          <a:xfrm>
            <a:off x="4733925" y="1238250"/>
            <a:ext cx="1838400" cy="3145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54"/>
          <p:cNvSpPr/>
          <p:nvPr/>
        </p:nvSpPr>
        <p:spPr>
          <a:xfrm>
            <a:off x="7153275" y="1238250"/>
            <a:ext cx="1838400" cy="3145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4"/>
          <p:cNvSpPr/>
          <p:nvPr/>
        </p:nvSpPr>
        <p:spPr>
          <a:xfrm>
            <a:off x="6586200" y="3219450"/>
            <a:ext cx="553200" cy="1355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4"/>
          <p:cNvSpPr/>
          <p:nvPr/>
        </p:nvSpPr>
        <p:spPr>
          <a:xfrm>
            <a:off x="504825" y="118490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a FAIR Data Management Plan </a:t>
            </a:r>
            <a:b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for a Research Project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2" name="Google Shape;492;p54"/>
          <p:cNvSpPr/>
          <p:nvPr/>
        </p:nvSpPr>
        <p:spPr>
          <a:xfrm>
            <a:off x="504825" y="817675"/>
            <a:ext cx="981300" cy="309300"/>
          </a:xfrm>
          <a:prstGeom prst="roundRect">
            <a:avLst>
              <a:gd fmla="val 19093" name="adj"/>
            </a:avLst>
          </a:prstGeom>
          <a:noFill/>
          <a:ln>
            <a:noFill/>
          </a:ln>
        </p:spPr>
        <p:txBody>
          <a:bodyPr anchorCtr="0" anchor="ctr" bIns="182875" lIns="183600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Today</a:t>
            </a:r>
            <a:endParaRPr b="1" sz="10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93" name="Google Shape;49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75" y="903075"/>
            <a:ext cx="148025" cy="1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4"/>
          <p:cNvSpPr/>
          <p:nvPr/>
        </p:nvSpPr>
        <p:spPr>
          <a:xfrm>
            <a:off x="504825" y="3747375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Ethical Considerations &amp; Responsible Data Sharing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5" name="Google Shape;495;p54"/>
          <p:cNvSpPr/>
          <p:nvPr/>
        </p:nvSpPr>
        <p:spPr>
          <a:xfrm>
            <a:off x="504825" y="3380150"/>
            <a:ext cx="4114800" cy="309300"/>
          </a:xfrm>
          <a:prstGeom prst="roundRect">
            <a:avLst>
              <a:gd fmla="val 19093" name="adj"/>
            </a:avLst>
          </a:prstGeom>
          <a:noFill/>
          <a:ln>
            <a:noFill/>
          </a:ln>
        </p:spPr>
        <p:txBody>
          <a:bodyPr anchorCtr="0" anchor="ctr" bIns="182875" lIns="183600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Wednesday</a:t>
            </a:r>
            <a:endParaRPr b="1" sz="10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96" name="Google Shape;49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75" y="3465550"/>
            <a:ext cx="148025" cy="1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4"/>
          <p:cNvSpPr/>
          <p:nvPr/>
        </p:nvSpPr>
        <p:spPr>
          <a:xfrm>
            <a:off x="504825" y="2177488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Best Practices for Making Data Accessible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8" name="Google Shape;498;p54"/>
          <p:cNvSpPr/>
          <p:nvPr/>
        </p:nvSpPr>
        <p:spPr>
          <a:xfrm>
            <a:off x="504825" y="1810263"/>
            <a:ext cx="4114800" cy="309300"/>
          </a:xfrm>
          <a:prstGeom prst="roundRect">
            <a:avLst>
              <a:gd fmla="val 19093" name="adj"/>
            </a:avLst>
          </a:prstGeom>
          <a:noFill/>
          <a:ln>
            <a:noFill/>
          </a:ln>
        </p:spPr>
        <p:txBody>
          <a:bodyPr anchorCtr="0" anchor="ctr" bIns="182875" lIns="183600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Tuesday</a:t>
            </a:r>
            <a:endParaRPr b="1" sz="10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99" name="Google Shape;49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75" y="1895663"/>
            <a:ext cx="148025" cy="1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54"/>
          <p:cNvSpPr/>
          <p:nvPr/>
        </p:nvSpPr>
        <p:spPr>
          <a:xfrm>
            <a:off x="504825" y="2840188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Interoperability with Metadata and Ontologies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954" y="817681"/>
            <a:ext cx="3962457" cy="3508129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5"/>
          <p:cNvSpPr/>
          <p:nvPr/>
        </p:nvSpPr>
        <p:spPr>
          <a:xfrm>
            <a:off x="4733925" y="1238250"/>
            <a:ext cx="1838400" cy="3145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55"/>
          <p:cNvSpPr/>
          <p:nvPr/>
        </p:nvSpPr>
        <p:spPr>
          <a:xfrm>
            <a:off x="7153275" y="2286000"/>
            <a:ext cx="1838400" cy="20982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55"/>
          <p:cNvSpPr/>
          <p:nvPr/>
        </p:nvSpPr>
        <p:spPr>
          <a:xfrm>
            <a:off x="6586200" y="3219450"/>
            <a:ext cx="553200" cy="1355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55"/>
          <p:cNvSpPr/>
          <p:nvPr/>
        </p:nvSpPr>
        <p:spPr>
          <a:xfrm>
            <a:off x="6515100" y="228600"/>
            <a:ext cx="1838400" cy="1505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9"/>
          <p:cNvSpPr/>
          <p:nvPr/>
        </p:nvSpPr>
        <p:spPr>
          <a:xfrm>
            <a:off x="1613725" y="1729475"/>
            <a:ext cx="1770300" cy="1626600"/>
          </a:xfrm>
          <a:prstGeom prst="roundRect">
            <a:avLst>
              <a:gd fmla="val 9242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b" bIns="182875" lIns="111600" spcFirstLastPara="1" rIns="11160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Research Data </a:t>
            </a:r>
            <a:b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Life Cycle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3686850" y="1729475"/>
            <a:ext cx="1770300" cy="1626600"/>
          </a:xfrm>
          <a:prstGeom prst="roundRect">
            <a:avLst>
              <a:gd fmla="val 9242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b" bIns="182875" lIns="111600" spcFirstLastPara="1" rIns="11160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FAIR </a:t>
            </a:r>
            <a:b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Principles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5759975" y="1729475"/>
            <a:ext cx="1770300" cy="1626600"/>
          </a:xfrm>
          <a:prstGeom prst="roundRect">
            <a:avLst>
              <a:gd fmla="val 9242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b" bIns="182875" lIns="111600" spcFirstLastPara="1" rIns="11160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Relation to the Training School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1689925" y="3214675"/>
            <a:ext cx="275700" cy="275700"/>
          </a:xfrm>
          <a:prstGeom prst="ellipse">
            <a:avLst/>
          </a:prstGeom>
          <a:solidFill>
            <a:srgbClr val="00374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="1" sz="1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3763050" y="3214675"/>
            <a:ext cx="275700" cy="275700"/>
          </a:xfrm>
          <a:prstGeom prst="ellipse">
            <a:avLst/>
          </a:prstGeom>
          <a:solidFill>
            <a:srgbClr val="00374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1" sz="1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29"/>
          <p:cNvSpPr/>
          <p:nvPr/>
        </p:nvSpPr>
        <p:spPr>
          <a:xfrm>
            <a:off x="5836175" y="3214675"/>
            <a:ext cx="275700" cy="275700"/>
          </a:xfrm>
          <a:prstGeom prst="ellipse">
            <a:avLst/>
          </a:prstGeom>
          <a:solidFill>
            <a:srgbClr val="00374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1" sz="1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525" y="2034048"/>
            <a:ext cx="758961" cy="2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5350" y="1910625"/>
            <a:ext cx="505500" cy="5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2375" y="1910625"/>
            <a:ext cx="505500" cy="5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/>
          <p:nvPr/>
        </p:nvSpPr>
        <p:spPr>
          <a:xfrm>
            <a:off x="3587750" y="1238250"/>
            <a:ext cx="4169700" cy="3145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954" y="817681"/>
            <a:ext cx="3962457" cy="3508129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56"/>
          <p:cNvSpPr/>
          <p:nvPr/>
        </p:nvSpPr>
        <p:spPr>
          <a:xfrm>
            <a:off x="4733925" y="1238250"/>
            <a:ext cx="1838400" cy="3145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56"/>
          <p:cNvSpPr/>
          <p:nvPr/>
        </p:nvSpPr>
        <p:spPr>
          <a:xfrm>
            <a:off x="7153275" y="1733700"/>
            <a:ext cx="1838400" cy="11715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56"/>
          <p:cNvSpPr/>
          <p:nvPr/>
        </p:nvSpPr>
        <p:spPr>
          <a:xfrm>
            <a:off x="6586200" y="3403050"/>
            <a:ext cx="1633800" cy="11715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56"/>
          <p:cNvSpPr/>
          <p:nvPr/>
        </p:nvSpPr>
        <p:spPr>
          <a:xfrm>
            <a:off x="6515100" y="228600"/>
            <a:ext cx="1838400" cy="1505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56"/>
          <p:cNvSpPr/>
          <p:nvPr/>
        </p:nvSpPr>
        <p:spPr>
          <a:xfrm>
            <a:off x="504825" y="118490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Methods for Analyzing FAIRified Datasets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0" name="Google Shape;520;p56"/>
          <p:cNvSpPr/>
          <p:nvPr/>
        </p:nvSpPr>
        <p:spPr>
          <a:xfrm>
            <a:off x="504825" y="817675"/>
            <a:ext cx="2023500" cy="309300"/>
          </a:xfrm>
          <a:prstGeom prst="roundRect">
            <a:avLst>
              <a:gd fmla="val 19093" name="adj"/>
            </a:avLst>
          </a:prstGeom>
          <a:noFill/>
          <a:ln>
            <a:noFill/>
          </a:ln>
        </p:spPr>
        <p:txBody>
          <a:bodyPr anchorCtr="0" anchor="ctr" bIns="182875" lIns="183600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Wednesday</a:t>
            </a:r>
            <a:endParaRPr b="1" sz="10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21" name="Google Shape;521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75" y="903075"/>
            <a:ext cx="148025" cy="1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954" y="817681"/>
            <a:ext cx="3962457" cy="350812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7"/>
          <p:cNvSpPr/>
          <p:nvPr/>
        </p:nvSpPr>
        <p:spPr>
          <a:xfrm>
            <a:off x="4733925" y="1238250"/>
            <a:ext cx="1838400" cy="3145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7"/>
          <p:cNvSpPr/>
          <p:nvPr/>
        </p:nvSpPr>
        <p:spPr>
          <a:xfrm>
            <a:off x="7153275" y="1733700"/>
            <a:ext cx="1838400" cy="1685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57"/>
          <p:cNvSpPr/>
          <p:nvPr/>
        </p:nvSpPr>
        <p:spPr>
          <a:xfrm>
            <a:off x="7153275" y="3419400"/>
            <a:ext cx="1043400" cy="954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57"/>
          <p:cNvSpPr/>
          <p:nvPr/>
        </p:nvSpPr>
        <p:spPr>
          <a:xfrm>
            <a:off x="6515100" y="228600"/>
            <a:ext cx="1838400" cy="1505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57"/>
          <p:cNvSpPr/>
          <p:nvPr/>
        </p:nvSpPr>
        <p:spPr>
          <a:xfrm>
            <a:off x="504825" y="23095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Interoperability with Metadata and Ontologies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2" name="Google Shape;532;p57"/>
          <p:cNvSpPr/>
          <p:nvPr/>
        </p:nvSpPr>
        <p:spPr>
          <a:xfrm>
            <a:off x="504825" y="1942325"/>
            <a:ext cx="4114800" cy="309300"/>
          </a:xfrm>
          <a:prstGeom prst="roundRect">
            <a:avLst>
              <a:gd fmla="val 19093" name="adj"/>
            </a:avLst>
          </a:prstGeom>
          <a:noFill/>
          <a:ln>
            <a:noFill/>
          </a:ln>
        </p:spPr>
        <p:txBody>
          <a:bodyPr anchorCtr="0" anchor="ctr" bIns="182875" lIns="183600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Tuesday</a:t>
            </a:r>
            <a:endParaRPr b="1" sz="10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33" name="Google Shape;53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75" y="2027725"/>
            <a:ext cx="148025" cy="1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7"/>
          <p:cNvSpPr/>
          <p:nvPr/>
        </p:nvSpPr>
        <p:spPr>
          <a:xfrm>
            <a:off x="504825" y="1184888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FAIR data practices: Creating a FAIR Data Point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5" name="Google Shape;535;p57"/>
          <p:cNvSpPr/>
          <p:nvPr/>
        </p:nvSpPr>
        <p:spPr>
          <a:xfrm>
            <a:off x="504825" y="817663"/>
            <a:ext cx="4114800" cy="309300"/>
          </a:xfrm>
          <a:prstGeom prst="roundRect">
            <a:avLst>
              <a:gd fmla="val 19093" name="adj"/>
            </a:avLst>
          </a:prstGeom>
          <a:noFill/>
          <a:ln>
            <a:noFill/>
          </a:ln>
        </p:spPr>
        <p:txBody>
          <a:bodyPr anchorCtr="0" anchor="ctr" bIns="182875" lIns="183600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Today</a:t>
            </a:r>
            <a:endParaRPr b="1" sz="10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36" name="Google Shape;53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75" y="903063"/>
            <a:ext cx="148025" cy="1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954" y="817681"/>
            <a:ext cx="3962457" cy="3508129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8"/>
          <p:cNvSpPr/>
          <p:nvPr/>
        </p:nvSpPr>
        <p:spPr>
          <a:xfrm>
            <a:off x="4733925" y="1238250"/>
            <a:ext cx="1838400" cy="1638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58"/>
          <p:cNvSpPr/>
          <p:nvPr/>
        </p:nvSpPr>
        <p:spPr>
          <a:xfrm>
            <a:off x="6515100" y="228600"/>
            <a:ext cx="2476500" cy="4191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58"/>
          <p:cNvSpPr/>
          <p:nvPr/>
        </p:nvSpPr>
        <p:spPr>
          <a:xfrm>
            <a:off x="5848350" y="3448050"/>
            <a:ext cx="723900" cy="528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58"/>
          <p:cNvSpPr/>
          <p:nvPr/>
        </p:nvSpPr>
        <p:spPr>
          <a:xfrm>
            <a:off x="504825" y="118490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Making Research Data Findable in Rare Diseases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6" name="Google Shape;546;p58"/>
          <p:cNvSpPr/>
          <p:nvPr/>
        </p:nvSpPr>
        <p:spPr>
          <a:xfrm>
            <a:off x="504825" y="817675"/>
            <a:ext cx="981300" cy="309300"/>
          </a:xfrm>
          <a:prstGeom prst="roundRect">
            <a:avLst>
              <a:gd fmla="val 19093" name="adj"/>
            </a:avLst>
          </a:prstGeom>
          <a:noFill/>
          <a:ln>
            <a:noFill/>
          </a:ln>
        </p:spPr>
        <p:txBody>
          <a:bodyPr anchorCtr="0" anchor="ctr" bIns="182875" lIns="183600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Today</a:t>
            </a:r>
            <a:endParaRPr b="1" sz="10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47" name="Google Shape;54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75" y="903075"/>
            <a:ext cx="148025" cy="1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58"/>
          <p:cNvSpPr/>
          <p:nvPr/>
        </p:nvSpPr>
        <p:spPr>
          <a:xfrm>
            <a:off x="504825" y="45476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Ethical Considerations &amp; Responsible Data Sharing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9" name="Google Shape;549;p58"/>
          <p:cNvSpPr/>
          <p:nvPr/>
        </p:nvSpPr>
        <p:spPr>
          <a:xfrm>
            <a:off x="504825" y="4180425"/>
            <a:ext cx="4114800" cy="309300"/>
          </a:xfrm>
          <a:prstGeom prst="roundRect">
            <a:avLst>
              <a:gd fmla="val 19093" name="adj"/>
            </a:avLst>
          </a:prstGeom>
          <a:noFill/>
          <a:ln>
            <a:noFill/>
          </a:ln>
        </p:spPr>
        <p:txBody>
          <a:bodyPr anchorCtr="0" anchor="ctr" bIns="182875" lIns="183600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Wednesday</a:t>
            </a:r>
            <a:endParaRPr b="1" sz="10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50" name="Google Shape;55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75" y="4265825"/>
            <a:ext cx="148025" cy="1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8"/>
          <p:cNvSpPr/>
          <p:nvPr/>
        </p:nvSpPr>
        <p:spPr>
          <a:xfrm>
            <a:off x="504825" y="2855013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Best Practices for Making Data Accessible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2" name="Google Shape;552;p58"/>
          <p:cNvSpPr/>
          <p:nvPr/>
        </p:nvSpPr>
        <p:spPr>
          <a:xfrm>
            <a:off x="504825" y="2487788"/>
            <a:ext cx="4114800" cy="309300"/>
          </a:xfrm>
          <a:prstGeom prst="roundRect">
            <a:avLst>
              <a:gd fmla="val 19093" name="adj"/>
            </a:avLst>
          </a:prstGeom>
          <a:noFill/>
          <a:ln>
            <a:noFill/>
          </a:ln>
        </p:spPr>
        <p:txBody>
          <a:bodyPr anchorCtr="0" anchor="ctr" bIns="182875" lIns="183600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Tuesday</a:t>
            </a:r>
            <a:endParaRPr b="1" sz="10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53" name="Google Shape;55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75" y="2573188"/>
            <a:ext cx="148025" cy="1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8"/>
          <p:cNvSpPr/>
          <p:nvPr/>
        </p:nvSpPr>
        <p:spPr>
          <a:xfrm>
            <a:off x="504825" y="3517713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Interoperability with Metadata and Ontologies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5" name="Google Shape;555;p58"/>
          <p:cNvSpPr/>
          <p:nvPr/>
        </p:nvSpPr>
        <p:spPr>
          <a:xfrm>
            <a:off x="504825" y="18363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FAIR data practices: Creating a FAIR Data Point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954" y="817681"/>
            <a:ext cx="3962457" cy="350812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59"/>
          <p:cNvSpPr/>
          <p:nvPr/>
        </p:nvSpPr>
        <p:spPr>
          <a:xfrm>
            <a:off x="4733925" y="2295525"/>
            <a:ext cx="1838400" cy="1581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59"/>
          <p:cNvSpPr/>
          <p:nvPr/>
        </p:nvSpPr>
        <p:spPr>
          <a:xfrm>
            <a:off x="6515100" y="228600"/>
            <a:ext cx="2476500" cy="4191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59"/>
          <p:cNvSpPr/>
          <p:nvPr/>
        </p:nvSpPr>
        <p:spPr>
          <a:xfrm>
            <a:off x="5581650" y="619125"/>
            <a:ext cx="990600" cy="11145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59"/>
          <p:cNvSpPr/>
          <p:nvPr/>
        </p:nvSpPr>
        <p:spPr>
          <a:xfrm>
            <a:off x="504825" y="118490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Role of FAIR Data in Research Reproducibility and Re-use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5" name="Google Shape;565;p59"/>
          <p:cNvSpPr/>
          <p:nvPr/>
        </p:nvSpPr>
        <p:spPr>
          <a:xfrm>
            <a:off x="504825" y="817675"/>
            <a:ext cx="4114800" cy="309300"/>
          </a:xfrm>
          <a:prstGeom prst="roundRect">
            <a:avLst>
              <a:gd fmla="val 19093" name="adj"/>
            </a:avLst>
          </a:prstGeom>
          <a:noFill/>
          <a:ln>
            <a:noFill/>
          </a:ln>
        </p:spPr>
        <p:txBody>
          <a:bodyPr anchorCtr="0" anchor="ctr" bIns="182875" lIns="183600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Wednesday</a:t>
            </a:r>
            <a:endParaRPr b="1" sz="10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66" name="Google Shape;56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75" y="903075"/>
            <a:ext cx="148025" cy="1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0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572" name="Google Shape;572;p60"/>
          <p:cNvSpPr/>
          <p:nvPr/>
        </p:nvSpPr>
        <p:spPr>
          <a:xfrm>
            <a:off x="504825" y="15104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Making data FAIR increases the value of the data and reduces waste and inefficiencies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3" name="Google Shape;573;p60"/>
          <p:cNvSpPr/>
          <p:nvPr/>
        </p:nvSpPr>
        <p:spPr>
          <a:xfrm>
            <a:off x="504825" y="22477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Machine-readable, FAIR (meta)data allow for performing distributed analyses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4" name="Google Shape;574;p60"/>
          <p:cNvSpPr/>
          <p:nvPr/>
        </p:nvSpPr>
        <p:spPr>
          <a:xfrm>
            <a:off x="504825" y="29850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Don’t FAIRify ‘after the fact’: integrate the FAIR principles in the way you do research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5" name="Google Shape;57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725" y="1686399"/>
            <a:ext cx="3054599" cy="2679774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60"/>
          <p:cNvSpPr/>
          <p:nvPr/>
        </p:nvSpPr>
        <p:spPr>
          <a:xfrm>
            <a:off x="7658725" y="4251257"/>
            <a:ext cx="1102800" cy="163500"/>
          </a:xfrm>
          <a:prstGeom prst="ellipse">
            <a:avLst/>
          </a:prstGeom>
          <a:solidFill>
            <a:srgbClr val="000000">
              <a:alpha val="19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1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582" name="Google Shape;582;p61"/>
          <p:cNvSpPr/>
          <p:nvPr/>
        </p:nvSpPr>
        <p:spPr>
          <a:xfrm>
            <a:off x="504825" y="15104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Making data FAIR increases the value of the data and reduces waste and inefficiencies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3" name="Google Shape;583;p61"/>
          <p:cNvSpPr/>
          <p:nvPr/>
        </p:nvSpPr>
        <p:spPr>
          <a:xfrm>
            <a:off x="504825" y="22477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Machine-readable, FAIR (meta)data allow for performing distributed analyses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4" name="Google Shape;584;p61"/>
          <p:cNvSpPr/>
          <p:nvPr/>
        </p:nvSpPr>
        <p:spPr>
          <a:xfrm>
            <a:off x="504825" y="2985050"/>
            <a:ext cx="4114800" cy="5289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Don’t FAIRify ‘after the fact’: integrate the FAIR principles in the way you do research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85" name="Google Shape;58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725" y="1686399"/>
            <a:ext cx="3054599" cy="2679774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61"/>
          <p:cNvSpPr/>
          <p:nvPr/>
        </p:nvSpPr>
        <p:spPr>
          <a:xfrm>
            <a:off x="7658725" y="4251257"/>
            <a:ext cx="1102800" cy="163500"/>
          </a:xfrm>
          <a:prstGeom prst="ellipse">
            <a:avLst/>
          </a:prstGeom>
          <a:solidFill>
            <a:srgbClr val="000000">
              <a:alpha val="19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61"/>
          <p:cNvSpPr/>
          <p:nvPr/>
        </p:nvSpPr>
        <p:spPr>
          <a:xfrm>
            <a:off x="989025" y="3722350"/>
            <a:ext cx="3630600" cy="528900"/>
          </a:xfrm>
          <a:prstGeom prst="roundRect">
            <a:avLst>
              <a:gd fmla="val 19093" name="adj"/>
            </a:avLst>
          </a:prstGeom>
          <a:solidFill>
            <a:srgbClr val="00374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sessions in this Training School focus on </a:t>
            </a:r>
            <a:br>
              <a:rPr b="1" lang="en-GB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GB" sz="12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how</a:t>
            </a:r>
            <a:r>
              <a:rPr b="1" lang="en-GB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you can do so</a:t>
            </a:r>
            <a:endParaRPr b="1"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521204" y="1486825"/>
            <a:ext cx="4080900" cy="31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en-GB"/>
              <a:t>How do you handle the data you collect in your research? </a:t>
            </a:r>
            <a:endParaRPr b="1"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/>
              <a:t>Phases of a research project with associated data management tasks.</a:t>
            </a:r>
            <a:endParaRPr/>
          </a:p>
        </p:txBody>
      </p:sp>
      <p:sp>
        <p:nvSpPr>
          <p:cNvPr id="205" name="Google Shape;205;p30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Research Data Life Cycle</a:t>
            </a:r>
            <a:endParaRPr/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954" y="817681"/>
            <a:ext cx="3962457" cy="350812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 txBox="1"/>
          <p:nvPr/>
        </p:nvSpPr>
        <p:spPr>
          <a:xfrm>
            <a:off x="421600" y="4788875"/>
            <a:ext cx="8722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</a:t>
            </a:r>
            <a:r>
              <a:rPr b="0" i="0" lang="en-GB" sz="700" u="none" cap="none" strike="noStrike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:	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Corti L, Van den Eynden V, Bishop L, Woollard M. 2. In: The Research Data Lifecycle. Sage; 2019. 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Jisc. Research data management toolkit; 2021. 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Pinnock G. The Research Data Management (RDM) lifecycle at the University of Cape Town (UCT); 2019.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idx="1" type="body"/>
          </p:nvPr>
        </p:nvSpPr>
        <p:spPr>
          <a:xfrm>
            <a:off x="521204" y="1486825"/>
            <a:ext cx="4080900" cy="31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en-GB"/>
              <a:t>How do you handle the data you collect in your research? </a:t>
            </a:r>
            <a:endParaRPr b="1"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/>
              <a:t>Phases of a research project with associated data management tasks.</a:t>
            </a:r>
            <a:endParaRPr/>
          </a:p>
        </p:txBody>
      </p:sp>
      <p:sp>
        <p:nvSpPr>
          <p:cNvPr id="213" name="Google Shape;213;p31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Research Data Life Cycle</a:t>
            </a:r>
            <a:endParaRPr/>
          </a:p>
        </p:txBody>
      </p:sp>
      <p:pic>
        <p:nvPicPr>
          <p:cNvPr id="214" name="Google Shape;2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954" y="817681"/>
            <a:ext cx="3962457" cy="350812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/>
          <p:nvPr/>
        </p:nvSpPr>
        <p:spPr>
          <a:xfrm>
            <a:off x="421600" y="4788875"/>
            <a:ext cx="8722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</a:t>
            </a:r>
            <a:r>
              <a:rPr b="0" i="0" lang="en-GB" sz="700" u="none" cap="none" strike="noStrike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:	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Corti L, Van den Eynden V, Bishop L, Woollard M. 2. In: The Research Data Lifecycle. Sage; 2019. 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Jisc. Research data management toolkit; 2021. 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Pinnock G. The Research Data Management (RDM) lifecycle at the University of Cape Town (UCT); 2019.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6" name="Google Shape;216;p31"/>
          <p:cNvSpPr/>
          <p:nvPr/>
        </p:nvSpPr>
        <p:spPr>
          <a:xfrm>
            <a:off x="504825" y="3325400"/>
            <a:ext cx="4289400" cy="717300"/>
          </a:xfrm>
          <a:prstGeom prst="roundRect">
            <a:avLst>
              <a:gd fmla="val 19093" name="adj"/>
            </a:avLst>
          </a:prstGeom>
          <a:solidFill>
            <a:srgbClr val="EBF0F8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This session gives an introduction of the Life Cycle </a:t>
            </a:r>
            <a:r>
              <a:rPr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We will cover all phases throughout the </a:t>
            </a:r>
            <a:br>
              <a:rPr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lectures in the Training School</a:t>
            </a:r>
            <a:endParaRPr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521204" y="1486825"/>
            <a:ext cx="4080900" cy="31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en-GB"/>
              <a:t>How do you handle the data you collect in your research? </a:t>
            </a:r>
            <a:endParaRPr b="1"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/>
              <a:t>Phases of a research project with associated data management tasks.</a:t>
            </a:r>
            <a:endParaRPr/>
          </a:p>
        </p:txBody>
      </p:sp>
      <p:sp>
        <p:nvSpPr>
          <p:cNvPr id="222" name="Google Shape;222;p32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Research Data Life Cycle</a:t>
            </a:r>
            <a:endParaRPr/>
          </a:p>
        </p:txBody>
      </p:sp>
      <p:pic>
        <p:nvPicPr>
          <p:cNvPr id="223" name="Google Shape;2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954" y="817681"/>
            <a:ext cx="3962457" cy="350812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 txBox="1"/>
          <p:nvPr/>
        </p:nvSpPr>
        <p:spPr>
          <a:xfrm>
            <a:off x="421600" y="4788875"/>
            <a:ext cx="8722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</a:t>
            </a:r>
            <a:r>
              <a:rPr b="0" i="0" lang="en-GB" sz="700" u="none" cap="none" strike="noStrike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:	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Corti L, Van den Eynden V, Bishop L, Woollard M. 2. In: The Research Data Lifecycle. Sage; 2019. 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Jisc. Research data management toolkit; 2021. 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Pinnock G. The Research Data Management (RDM) lifecycle at the University of Cape Town (UCT); 2019.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521204" y="1486825"/>
            <a:ext cx="4080900" cy="31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en-GB"/>
              <a:t>How do you handle the data you collect in your research? </a:t>
            </a:r>
            <a:endParaRPr b="1"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/>
              <a:t>Phases of a research project with associated data management tasks.</a:t>
            </a:r>
            <a:endParaRPr/>
          </a:p>
        </p:txBody>
      </p:sp>
      <p:sp>
        <p:nvSpPr>
          <p:cNvPr id="230" name="Google Shape;230;p33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Research Data Life Cycle</a:t>
            </a:r>
            <a:endParaRPr/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5954" y="817681"/>
            <a:ext cx="3962457" cy="350812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 txBox="1"/>
          <p:nvPr/>
        </p:nvSpPr>
        <p:spPr>
          <a:xfrm>
            <a:off x="2021675" y="3500325"/>
            <a:ext cx="2350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Drivers of evidence-based medicine and progress in science</a:t>
            </a:r>
            <a:endParaRPr b="1" sz="10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33"/>
          <p:cNvSpPr/>
          <p:nvPr/>
        </p:nvSpPr>
        <p:spPr>
          <a:xfrm>
            <a:off x="5305425" y="2495550"/>
            <a:ext cx="142800" cy="142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4" name="Google Shape;234;p33"/>
          <p:cNvCxnSpPr>
            <a:stCxn id="232" idx="3"/>
            <a:endCxn id="233" idx="2"/>
          </p:cNvCxnSpPr>
          <p:nvPr/>
        </p:nvCxnSpPr>
        <p:spPr>
          <a:xfrm flipH="1" rot="10800000">
            <a:off x="4371875" y="2567025"/>
            <a:ext cx="933600" cy="11988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5" name="Google Shape;235;p33"/>
          <p:cNvSpPr txBox="1"/>
          <p:nvPr/>
        </p:nvSpPr>
        <p:spPr>
          <a:xfrm>
            <a:off x="421600" y="4788875"/>
            <a:ext cx="8722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Source</a:t>
            </a:r>
            <a:r>
              <a:rPr b="0" i="0" lang="en-GB" sz="700" u="none" cap="none" strike="noStrike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:	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van Valkenhoef G, et al. Deficiencies in the transfer and availability of clinical trials evidence: a review of existing systems and standards. BMC Medical Informatics and Decision Making. 2012 Sep;12(1).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Tenopir C,  et al. Changes in Data Sharing and Data Reuse Practices and Perceptions among Scientists Worldwide. PLOS ONE. 2015 Aug;10(8):e0134826.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>
            <p:ph type="title"/>
          </p:nvPr>
        </p:nvSpPr>
        <p:spPr>
          <a:xfrm>
            <a:off x="504825" y="825069"/>
            <a:ext cx="8074500" cy="5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4"/>
          <p:cNvSpPr/>
          <p:nvPr/>
        </p:nvSpPr>
        <p:spPr>
          <a:xfrm>
            <a:off x="1613725" y="1729475"/>
            <a:ext cx="1770300" cy="1626600"/>
          </a:xfrm>
          <a:prstGeom prst="roundRect">
            <a:avLst>
              <a:gd fmla="val 9242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b" bIns="182875" lIns="111600" spcFirstLastPara="1" rIns="11160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Research Data </a:t>
            </a:r>
            <a:b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Life Cycle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242;p34"/>
          <p:cNvSpPr/>
          <p:nvPr/>
        </p:nvSpPr>
        <p:spPr>
          <a:xfrm>
            <a:off x="3686850" y="1729475"/>
            <a:ext cx="1770300" cy="1626600"/>
          </a:xfrm>
          <a:prstGeom prst="roundRect">
            <a:avLst>
              <a:gd fmla="val 9242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b" bIns="182875" lIns="111600" spcFirstLastPara="1" rIns="11160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FAIR </a:t>
            </a:r>
            <a:b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Principles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5759975" y="1729475"/>
            <a:ext cx="1770300" cy="1626600"/>
          </a:xfrm>
          <a:prstGeom prst="roundRect">
            <a:avLst>
              <a:gd fmla="val 9242" name="adj"/>
            </a:avLst>
          </a:prstGeom>
          <a:solidFill>
            <a:srgbClr val="EBF0F8">
              <a:alpha val="50000"/>
            </a:srgbClr>
          </a:solidFill>
          <a:ln>
            <a:noFill/>
          </a:ln>
        </p:spPr>
        <p:txBody>
          <a:bodyPr anchorCtr="0" anchor="b" bIns="182875" lIns="111600" spcFirstLastPara="1" rIns="11160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Relation to the Training School</a:t>
            </a:r>
            <a:endParaRPr b="1" sz="12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34"/>
          <p:cNvSpPr/>
          <p:nvPr/>
        </p:nvSpPr>
        <p:spPr>
          <a:xfrm>
            <a:off x="1689925" y="3214675"/>
            <a:ext cx="275700" cy="275700"/>
          </a:xfrm>
          <a:prstGeom prst="ellipse">
            <a:avLst/>
          </a:prstGeom>
          <a:solidFill>
            <a:srgbClr val="00374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="1" sz="1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Google Shape;245;p34"/>
          <p:cNvSpPr/>
          <p:nvPr/>
        </p:nvSpPr>
        <p:spPr>
          <a:xfrm>
            <a:off x="3763050" y="3214675"/>
            <a:ext cx="275700" cy="275700"/>
          </a:xfrm>
          <a:prstGeom prst="ellipse">
            <a:avLst/>
          </a:prstGeom>
          <a:solidFill>
            <a:srgbClr val="00374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1" sz="1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34"/>
          <p:cNvSpPr/>
          <p:nvPr/>
        </p:nvSpPr>
        <p:spPr>
          <a:xfrm>
            <a:off x="5836175" y="3214675"/>
            <a:ext cx="275700" cy="275700"/>
          </a:xfrm>
          <a:prstGeom prst="ellipse">
            <a:avLst/>
          </a:prstGeom>
          <a:solidFill>
            <a:srgbClr val="00374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1" sz="1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7" name="Google Shape;24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525" y="2034048"/>
            <a:ext cx="758961" cy="2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5350" y="1910625"/>
            <a:ext cx="505500" cy="5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2375" y="1910625"/>
            <a:ext cx="505500" cy="5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4"/>
          <p:cNvSpPr/>
          <p:nvPr/>
        </p:nvSpPr>
        <p:spPr>
          <a:xfrm>
            <a:off x="5639850" y="1238250"/>
            <a:ext cx="2117700" cy="3145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4"/>
          <p:cNvSpPr/>
          <p:nvPr/>
        </p:nvSpPr>
        <p:spPr>
          <a:xfrm>
            <a:off x="1440025" y="1238250"/>
            <a:ext cx="2117700" cy="3145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/>
          <p:nvPr/>
        </p:nvSpPr>
        <p:spPr>
          <a:xfrm>
            <a:off x="6394625" y="3984912"/>
            <a:ext cx="2444100" cy="362100"/>
          </a:xfrm>
          <a:prstGeom prst="ellipse">
            <a:avLst/>
          </a:prstGeom>
          <a:solidFill>
            <a:srgbClr val="000000">
              <a:alpha val="19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900" y="878437"/>
            <a:ext cx="1463900" cy="35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5"/>
          <p:cNvSpPr/>
          <p:nvPr/>
        </p:nvSpPr>
        <p:spPr>
          <a:xfrm>
            <a:off x="504825" y="1906523"/>
            <a:ext cx="4187700" cy="11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of data collected in scientific research </a:t>
            </a:r>
            <a:endParaRPr sz="24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cannot be reused</a:t>
            </a:r>
            <a:endParaRPr sz="24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35"/>
          <p:cNvSpPr/>
          <p:nvPr/>
        </p:nvSpPr>
        <p:spPr>
          <a:xfrm>
            <a:off x="504825" y="878423"/>
            <a:ext cx="2220900" cy="11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80</a:t>
            </a:r>
            <a:r>
              <a:rPr b="1" lang="en-GB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GB" sz="3600">
                <a:solidFill>
                  <a:srgbClr val="003741"/>
                </a:solidFill>
                <a:latin typeface="Trebuchet MS"/>
                <a:ea typeface="Trebuchet MS"/>
                <a:cs typeface="Trebuchet MS"/>
                <a:sym typeface="Trebuchet MS"/>
              </a:rPr>
              <a:t>%</a:t>
            </a:r>
            <a:endParaRPr b="1" sz="3600">
              <a:solidFill>
                <a:srgbClr val="0037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421600" y="4788875"/>
            <a:ext cx="801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</a:t>
            </a:r>
            <a:r>
              <a:rPr b="0" i="0" lang="en-GB" sz="700" u="none" cap="none" strike="noStrike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:	</a:t>
            </a:r>
            <a:r>
              <a:rPr lang="en-GB" sz="700">
                <a:solidFill>
                  <a:srgbClr val="44546A"/>
                </a:solidFill>
                <a:latin typeface="Trebuchet MS"/>
                <a:ea typeface="Trebuchet MS"/>
                <a:cs typeface="Trebuchet MS"/>
                <a:sym typeface="Trebuchet MS"/>
              </a:rPr>
              <a:t>Mons, Barend, et al. "Cloudy, increasingly FAIR; revisiting the FAIR Data guiding principles for the European Open Science Cloud." Information services &amp; use 37.1 (2017): 49-56.</a:t>
            </a:r>
            <a:endParaRPr sz="700">
              <a:solidFill>
                <a:srgbClr val="44546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A86BBCF103844A873C2060FAC2A13" ma:contentTypeVersion="13" ma:contentTypeDescription="Create a new document." ma:contentTypeScope="" ma:versionID="15758fcdc67ca18dbc19feb6414d5e61">
  <xsd:schema xmlns:xsd="http://www.w3.org/2001/XMLSchema" xmlns:xs="http://www.w3.org/2001/XMLSchema" xmlns:p="http://schemas.microsoft.com/office/2006/metadata/properties" xmlns:ns2="020b2142-3b6a-4d77-a980-72bc25c55dc4" xmlns:ns3="eea07c24-2f23-412b-a96f-80c6c642b106" targetNamespace="http://schemas.microsoft.com/office/2006/metadata/properties" ma:root="true" ma:fieldsID="c71680c88e077293c190616b32bb1559" ns2:_="" ns3:_="">
    <xsd:import namespace="020b2142-3b6a-4d77-a980-72bc25c55dc4"/>
    <xsd:import namespace="eea07c24-2f23-412b-a96f-80c6c642b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b2142-3b6a-4d77-a980-72bc25c55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3caeb29-ee94-4090-b73b-ed25d3746a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07c24-2f23-412b-a96f-80c6c642b10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1befcfd-0e69-47a0-b8e7-82519679f2e0}" ma:internalName="TaxCatchAll" ma:showField="CatchAllData" ma:web="eea07c24-2f23-412b-a96f-80c6c642b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a07c24-2f23-412b-a96f-80c6c642b106" xsi:nil="true"/>
    <lcf76f155ced4ddcb4097134ff3c332f xmlns="020b2142-3b6a-4d77-a980-72bc25c55d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8AC895-9711-4A30-A7F4-2D19BEA4A850}"/>
</file>

<file path=customXml/itemProps2.xml><?xml version="1.0" encoding="utf-8"?>
<ds:datastoreItem xmlns:ds="http://schemas.openxmlformats.org/officeDocument/2006/customXml" ds:itemID="{26B297EC-A07C-47C5-883C-B803B67AD12C}"/>
</file>

<file path=customXml/itemProps3.xml><?xml version="1.0" encoding="utf-8"?>
<ds:datastoreItem xmlns:ds="http://schemas.openxmlformats.org/officeDocument/2006/customXml" ds:itemID="{26C3F8B4-AFEF-4918-9177-A1892003EE0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0x0101005E2A86BBCF103844A873C2060FAC2A13</vt:lpwstr>
  </property>
</Properties>
</file>